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charts/chart88.xml" ContentType="application/vnd.openxmlformats-officedocument.drawingml.chart+xml"/>
  <Override PartName="/ppt/charts/chart87.xml" ContentType="application/vnd.openxmlformats-officedocument.drawingml.chart+xml"/>
  <Override PartName="/ppt/charts/chart86.xml" ContentType="application/vnd.openxmlformats-officedocument.drawingml.chart+xml"/>
  <Override PartName="/ppt/charts/chart85.xml" ContentType="application/vnd.openxmlformats-officedocument.drawingml.chart+xml"/>
  <Override PartName="/ppt/charts/chart84.xml" ContentType="application/vnd.openxmlformats-officedocument.drawingml.chart+xml"/>
  <Override PartName="/ppt/charts/chart83.xml" ContentType="application/vnd.openxmlformats-officedocument.drawingml.chart+xml"/>
  <Override PartName="/ppt/charts/chart82.xml" ContentType="application/vnd.openxmlformats-officedocument.drawingml.chart+xml"/>
  <Override PartName="/ppt/charts/chart81.xml" ContentType="application/vnd.openxmlformats-officedocument.drawingml.chart+xml"/>
  <Override PartName="/ppt/charts/chart80.xml" ContentType="application/vnd.openxmlformats-officedocument.drawingml.chart+xml"/>
  <Override PartName="/ppt/charts/chart78.xml" ContentType="application/vnd.openxmlformats-officedocument.drawingml.chart+xml"/>
  <Override PartName="/ppt/charts/chart77.xml" ContentType="application/vnd.openxmlformats-officedocument.drawingml.chart+xml"/>
  <Override PartName="/ppt/charts/chart76.xml" ContentType="application/vnd.openxmlformats-officedocument.drawingml.chart+xml"/>
  <Override PartName="/ppt/charts/chart75.xml" ContentType="application/vnd.openxmlformats-officedocument.drawingml.chart+xml"/>
  <Override PartName="/ppt/charts/chart74.xml" ContentType="application/vnd.openxmlformats-officedocument.drawingml.chart+xml"/>
  <Override PartName="/ppt/charts/chart73.xml" ContentType="application/vnd.openxmlformats-officedocument.drawingml.chart+xml"/>
  <Override PartName="/ppt/charts/chart72.xml" ContentType="application/vnd.openxmlformats-officedocument.drawingml.chart+xml"/>
  <Override PartName="/ppt/charts/chart71.xml" ContentType="application/vnd.openxmlformats-officedocument.drawingml.chart+xml"/>
  <Override PartName="/ppt/charts/chart70.xml" ContentType="application/vnd.openxmlformats-officedocument.drawingml.chart+xml"/>
  <Override PartName="/ppt/charts/chart68.xml" ContentType="application/vnd.openxmlformats-officedocument.drawingml.chart+xml"/>
  <Override PartName="/ppt/charts/chart67.xml" ContentType="application/vnd.openxmlformats-officedocument.drawingml.chart+xml"/>
  <Override PartName="/ppt/charts/chart66.xml" ContentType="application/vnd.openxmlformats-officedocument.drawingml.chart+xml"/>
  <Override PartName="/ppt/charts/chart65.xml" ContentType="application/vnd.openxmlformats-officedocument.drawingml.chart+xml"/>
  <Override PartName="/ppt/charts/chart64.xml" ContentType="application/vnd.openxmlformats-officedocument.drawingml.chart+xml"/>
  <Override PartName="/ppt/charts/chart63.xml" ContentType="application/vnd.openxmlformats-officedocument.drawingml.chart+xml"/>
  <Override PartName="/ppt/charts/chart62.xml" ContentType="application/vnd.openxmlformats-officedocument.drawingml.chart+xml"/>
  <Override PartName="/ppt/charts/chart61.xml" ContentType="application/vnd.openxmlformats-officedocument.drawingml.chart+xml"/>
  <Override PartName="/ppt/charts/chart60.xml" ContentType="application/vnd.openxmlformats-officedocument.drawingml.chart+xml"/>
  <Override PartName="/ppt/charts/chart54.xml" ContentType="application/vnd.openxmlformats-officedocument.drawingml.chart+xml"/>
  <Override PartName="/ppt/charts/chart49.xml" ContentType="application/vnd.openxmlformats-officedocument.drawingml.chart+xml"/>
  <Override PartName="/ppt/charts/chart48.xml" ContentType="application/vnd.openxmlformats-officedocument.drawingml.chart+xml"/>
  <Override PartName="/ppt/charts/chart47.xml" ContentType="application/vnd.openxmlformats-officedocument.drawingml.chart+xml"/>
  <Override PartName="/ppt/charts/chart46.xml" ContentType="application/vnd.openxmlformats-officedocument.drawingml.chart+xml"/>
  <Override PartName="/ppt/charts/chart45.xml" ContentType="application/vnd.openxmlformats-officedocument.drawingml.chart+xml"/>
  <Override PartName="/ppt/charts/chart39.xml" ContentType="application/vnd.openxmlformats-officedocument.drawingml.chart+xml"/>
  <Override PartName="/ppt/charts/chart38.xml" ContentType="application/vnd.openxmlformats-officedocument.drawingml.chart+xml"/>
  <Override PartName="/ppt/charts/chart37.xml" ContentType="application/vnd.openxmlformats-officedocument.drawingml.chart+xml"/>
  <Override PartName="/ppt/charts/chart36.xml" ContentType="application/vnd.openxmlformats-officedocument.drawingml.chart+xml"/>
  <Override PartName="/ppt/charts/chart35.xml" ContentType="application/vnd.openxmlformats-officedocument.drawingml.chart+xml"/>
  <Override PartName="/ppt/charts/chart34.xml" ContentType="application/vnd.openxmlformats-officedocument.drawingml.chart+xml"/>
  <Override PartName="/ppt/charts/chart33.xml" ContentType="application/vnd.openxmlformats-officedocument.drawingml.chart+xml"/>
  <Override PartName="/ppt/charts/chart32.xml" ContentType="application/vnd.openxmlformats-officedocument.drawingml.chart+xml"/>
  <Override PartName="/ppt/charts/chart31.xml" ContentType="application/vnd.openxmlformats-officedocument.drawingml.chart+xml"/>
  <Override PartName="/ppt/charts/chart89.xml" ContentType="application/vnd.openxmlformats-officedocument.drawingml.chart+xml"/>
  <Override PartName="/ppt/charts/chart30.xml" ContentType="application/vnd.openxmlformats-officedocument.drawingml.chart+xml"/>
  <Override PartName="/ppt/charts/chart22.xml" ContentType="application/vnd.openxmlformats-officedocument.drawingml.chart+xml"/>
  <Override PartName="/ppt/charts/chart21.xml" ContentType="application/vnd.openxmlformats-officedocument.drawingml.chart+xml"/>
  <Override PartName="/ppt/charts/chart44.xml" ContentType="application/vnd.openxmlformats-officedocument.drawingml.chart+xml"/>
  <Override PartName="/ppt/charts/chart94.xml" ContentType="application/vnd.openxmlformats-officedocument.drawingml.chart+xml"/>
  <Override PartName="/ppt/charts/chart19.xml" ContentType="application/vnd.openxmlformats-officedocument.drawingml.chart+xml"/>
  <Override PartName="/ppt/charts/chart79.xml" ContentType="application/vnd.openxmlformats-officedocument.drawingml.chart+xml"/>
  <Override PartName="/ppt/charts/chart20.xml" ContentType="application/vnd.openxmlformats-officedocument.drawingml.chart+xml"/>
  <Override PartName="/ppt/charts/chart43.xml" ContentType="application/vnd.openxmlformats-officedocument.drawingml.chart+xml"/>
  <Override PartName="/ppt/charts/chart93.xml" ContentType="application/vnd.openxmlformats-officedocument.drawingml.chart+xml"/>
  <Override PartName="/ppt/charts/chart18.xml" ContentType="application/vnd.openxmlformats-officedocument.drawingml.chart+xml"/>
  <Override PartName="/ppt/charts/chart42.xml" ContentType="application/vnd.openxmlformats-officedocument.drawingml.chart+xml"/>
  <Override PartName="/ppt/charts/chart92.xml" ContentType="application/vnd.openxmlformats-officedocument.drawingml.chart+xml"/>
  <Override PartName="/ppt/charts/chart17.xml" ContentType="application/vnd.openxmlformats-officedocument.drawingml.chart+xml"/>
  <Override PartName="/ppt/charts/chart41.xml" ContentType="application/vnd.openxmlformats-officedocument.drawingml.chart+xml"/>
  <Override PartName="/ppt/charts/chart9.xml" ContentType="application/vnd.openxmlformats-officedocument.drawingml.chart+xml"/>
  <Override PartName="/ppt/charts/chart91.xml" ContentType="application/vnd.openxmlformats-officedocument.drawingml.chart+xml"/>
  <Override PartName="/ppt/charts/chart16.xml" ContentType="application/vnd.openxmlformats-officedocument.drawingml.chart+xml"/>
  <Override PartName="/ppt/charts/chart40.xml" ContentType="application/vnd.openxmlformats-officedocument.drawingml.chart+xml"/>
  <Override PartName="/ppt/charts/chart8.xml" ContentType="application/vnd.openxmlformats-officedocument.drawingml.chart+xml"/>
  <Override PartName="/ppt/charts/chart90.xml" ContentType="application/vnd.openxmlformats-officedocument.drawingml.chart+xml"/>
  <Override PartName="/ppt/charts/chart15.xml" ContentType="application/vnd.openxmlformats-officedocument.drawingml.chart+xml"/>
  <Override PartName="/ppt/charts/chart7.xml" ContentType="application/vnd.openxmlformats-officedocument.drawingml.chart+xml"/>
  <Override PartName="/ppt/charts/chart14.xml" ContentType="application/vnd.openxmlformats-officedocument.drawingml.chart+xml"/>
  <Override PartName="/ppt/charts/chart6.xml" ContentType="application/vnd.openxmlformats-officedocument.drawingml.chart+xml"/>
  <Override PartName="/ppt/charts/chart13.xml" ContentType="application/vnd.openxmlformats-officedocument.drawingml.chart+xml"/>
  <Override PartName="/ppt/charts/chart59.xml" ContentType="application/vnd.openxmlformats-officedocument.drawingml.chart+xml"/>
  <Override PartName="/ppt/charts/chart5.xml" ContentType="application/vnd.openxmlformats-officedocument.drawingml.chart+xml"/>
  <Override PartName="/ppt/charts/chart12.xml" ContentType="application/vnd.openxmlformats-officedocument.drawingml.chart+xml"/>
  <Override PartName="/ppt/charts/chart58.xml" ContentType="application/vnd.openxmlformats-officedocument.drawingml.chart+xml"/>
  <Override PartName="/ppt/charts/chart4.xml" ContentType="application/vnd.openxmlformats-officedocument.drawingml.chart+xml"/>
  <Override PartName="/ppt/charts/chart11.xml" ContentType="application/vnd.openxmlformats-officedocument.drawingml.chart+xml"/>
  <Override PartName="/ppt/charts/chart57.xml" ContentType="application/vnd.openxmlformats-officedocument.drawingml.chart+xml"/>
  <Override PartName="/ppt/charts/chart3.xml" ContentType="application/vnd.openxmlformats-officedocument.drawingml.chart+xml"/>
  <Override PartName="/ppt/charts/chart69.xml" ContentType="application/vnd.openxmlformats-officedocument.drawingml.chart+xml"/>
  <Override PartName="/ppt/charts/chart10.xml" ContentType="application/vnd.openxmlformats-officedocument.drawingml.chart+xml"/>
  <Override PartName="/ppt/charts/chart29.xml" ContentType="application/vnd.openxmlformats-officedocument.drawingml.chart+xml"/>
  <Override PartName="/ppt/charts/chart53.xml" ContentType="application/vnd.openxmlformats-officedocument.drawingml.chart+xml"/>
  <Override PartName="/ppt/charts/chart28.xml" ContentType="application/vnd.openxmlformats-officedocument.drawingml.chart+xml"/>
  <Override PartName="/ppt/charts/chart52.xml" ContentType="application/vnd.openxmlformats-officedocument.drawingml.chart+xml"/>
  <Override PartName="/ppt/charts/chart27.xml" ContentType="application/vnd.openxmlformats-officedocument.drawingml.chart+xml"/>
  <Override PartName="/ppt/charts/chart51.xml" ContentType="application/vnd.openxmlformats-officedocument.drawingml.chart+xml"/>
  <Override PartName="/ppt/charts/chart26.xml" ContentType="application/vnd.openxmlformats-officedocument.drawingml.chart+xml"/>
  <Override PartName="/ppt/charts/chart50.xml" ContentType="application/vnd.openxmlformats-officedocument.drawingml.chart+xml"/>
  <Override PartName="/ppt/charts/chart25.xml" ContentType="application/vnd.openxmlformats-officedocument.drawingml.chart+xml"/>
  <Override PartName="/ppt/charts/chart24.xml" ContentType="application/vnd.openxmlformats-officedocument.drawingml.chart+xml"/>
  <Override PartName="/ppt/charts/chart56.xml" ContentType="application/vnd.openxmlformats-officedocument.drawingml.chart+xml"/>
  <Override PartName="/ppt/charts/chart2.xml" ContentType="application/vnd.openxmlformats-officedocument.drawingml.chart+xml"/>
  <Override PartName="/ppt/charts/chart23.xml" ContentType="application/vnd.openxmlformats-officedocument.drawingml.chart+xml"/>
  <Override PartName="/ppt/charts/chart55.xml" ContentType="application/vnd.openxmlformats-officedocument.drawingml.chart+xml"/>
  <Override PartName="/ppt/charts/chart1.xml" ContentType="application/vnd.openxmlformats-officedocument.drawingml.chart+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30.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114.xml" ContentType="application/vnd.openxmlformats-officedocument.presentationml.slide+xml"/>
  <Override PartName="/ppt/slides/slide20.xml" ContentType="application/vnd.openxmlformats-officedocument.presentationml.slide+xml"/>
  <Override PartName="/ppt/slides/slide78.xml" ContentType="application/vnd.openxmlformats-officedocument.presentationml.slide+xml"/>
  <Override PartName="/ppt/slides/slide113.xml" ContentType="application/vnd.openxmlformats-officedocument.presentationml.slide+xml"/>
  <Override PartName="/ppt/slides/slide77.xml" ContentType="application/vnd.openxmlformats-officedocument.presentationml.slide+xml"/>
  <Override PartName="/ppt/slides/slide112.xml" ContentType="application/vnd.openxmlformats-officedocument.presentationml.slide+xml"/>
  <Override PartName="/ppt/slides/slide76.xml" ContentType="application/vnd.openxmlformats-officedocument.presentationml.slide+xml"/>
  <Override PartName="/ppt/slides/slide111.xml" ContentType="application/vnd.openxmlformats-officedocument.presentationml.slide+xml"/>
  <Override PartName="/ppt/slides/slide75.xml" ContentType="application/vnd.openxmlformats-officedocument.presentationml.slide+xml"/>
  <Override PartName="/ppt/slides/slide110.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slides/slide103.xml" ContentType="application/vnd.openxmlformats-officedocument.presentationml.slide+xml"/>
  <Override PartName="/ppt/slides/slide67.xml" ContentType="application/vnd.openxmlformats-officedocument.presentationml.slide+xml"/>
  <Override PartName="/ppt/slides/slide102.xml" ContentType="application/vnd.openxmlformats-officedocument.presentationml.slide+xml"/>
  <Override PartName="/ppt/slides/slide66.xml" ContentType="application/vnd.openxmlformats-officedocument.presentationml.slide+xml"/>
  <Override PartName="/ppt/slides/slide101.xml" ContentType="application/vnd.openxmlformats-officedocument.presentationml.slide+xml"/>
  <Override PartName="/ppt/slides/slide65.xml" ContentType="application/vnd.openxmlformats-officedocument.presentationml.slide+xml"/>
  <Override PartName="/ppt/slides/slide10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9.xml" ContentType="application/vnd.openxmlformats-officedocument.presentationml.slide+xml"/>
  <Override PartName="/ppt/slides/slide61.xml" ContentType="application/vnd.openxmlformats-officedocument.presentationml.slide+xml"/>
  <Override PartName="/ppt/slides/slide8.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89.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53.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52.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51.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5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17.xml" ContentType="application/vnd.openxmlformats-officedocument.presentationml.slide+xml"/>
  <Override PartName="/ppt/slides/slide23.xml" ContentType="application/vnd.openxmlformats-officedocument.presentationml.slide+xml"/>
  <Override PartName="/ppt/slides/slide116.xml" ContentType="application/vnd.openxmlformats-officedocument.presentationml.slide+xml"/>
  <Override PartName="/ppt/slides/slide22.xml" ContentType="application/vnd.openxmlformats-officedocument.presentationml.slide+xml"/>
  <Override PartName="/ppt/slides/slide115.xml" ContentType="application/vnd.openxmlformats-officedocument.presentationml.slide+xml"/>
  <Override PartName="/ppt/slides/slide79.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94.xml" ContentType="application/vnd.openxmlformats-officedocument.presentationml.slide+xml"/>
  <Override PartName="/ppt/slides/slide19.xml" ContentType="application/vnd.openxmlformats-officedocument.presentationml.slide+xml"/>
  <Override PartName="/ppt/slides/slide43.xml" ContentType="application/vnd.openxmlformats-officedocument.presentationml.slide+xml"/>
  <Override PartName="/ppt/slides/slide57.xml" ContentType="application/vnd.openxmlformats-officedocument.presentationml.slide+xml"/>
  <Override PartName="/ppt/slides/slide93.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56.xml" ContentType="application/vnd.openxmlformats-officedocument.presentationml.slide+xml"/>
  <Override PartName="/ppt/slides/slide92.xml" ContentType="application/vnd.openxmlformats-officedocument.presentationml.slide+xml"/>
  <Override PartName="/ppt/slides/slide17.xml" ContentType="application/vnd.openxmlformats-officedocument.presentationml.slide+xml"/>
  <Override PartName="/ppt/slides/slide9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7.xml" ContentType="application/vnd.openxmlformats-officedocument.presentationml.slide+xml"/>
  <Override PartName="/ppt/slides/slide91.xml" ContentType="application/vnd.openxmlformats-officedocument.presentationml.slide+xml"/>
  <Override PartName="/ppt/slides/slide16.xml" ContentType="application/vnd.openxmlformats-officedocument.presentationml.slide+xml"/>
  <Override PartName="/ppt/slides/slide98.xml" ContentType="application/vnd.openxmlformats-officedocument.presentationml.slide+xml"/>
  <Override PartName="/ppt/slides/slide40.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90.xml" ContentType="application/vnd.openxmlformats-officedocument.presentationml.slide+xml"/>
  <Override PartName="/ppt/slides/_rels/slide117.xml.rels" ContentType="application/vnd.openxmlformats-package.relationships+xml"/>
  <Override PartName="/ppt/slides/_rels/slide116.xml.rels" ContentType="application/vnd.openxmlformats-package.relationships+xml"/>
  <Override PartName="/ppt/slides/_rels/slide115.xml.rels" ContentType="application/vnd.openxmlformats-package.relationships+xml"/>
  <Override PartName="/ppt/slides/_rels/slide114.xml.rels" ContentType="application/vnd.openxmlformats-package.relationships+xml"/>
  <Override PartName="/ppt/slides/_rels/slide113.xml.rels" ContentType="application/vnd.openxmlformats-package.relationships+xml"/>
  <Override PartName="/ppt/slides/_rels/slide112.xml.rels" ContentType="application/vnd.openxmlformats-package.relationships+xml"/>
  <Override PartName="/ppt/slides/_rels/slide111.xml.rels" ContentType="application/vnd.openxmlformats-package.relationships+xml"/>
  <Override PartName="/ppt/slides/_rels/slide110.xml.rels" ContentType="application/vnd.openxmlformats-package.relationships+xml"/>
  <Override PartName="/ppt/slides/_rels/slide107.xml.rels" ContentType="application/vnd.openxmlformats-package.relationships+xml"/>
  <Override PartName="/ppt/slides/_rels/slide106.xml.rels" ContentType="application/vnd.openxmlformats-package.relationships+xml"/>
  <Override PartName="/ppt/slides/_rels/slide105.xml.rels" ContentType="application/vnd.openxmlformats-package.relationships+xml"/>
  <Override PartName="/ppt/slides/_rels/slide104.xml.rels" ContentType="application/vnd.openxmlformats-package.relationships+xml"/>
  <Override PartName="/ppt/slides/_rels/slide103.xml.rels" ContentType="application/vnd.openxmlformats-package.relationships+xml"/>
  <Override PartName="/ppt/slides/_rels/slide102.xml.rels" ContentType="application/vnd.openxmlformats-package.relationships+xml"/>
  <Override PartName="/ppt/slides/_rels/slide101.xml.rels" ContentType="application/vnd.openxmlformats-package.relationships+xml"/>
  <Override PartName="/ppt/slides/_rels/slide100.xml.rels" ContentType="application/vnd.openxmlformats-package.relationships+xml"/>
  <Override PartName="/ppt/slides/_rels/slide91.xml.rels" ContentType="application/vnd.openxmlformats-package.relationships+xml"/>
  <Override PartName="/ppt/slides/_rels/slide45.xml.rels" ContentType="application/vnd.openxmlformats-package.relationships+xml"/>
  <Override PartName="/ppt/slides/_rels/slide89.xml.rels" ContentType="application/vnd.openxmlformats-package.relationships+xml"/>
  <Override PartName="/ppt/slides/_rels/slide44.xml.rels" ContentType="application/vnd.openxmlformats-package.relationships+xml"/>
  <Override PartName="/ppt/slides/_rels/slide88.xml.rels" ContentType="application/vnd.openxmlformats-package.relationships+xml"/>
  <Override PartName="/ppt/slides/_rels/slide43.xml.rels" ContentType="application/vnd.openxmlformats-package.relationships+xml"/>
  <Override PartName="/ppt/slides/_rels/slide87.xml.rels" ContentType="application/vnd.openxmlformats-package.relationships+xml"/>
  <Override PartName="/ppt/slides/_rels/slide42.xml.rels" ContentType="application/vnd.openxmlformats-package.relationships+xml"/>
  <Override PartName="/ppt/slides/_rels/slide86.xml.rels" ContentType="application/vnd.openxmlformats-package.relationships+xml"/>
  <Override PartName="/ppt/slides/_rels/slide41.xml.rels" ContentType="application/vnd.openxmlformats-package.relationships+xml"/>
  <Override PartName="/ppt/slides/_rels/slide85.xml.rels" ContentType="application/vnd.openxmlformats-package.relationships+xml"/>
  <Override PartName="/ppt/slides/_rels/slide40.xml.rels" ContentType="application/vnd.openxmlformats-package.relationships+xml"/>
  <Override PartName="/ppt/slides/_rels/slide84.xml.rels" ContentType="application/vnd.openxmlformats-package.relationships+xml"/>
  <Override PartName="/ppt/slides/_rels/slide81.xml.rels" ContentType="application/vnd.openxmlformats-package.relationships+xml"/>
  <Override PartName="/ppt/slides/_rels/slide80.xml.rels" ContentType="application/vnd.openxmlformats-package.relationships+xml"/>
  <Override PartName="/ppt/slides/_rels/slide32.xml.rels" ContentType="application/vnd.openxmlformats-package.relationships+xml"/>
  <Override PartName="/ppt/slides/_rels/slide76.xml.rels" ContentType="application/vnd.openxmlformats-package.relationships+xml"/>
  <Override PartName="/ppt/slides/_rels/slide31.xml.rels" ContentType="application/vnd.openxmlformats-package.relationships+xml"/>
  <Override PartName="/ppt/slides/_rels/slide75.xml.rels" ContentType="application/vnd.openxmlformats-package.relationships+xml"/>
  <Override PartName="/ppt/slides/_rels/slide30.xml.rels" ContentType="application/vnd.openxmlformats-package.relationships+xml"/>
  <Override PartName="/ppt/slides/_rels/slide74.xml.rels" ContentType="application/vnd.openxmlformats-package.relationships+xml"/>
  <Override PartName="/ppt/slides/_rels/slide73.xml.rels" ContentType="application/vnd.openxmlformats-package.relationships+xml"/>
  <Override PartName="/ppt/slides/_rels/slide72.xml.rels" ContentType="application/vnd.openxmlformats-package.relationships+xml"/>
  <Override PartName="/ppt/slides/_rels/slide71.xml.rels" ContentType="application/vnd.openxmlformats-package.relationships+xml"/>
  <Override PartName="/ppt/slides/_rels/slide70.xml.rels" ContentType="application/vnd.openxmlformats-package.relationships+xml"/>
  <Override PartName="/ppt/slides/_rels/slide52.xml.rels" ContentType="application/vnd.openxmlformats-package.relationships+xml"/>
  <Override PartName="/ppt/slides/_rels/slide3.xml.rels" ContentType="application/vnd.openxmlformats-package.relationships+xml"/>
  <Override PartName="/ppt/slides/_rels/slide96.xml.rels" ContentType="application/vnd.openxmlformats-package.relationships+xml"/>
  <Override PartName="/ppt/slides/_rels/slide20.xml.rels" ContentType="application/vnd.openxmlformats-package.relationships+xml"/>
  <Override PartName="/ppt/slides/_rels/slide64.xml.rels" ContentType="application/vnd.openxmlformats-package.relationships+xml"/>
  <Override PartName="/ppt/slides/_rels/slide2.xml.rels" ContentType="application/vnd.openxmlformats-package.relationships+xml"/>
  <Override PartName="/ppt/slides/_rels/slide95.xml.rels" ContentType="application/vnd.openxmlformats-package.relationships+xml"/>
  <Override PartName="/ppt/slides/_rels/slide63.xml.rels" ContentType="application/vnd.openxmlformats-package.relationships+xml"/>
  <Override PartName="/ppt/slides/_rels/slide1.xml.rels" ContentType="application/vnd.openxmlformats-package.relationships+xml"/>
  <Override PartName="/ppt/slides/_rels/slide94.xml.rels" ContentType="application/vnd.openxmlformats-package.relationships+xml"/>
  <Override PartName="/ppt/slides/_rels/slide62.xml.rels" ContentType="application/vnd.openxmlformats-package.relationships+xml"/>
  <Override PartName="/ppt/slides/_rels/slide93.xml.rels" ContentType="application/vnd.openxmlformats-package.relationships+xml"/>
  <Override PartName="/ppt/slides/_rels/slide61.xml.rels" ContentType="application/vnd.openxmlformats-package.relationships+xml"/>
  <Override PartName="/ppt/slides/_rels/slide92.xml.rels" ContentType="application/vnd.openxmlformats-package.relationships+xml"/>
  <Override PartName="/ppt/slides/_rels/slide60.xml.rels" ContentType="application/vnd.openxmlformats-package.relationships+xml"/>
  <Override PartName="/ppt/slides/_rels/slide15.xml.rels" ContentType="application/vnd.openxmlformats-package.relationships+xml"/>
  <Override PartName="/ppt/slides/_rels/slide59.xml.rels" ContentType="application/vnd.openxmlformats-package.relationships+xml"/>
  <Override PartName="/ppt/slides/_rels/slide83.xml.rels" ContentType="application/vnd.openxmlformats-package.relationships+xml"/>
  <Override PartName="/ppt/slides/_rels/slide109.xml.rels" ContentType="application/vnd.openxmlformats-package.relationships+xml"/>
  <Override PartName="/ppt/slides/_rels/slide51.xml.rels" ContentType="application/vnd.openxmlformats-package.relationships+xml"/>
  <Override PartName="/ppt/slides/_rels/slide82.xml.rels" ContentType="application/vnd.openxmlformats-package.relationships+xml"/>
  <Override PartName="/ppt/slides/_rels/slide108.xml.rels" ContentType="application/vnd.openxmlformats-package.relationships+xml"/>
  <Override PartName="/ppt/slides/_rels/slide50.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39.xml.rels" ContentType="application/vnd.openxmlformats-package.relationships+xml"/>
  <Override PartName="/ppt/slides/_rels/slide66.xml.rels" ContentType="application/vnd.openxmlformats-package.relationships+xml"/>
  <Override PartName="/ppt/slides/_rels/slide34.xml.rels" ContentType="application/vnd.openxmlformats-package.relationships+xml"/>
  <Override PartName="/ppt/slides/_rels/slide65.xml.rels" ContentType="application/vnd.openxmlformats-package.relationships+xml"/>
  <Override PartName="/ppt/slides/_rels/slide33.xml.rels" ContentType="application/vnd.openxmlformats-package.relationships+xml"/>
  <Override PartName="/ppt/slides/_rels/slide28.xml.rels" ContentType="application/vnd.openxmlformats-package.relationships+xml"/>
  <Override PartName="/ppt/slides/_rels/slide49.xml.rels" ContentType="application/vnd.openxmlformats-package.relationships+xml"/>
  <Override PartName="/ppt/slides/_rels/slide56.xml.rels" ContentType="application/vnd.openxmlformats-package.relationships+xml"/>
  <Override PartName="/ppt/slides/_rels/slide24.xml.rels" ContentType="application/vnd.openxmlformats-package.relationships+xml"/>
  <Override PartName="/ppt/slides/_rels/slide48.xml.rels" ContentType="application/vnd.openxmlformats-package.relationships+xml"/>
  <Override PartName="/ppt/slides/_rels/slide38.xml.rels" ContentType="application/vnd.openxmlformats-package.relationships+xml"/>
  <Override PartName="/ppt/slides/_rels/slide6.xml.rels" ContentType="application/vnd.openxmlformats-package.relationships+xml"/>
  <Override PartName="/ppt/slides/_rels/slide99.xml.rels" ContentType="application/vnd.openxmlformats-package.relationships+xml"/>
  <Override PartName="/ppt/slides/_rels/slide55.xml.rels" ContentType="application/vnd.openxmlformats-package.relationships+xml"/>
  <Override PartName="/ppt/slides/_rels/slide23.xml.rels" ContentType="application/vnd.openxmlformats-package.relationships+xml"/>
  <Override PartName="/ppt/slides/_rels/slide79.xml.rels" ContentType="application/vnd.openxmlformats-package.relationships+xml"/>
  <Override PartName="/ppt/slides/_rels/slide47.xml.rels" ContentType="application/vnd.openxmlformats-package.relationships+xml"/>
  <Override PartName="/ppt/slides/_rels/slide69.xml.rels" ContentType="application/vnd.openxmlformats-package.relationships+xml"/>
  <Override PartName="/ppt/slides/_rels/slide37.xml.rels" ContentType="application/vnd.openxmlformats-package.relationships+xml"/>
  <Override PartName="/ppt/slides/_rels/slide5.xml.rels" ContentType="application/vnd.openxmlformats-package.relationships+xml"/>
  <Override PartName="/ppt/slides/_rels/slide98.xml.rels" ContentType="application/vnd.openxmlformats-package.relationships+xml"/>
  <Override PartName="/ppt/slides/_rels/slide54.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29.xml.rels" ContentType="application/vnd.openxmlformats-package.relationships+xml"/>
  <Override PartName="/ppt/slides/_rels/slide58.xml.rels" ContentType="application/vnd.openxmlformats-package.relationships+xml"/>
  <Override PartName="/ppt/slides/_rels/slide14.xml.rels" ContentType="application/vnd.openxmlformats-package.relationships+xml"/>
  <Override PartName="/ppt/slides/_rels/slide77.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68.xml.rels" ContentType="application/vnd.openxmlformats-package.relationships+xml"/>
  <Override PartName="/ppt/slides/_rels/slide4.xml.rels" ContentType="application/vnd.openxmlformats-package.relationships+xml"/>
  <Override PartName="/ppt/slides/_rels/slide36.xml.rels" ContentType="application/vnd.openxmlformats-package.relationships+xml"/>
  <Override PartName="/ppt/slides/_rels/slide8.xml.rels" ContentType="application/vnd.openxmlformats-package.relationships+xml"/>
  <Override PartName="/ppt/slides/_rels/slide57.xml.rels" ContentType="application/vnd.openxmlformats-package.relationships+xml"/>
  <Override PartName="/ppt/slides/_rels/slide25.xml.rels" ContentType="application/vnd.openxmlformats-package.relationships+xml"/>
  <Override PartName="/ppt/slides/_rels/slide67.xml.rels" ContentType="application/vnd.openxmlformats-package.relationships+xml"/>
  <Override PartName="/ppt/slides/_rels/slide35.xml.rels" ContentType="application/vnd.openxmlformats-package.relationships+xml"/>
  <Override PartName="/ppt/slides/_rels/slide78.xml.rels" ContentType="application/vnd.openxmlformats-package.relationships+xml"/>
  <Override PartName="/ppt/slides/_rels/slide46.xml.rels" ContentType="application/vnd.openxmlformats-package.relationships+xml"/>
  <Override PartName="/ppt/slides/_rels/slide97.xml.rels" ContentType="application/vnd.openxmlformats-package.relationships+xml"/>
  <Override PartName="/ppt/slides/_rels/slide53.xml.rels" ContentType="application/vnd.openxmlformats-package.relationships+xml"/>
  <Override PartName="/ppt/slides/_rels/slide21.xml.rels" ContentType="application/vnd.openxmlformats-package.relationships+xml"/>
  <Override PartName="/ppt/slides/_rels/slide90.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slide109.xml" ContentType="application/vnd.openxmlformats-officedocument.presentationml.slide+xml"/>
  <Override PartName="/ppt/slides/slide15.xml" ContentType="application/vnd.openxmlformats-officedocument.presentationml.slide+xml"/>
  <Override PartName="/ppt/slides/slide108.xml" ContentType="application/vnd.openxmlformats-officedocument.presentationml.slide+xml"/>
  <Override PartName="/ppt/slides/slide14.xml" ContentType="application/vnd.openxmlformats-officedocument.presentationml.slide+xml"/>
  <Override PartName="/ppt/slides/slide107.xml" ContentType="application/vnd.openxmlformats-officedocument.presentationml.slide+xml"/>
  <Override PartName="/ppt/slides/slide13.xml" ContentType="application/vnd.openxmlformats-officedocument.presentationml.slide+xml"/>
  <Override PartName="/ppt/slides/slide106.xml" ContentType="application/vnd.openxmlformats-officedocument.presentationml.slide+xml"/>
  <Override PartName="/ppt/slides/slide12.xml" ContentType="application/vnd.openxmlformats-officedocument.presentationml.slide+xml"/>
  <Override PartName="/ppt/slides/slide105.xml" ContentType="application/vnd.openxmlformats-officedocument.presentationml.slide+xml"/>
  <Override PartName="/ppt/slides/slide6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24.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media/image57.jpeg" ContentType="image/jpeg"/>
  <Override PartName="/ppt/media/image44.png" ContentType="image/png"/>
  <Override PartName="/ppt/media/image39.png" ContentType="image/png"/>
  <Override PartName="/ppt/media/image38.png" ContentType="image/png"/>
  <Override PartName="/ppt/media/image37.png" ContentType="image/png"/>
  <Override PartName="/ppt/media/image36.png" ContentType="image/png"/>
  <Override PartName="/ppt/media/image35.png" ContentType="image/png"/>
  <Override PartName="/ppt/media/image34.png" ContentType="image/png"/>
  <Override PartName="/ppt/media/image33.jpeg" ContentType="image/jpeg"/>
  <Override PartName="/ppt/media/image50.jpeg" ContentType="image/jpeg"/>
  <Override PartName="/ppt/media/image32.png" ContentType="image/png"/>
  <Override PartName="/ppt/media/image31.png" ContentType="image/png"/>
  <Override PartName="/ppt/media/image22.png" ContentType="image/png"/>
  <Override PartName="/ppt/media/image42.png" ContentType="image/png"/>
  <Override PartName="/ppt/media/image48.jpeg" ContentType="image/jpeg"/>
  <Override PartName="/ppt/media/image21.png" ContentType="image/png"/>
  <Override PartName="/ppt/media/image19.jpeg" ContentType="image/jpeg"/>
  <Override PartName="/ppt/media/image20.png" ContentType="image/png"/>
  <Override PartName="/ppt/media/image43.png" ContentType="image/png"/>
  <Override PartName="/ppt/media/image18.png" ContentType="image/png"/>
  <Override PartName="/ppt/media/image14.png" ContentType="image/png"/>
  <Override PartName="/ppt/media/image40.png" ContentType="image/png"/>
  <Override PartName="/ppt/media/image15.png" ContentType="image/png"/>
  <Override PartName="/ppt/media/image12.jpeg" ContentType="image/jpeg"/>
  <Override PartName="/ppt/media/image30.png" ContentType="image/png"/>
  <Override PartName="/ppt/media/image11.jpeg" ContentType="image/jpeg"/>
  <Override PartName="/ppt/media/image10.png" ContentType="image/png"/>
  <Override PartName="/ppt/media/image9.png" ContentType="image/png"/>
  <Override PartName="/ppt/media/image8.png" ContentType="image/png"/>
  <Override PartName="/ppt/media/image7.png" ContentType="image/png"/>
  <Override PartName="/ppt/media/image29.png" ContentType="image/png"/>
  <Override PartName="/ppt/media/image56.png" ContentType="image/png"/>
  <Override PartName="/ppt/media/image6.png" ContentType="image/png"/>
  <Override PartName="/ppt/media/image3.png" ContentType="image/png"/>
  <Override PartName="/ppt/media/image53.png" ContentType="image/png"/>
  <Override PartName="/ppt/media/image28.png" ContentType="image/png"/>
  <Override PartName="/ppt/media/image49.png" ContentType="image/png"/>
  <Override PartName="/ppt/media/image55.jpeg" ContentType="image/jpeg"/>
  <Override PartName="/ppt/media/image5.png" ContentType="image/png"/>
  <Override PartName="/ppt/media/image2.png" ContentType="image/png"/>
  <Override PartName="/ppt/media/image52.png" ContentType="image/png"/>
  <Override PartName="/ppt/media/image27.png" ContentType="image/png"/>
  <Override PartName="/ppt/media/image4.png" ContentType="image/png"/>
  <Override PartName="/ppt/media/image17.png" ContentType="image/png"/>
  <Override PartName="/ppt/media/image1.png" ContentType="image/png"/>
  <Override PartName="/ppt/media/image51.png" ContentType="image/png"/>
  <Override PartName="/ppt/media/image26.png" ContentType="image/png"/>
  <Override PartName="/ppt/media/image47.png" ContentType="image/png"/>
  <Override PartName="/ppt/media/image41.png" ContentType="image/png"/>
  <Override PartName="/ppt/media/image16.png" ContentType="image/png"/>
  <Override PartName="/ppt/media/image23.png" ContentType="image/png"/>
  <Override PartName="/ppt/media/image25.png" ContentType="image/png"/>
  <Override PartName="/ppt/media/image13.jpeg" ContentType="image/jpeg"/>
  <Override PartName="/ppt/media/image46.png" ContentType="image/png"/>
  <Override PartName="/ppt/media/image24.png" ContentType="image/png"/>
  <Override PartName="/ppt/media/image54.jpeg" ContentType="image/jpeg"/>
  <Override PartName="/ppt/media/image45.png" ContentType="image/png"/>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120" Type="http://schemas.openxmlformats.org/officeDocument/2006/relationships/slide" Target="slides/slide116.xml"/><Relationship Id="rId121" Type="http://schemas.openxmlformats.org/officeDocument/2006/relationships/slide" Target="slides/slide117.xml"/>
</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Петкӧдласыс збыльвылас</c:v>
                </c:pt>
              </c:strCache>
            </c:strRef>
          </c:tx>
          <c:spPr>
            <a:solidFill>
              <a:srgbClr val="95b3d7"/>
            </a:solidFill>
            <a:ln>
              <a:noFill/>
            </a:ln>
          </c:spPr>
          <c:cat>
            <c:strRef>
              <c:f>categories</c:f>
              <c:strCache>
                <c:ptCount val="3"/>
                <c:pt idx="0">
                  <c:v>2014 воын дiнмуса валӧвӧй продукт,
млн. шайт</c:v>
                </c:pt>
                <c:pt idx="1">
                  <c:v>Уджысь мынтысян фонд,  
млн. шайт</c:v>
                </c:pt>
                <c:pt idx="2">
                  <c:v>Организацияяслӧн чуктӧс,
млн. шайт</c:v>
                </c:pt>
              </c:strCache>
            </c:strRef>
          </c:cat>
          <c:val>
            <c:numRef>
              <c:f>0</c:f>
              <c:numCache>
                <c:formatCode>General</c:formatCode>
                <c:ptCount val="3"/>
                <c:pt idx="0">
                  <c:v>480862.7</c:v>
                </c:pt>
                <c:pt idx="1">
                  <c:v>170747.9</c:v>
                </c:pt>
                <c:pt idx="2">
                  <c:v>81806.1</c:v>
                </c:pt>
              </c:numCache>
            </c:numRef>
          </c:val>
        </c:ser>
        <c:ser>
          <c:idx val="1"/>
          <c:order val="1"/>
          <c:tx>
            <c:strRef>
              <c:f>label 1</c:f>
              <c:strCache>
                <c:ptCount val="1"/>
                <c:pt idx="0">
                  <c:v>Водзвыв висьталӧм петкӧдлас</c:v>
                </c:pt>
              </c:strCache>
            </c:strRef>
          </c:tx>
          <c:spPr>
            <a:solidFill>
              <a:srgbClr val="fac090"/>
            </a:solidFill>
            <a:ln>
              <a:noFill/>
            </a:ln>
          </c:spPr>
          <c:cat>
            <c:strRef>
              <c:f>categories</c:f>
              <c:strCache>
                <c:ptCount val="3"/>
                <c:pt idx="0">
                  <c:v>2014 воын дiнмуса валӧвӧй продукт,
млн. шайт</c:v>
                </c:pt>
                <c:pt idx="1">
                  <c:v>Уджысь мынтысян фонд,  
млн. шайт</c:v>
                </c:pt>
                <c:pt idx="2">
                  <c:v>Организацияяслӧн чуктӧс,
млн. шайт</c:v>
                </c:pt>
              </c:strCache>
            </c:strRef>
          </c:cat>
          <c:val>
            <c:numRef>
              <c:f>1</c:f>
              <c:numCache>
                <c:formatCode>General</c:formatCode>
                <c:ptCount val="3"/>
                <c:pt idx="0">
                  <c:v>495762.7</c:v>
                </c:pt>
                <c:pt idx="1">
                  <c:v>171585</c:v>
                </c:pt>
                <c:pt idx="2">
                  <c:v/>
                </c:pt>
              </c:numCache>
            </c:numRef>
          </c:val>
        </c:ser>
        <c:gapWidth val="100"/>
        <c:axId val="1517674"/>
        <c:axId val="51832316"/>
      </c:barChart>
      <c:catAx>
        <c:axId val="1517674"/>
        <c:scaling>
          <c:orientation val="minMax"/>
        </c:scaling>
        <c:delete val="0"/>
        <c:axPos val="b"/>
        <c:majorTickMark val="out"/>
        <c:minorTickMark val="none"/>
        <c:tickLblPos val="low"/>
        <c:spPr>
          <a:ln w="9360">
            <a:solidFill>
              <a:srgbClr val="656565"/>
            </a:solidFill>
            <a:round/>
          </a:ln>
        </c:spPr>
        <c:crossAx val="51832316"/>
        <c:crosses val="autoZero"/>
        <c:auto val="1"/>
        <c:lblAlgn val="ctr"/>
        <c:lblOffset val="100"/>
      </c:catAx>
      <c:valAx>
        <c:axId val="51832316"/>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1517674"/>
        <c:crossesAt val="0"/>
      </c:valAx>
      <c:spPr>
        <a:solidFill>
          <a:srgbClr val="ffffff"/>
        </a:solidFill>
        <a:ln>
          <a:noFill/>
        </a:ln>
      </c:spPr>
    </c:plotArea>
    <c:legend>
      <c:legendPos val="r"/>
      <c:overlay val="0"/>
      <c:spPr>
        <a:solidFill>
          <a:srgbClr val="a2d4e2"/>
        </a:solidFill>
        <a:ln>
          <a:noFill/>
        </a:ln>
      </c:spPr>
    </c:legend>
    <c:plotVisOnly val="1"/>
  </c:chart>
  <c:spPr>
    <a:solidFill>
      <a:srgbClr val="d0eaf0"/>
    </a:solidFill>
    <a:ln>
      <a:solidFill>
        <a:srgbClr val="31859b"/>
      </a:solidFill>
    </a:ln>
  </c:spPr>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c:v>
                </c:pt>
              </c:strCache>
            </c:strRef>
          </c:tx>
          <c:spPr>
            <a:solidFill>
              <a:srgbClr val="95b3d7"/>
            </a:solidFill>
            <a:ln>
              <a:noFill/>
            </a:ln>
          </c:spPr>
          <c:cat>
            <c:strRef>
              <c:f>categories</c:f>
              <c:strCache>
                <c:ptCount val="3"/>
                <c:pt idx="0">
                  <c:v>Дефицит (-)</c:v>
                </c:pt>
                <c:pt idx="1">
                  <c:v>Рӧскод</c:v>
                </c:pt>
                <c:pt idx="2">
                  <c:v>Чӧжӧс</c:v>
                </c:pt>
              </c:strCache>
            </c:strRef>
          </c:cat>
          <c:val>
            <c:numRef>
              <c:f>0</c:f>
              <c:numCache>
                <c:formatCode>General</c:formatCode>
                <c:ptCount val="3"/>
                <c:pt idx="0">
                  <c:v>7581.5087</c:v>
                </c:pt>
                <c:pt idx="1">
                  <c:v>63619.9134</c:v>
                </c:pt>
                <c:pt idx="2">
                  <c:v>56038.4047</c:v>
                </c:pt>
              </c:numCache>
            </c:numRef>
          </c:val>
        </c:ser>
        <c:ser>
          <c:idx val="1"/>
          <c:order val="1"/>
          <c:tx>
            <c:strRef>
              <c:f>label 1</c:f>
              <c:strCache>
                <c:ptCount val="1"/>
                <c:pt idx="0">
                  <c:v>План*</c:v>
                </c:pt>
              </c:strCache>
            </c:strRef>
          </c:tx>
          <c:spPr>
            <a:solidFill>
              <a:srgbClr val="fac090"/>
            </a:solidFill>
            <a:ln>
              <a:noFill/>
            </a:ln>
          </c:spPr>
          <c:cat>
            <c:strRef>
              <c:f>categories</c:f>
              <c:strCache>
                <c:ptCount val="3"/>
                <c:pt idx="0">
                  <c:v>Дефицит (-)</c:v>
                </c:pt>
                <c:pt idx="1">
                  <c:v>Рӧскод</c:v>
                </c:pt>
                <c:pt idx="2">
                  <c:v>Чӧжӧс</c:v>
                </c:pt>
              </c:strCache>
            </c:strRef>
          </c:cat>
          <c:val>
            <c:numRef>
              <c:f>1</c:f>
              <c:numCache>
                <c:formatCode>General</c:formatCode>
                <c:ptCount val="3"/>
                <c:pt idx="0">
                  <c:v>7452.2952</c:v>
                </c:pt>
                <c:pt idx="1">
                  <c:v>67587.9363</c:v>
                </c:pt>
                <c:pt idx="2">
                  <c:v>60097.0896</c:v>
                </c:pt>
              </c:numCache>
            </c:numRef>
          </c:val>
        </c:ser>
        <c:gapWidth val="100"/>
        <c:axId val="34045847"/>
        <c:axId val="49818665"/>
      </c:barChart>
      <c:catAx>
        <c:axId val="34045847"/>
        <c:scaling>
          <c:orientation val="minMax"/>
        </c:scaling>
        <c:delete val="0"/>
        <c:axPos val="b"/>
        <c:majorTickMark val="out"/>
        <c:minorTickMark val="none"/>
        <c:tickLblPos val="nextTo"/>
        <c:spPr>
          <a:ln w="9360">
            <a:solidFill>
              <a:srgbClr val="656565"/>
            </a:solidFill>
            <a:round/>
          </a:ln>
        </c:spPr>
        <c:crossAx val="49818665"/>
        <c:crosses val="autoZero"/>
        <c:auto val="1"/>
        <c:lblAlgn val="ctr"/>
        <c:lblOffset val="100"/>
      </c:catAx>
      <c:valAx>
        <c:axId val="49818665"/>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34045847"/>
        <c:crossesAt val="0"/>
      </c:valAx>
      <c:spPr>
        <a:solidFill>
          <a:srgbClr val="ffffff"/>
        </a:solidFill>
        <a:ln>
          <a:noFill/>
        </a:ln>
      </c:spPr>
    </c:plotArea>
    <c:legend>
      <c:legendPos val="r"/>
      <c:overlay val="0"/>
      <c:spPr>
        <a:solidFill>
          <a:srgbClr val="a2d4e2"/>
        </a:solidFill>
        <a:ln>
          <a:noFill/>
        </a:ln>
      </c:spPr>
    </c:legend>
    <c:plotVisOnly val="1"/>
  </c:chart>
  <c:spPr>
    <a:solidFill>
      <a:srgbClr val="d0eaf0"/>
    </a:solidFill>
    <a:ln>
      <a:solidFill>
        <a:srgbClr val="31859b"/>
      </a:solidFill>
    </a:ln>
  </c:spPr>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c:v>
                </c:pt>
              </c:strCache>
            </c:strRef>
          </c:tx>
          <c:spPr>
            <a:solidFill>
              <a:srgbClr val="95b3d7"/>
            </a:solidFill>
            <a:ln>
              <a:noFill/>
            </a:ln>
          </c:spPr>
          <c:cat>
            <c:strRef>
              <c:f>categories</c:f>
              <c:strCache>
                <c:ptCount val="3"/>
                <c:pt idx="0">
                  <c:v>Дефицит (-)</c:v>
                </c:pt>
                <c:pt idx="1">
                  <c:v>Рӧскод</c:v>
                </c:pt>
                <c:pt idx="2">
                  <c:v>Чӧжӧс</c:v>
                </c:pt>
              </c:strCache>
            </c:strRef>
          </c:cat>
          <c:val>
            <c:numRef>
              <c:f>0</c:f>
              <c:numCache>
                <c:formatCode>General</c:formatCode>
                <c:ptCount val="3"/>
                <c:pt idx="0">
                  <c:v>8665.2157</c:v>
                </c:pt>
                <c:pt idx="1">
                  <c:v>76084.8918</c:v>
                </c:pt>
                <c:pt idx="2">
                  <c:v>67419.6761</c:v>
                </c:pt>
              </c:numCache>
            </c:numRef>
          </c:val>
        </c:ser>
        <c:ser>
          <c:idx val="1"/>
          <c:order val="1"/>
          <c:tx>
            <c:strRef>
              <c:f>label 1</c:f>
              <c:strCache>
                <c:ptCount val="1"/>
                <c:pt idx="0">
                  <c:v>План*</c:v>
                </c:pt>
              </c:strCache>
            </c:strRef>
          </c:tx>
          <c:spPr>
            <a:solidFill>
              <a:srgbClr val="fac090"/>
            </a:solidFill>
            <a:ln>
              <a:noFill/>
            </a:ln>
          </c:spPr>
          <c:cat>
            <c:strRef>
              <c:f>categories</c:f>
              <c:strCache>
                <c:ptCount val="3"/>
                <c:pt idx="0">
                  <c:v>Дефицит (-)</c:v>
                </c:pt>
                <c:pt idx="1">
                  <c:v>Рӧскод</c:v>
                </c:pt>
                <c:pt idx="2">
                  <c:v>Чӧжӧс</c:v>
                </c:pt>
              </c:strCache>
            </c:strRef>
          </c:cat>
          <c:val>
            <c:numRef>
              <c:f>1</c:f>
              <c:numCache>
                <c:formatCode>General</c:formatCode>
                <c:ptCount val="3"/>
                <c:pt idx="0">
                  <c:v>10382.298</c:v>
                </c:pt>
                <c:pt idx="1">
                  <c:v>82508.3017</c:v>
                </c:pt>
                <c:pt idx="2">
                  <c:v>72100.3153</c:v>
                </c:pt>
              </c:numCache>
            </c:numRef>
          </c:val>
        </c:ser>
        <c:gapWidth val="100"/>
        <c:axId val="97784963"/>
        <c:axId val="76454072"/>
      </c:barChart>
      <c:catAx>
        <c:axId val="97784963"/>
        <c:scaling>
          <c:orientation val="minMax"/>
        </c:scaling>
        <c:delete val="0"/>
        <c:axPos val="b"/>
        <c:majorTickMark val="out"/>
        <c:minorTickMark val="none"/>
        <c:tickLblPos val="nextTo"/>
        <c:spPr>
          <a:ln w="9360">
            <a:solidFill>
              <a:srgbClr val="656565"/>
            </a:solidFill>
            <a:round/>
          </a:ln>
        </c:spPr>
        <c:crossAx val="76454072"/>
        <c:crosses val="autoZero"/>
        <c:auto val="1"/>
        <c:lblAlgn val="ctr"/>
        <c:lblOffset val="100"/>
      </c:catAx>
      <c:valAx>
        <c:axId val="76454072"/>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97784963"/>
        <c:crossesAt val="0"/>
      </c:valAx>
      <c:spPr>
        <a:solidFill>
          <a:srgbClr val="ffffff"/>
        </a:solidFill>
        <a:ln>
          <a:noFill/>
        </a:ln>
      </c:spPr>
    </c:plotArea>
    <c:legend>
      <c:legendPos val="r"/>
      <c:overlay val="0"/>
      <c:spPr>
        <a:solidFill>
          <a:srgbClr val="a2d4e2"/>
        </a:solidFill>
        <a:ln>
          <a:noFill/>
        </a:ln>
      </c:spPr>
    </c:legend>
    <c:plotVisOnly val="1"/>
  </c:chart>
  <c:spPr>
    <a:solidFill>
      <a:srgbClr val="d0eaf0"/>
    </a:solidFill>
    <a:ln>
      <a:solidFill>
        <a:srgbClr val="31859b"/>
      </a:solidFill>
    </a:ln>
  </c:spPr>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c:v>
                </c:pt>
              </c:strCache>
            </c:strRef>
          </c:tx>
          <c:spPr>
            <a:solidFill>
              <a:srgbClr val="95b3d7"/>
            </a:solidFill>
            <a:ln>
              <a:noFill/>
            </a:ln>
          </c:spPr>
          <c:cat>
            <c:strRef>
              <c:f>categories</c:f>
              <c:strCache>
                <c:ptCount val="8"/>
                <c:pt idx="0">
                  <c:v>800 группа</c:v>
                </c:pt>
                <c:pt idx="1">
                  <c:v>700 группа</c:v>
                </c:pt>
                <c:pt idx="2">
                  <c:v>600 группа</c:v>
                </c:pt>
                <c:pt idx="3">
                  <c:v>500 группа</c:v>
                </c:pt>
                <c:pt idx="4">
                  <c:v>400 группа</c:v>
                </c:pt>
                <c:pt idx="5">
                  <c:v>300 группа</c:v>
                </c:pt>
                <c:pt idx="6">
                  <c:v>200 группа</c:v>
                </c:pt>
                <c:pt idx="7">
                  <c:v>100 группа</c:v>
                </c:pt>
              </c:strCache>
            </c:strRef>
          </c:cat>
          <c:val>
            <c:numRef>
              <c:f>0</c:f>
              <c:numCache>
                <c:formatCode>General</c:formatCode>
                <c:ptCount val="8"/>
                <c:pt idx="0">
                  <c:v>3480.9452</c:v>
                </c:pt>
                <c:pt idx="1">
                  <c:v>2035.1334</c:v>
                </c:pt>
                <c:pt idx="2">
                  <c:v>14694.1191</c:v>
                </c:pt>
                <c:pt idx="3">
                  <c:v>20520.8656</c:v>
                </c:pt>
                <c:pt idx="4">
                  <c:v>2134.6612</c:v>
                </c:pt>
                <c:pt idx="5">
                  <c:v>13680.0868</c:v>
                </c:pt>
                <c:pt idx="6">
                  <c:v>3248.7295</c:v>
                </c:pt>
                <c:pt idx="7">
                  <c:v>3825.3726</c:v>
                </c:pt>
              </c:numCache>
            </c:numRef>
          </c:val>
        </c:ser>
        <c:ser>
          <c:idx val="1"/>
          <c:order val="1"/>
          <c:tx>
            <c:strRef>
              <c:f>label 1</c:f>
              <c:strCache>
                <c:ptCount val="1"/>
                <c:pt idx="0">
                  <c:v>План*</c:v>
                </c:pt>
              </c:strCache>
            </c:strRef>
          </c:tx>
          <c:spPr>
            <a:solidFill>
              <a:srgbClr val="fac090"/>
            </a:solidFill>
            <a:ln>
              <a:noFill/>
            </a:ln>
          </c:spPr>
          <c:cat>
            <c:strRef>
              <c:f>categories</c:f>
              <c:strCache>
                <c:ptCount val="8"/>
                <c:pt idx="0">
                  <c:v>800 группа</c:v>
                </c:pt>
                <c:pt idx="1">
                  <c:v>700 группа</c:v>
                </c:pt>
                <c:pt idx="2">
                  <c:v>600 группа</c:v>
                </c:pt>
                <c:pt idx="3">
                  <c:v>500 группа</c:v>
                </c:pt>
                <c:pt idx="4">
                  <c:v>400 группа</c:v>
                </c:pt>
                <c:pt idx="5">
                  <c:v>300 группа</c:v>
                </c:pt>
                <c:pt idx="6">
                  <c:v>200 группа</c:v>
                </c:pt>
                <c:pt idx="7">
                  <c:v>100 группа</c:v>
                </c:pt>
              </c:strCache>
            </c:strRef>
          </c:cat>
          <c:val>
            <c:numRef>
              <c:f>1</c:f>
              <c:numCache>
                <c:formatCode>General</c:formatCode>
                <c:ptCount val="8"/>
                <c:pt idx="0">
                  <c:v>4003.7505</c:v>
                </c:pt>
                <c:pt idx="1">
                  <c:v>2273.0721</c:v>
                </c:pt>
                <c:pt idx="2">
                  <c:v>15373.6138</c:v>
                </c:pt>
                <c:pt idx="3">
                  <c:v>21162.5341</c:v>
                </c:pt>
                <c:pt idx="4">
                  <c:v>2477.9541</c:v>
                </c:pt>
                <c:pt idx="5">
                  <c:v>14071.573</c:v>
                </c:pt>
                <c:pt idx="6">
                  <c:v>4277.5983</c:v>
                </c:pt>
                <c:pt idx="7">
                  <c:v>3947.8404</c:v>
                </c:pt>
              </c:numCache>
            </c:numRef>
          </c:val>
        </c:ser>
        <c:gapWidth val="46"/>
        <c:axId val="30086266"/>
        <c:axId val="19149472"/>
      </c:barChart>
      <c:catAx>
        <c:axId val="30086266"/>
        <c:scaling>
          <c:orientation val="minMax"/>
        </c:scaling>
        <c:delete val="0"/>
        <c:axPos val="b"/>
        <c:majorTickMark val="out"/>
        <c:minorTickMark val="none"/>
        <c:tickLblPos val="nextTo"/>
        <c:spPr>
          <a:ln w="9360">
            <a:solidFill>
              <a:srgbClr val="656565"/>
            </a:solidFill>
            <a:round/>
          </a:ln>
        </c:spPr>
        <c:crossAx val="19149472"/>
        <c:crosses val="autoZero"/>
        <c:auto val="1"/>
        <c:lblAlgn val="ctr"/>
        <c:lblOffset val="100"/>
      </c:catAx>
      <c:valAx>
        <c:axId val="19149472"/>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30086266"/>
        <c:crossesAt val="0"/>
      </c:valAx>
      <c:spPr>
        <a:solidFill>
          <a:srgbClr val="ffffff"/>
        </a:solidFill>
        <a:ln>
          <a:noFill/>
        </a:ln>
      </c:spPr>
    </c:plotArea>
    <c:legend>
      <c:legendPos val="r"/>
      <c:overlay val="0"/>
      <c:spPr>
        <a:solidFill>
          <a:srgbClr val="a2d4e2"/>
        </a:solidFill>
        <a:ln>
          <a:noFill/>
        </a:ln>
      </c:spPr>
    </c:legend>
    <c:plotVisOnly val="1"/>
  </c:chart>
  <c:spPr>
    <a:solidFill>
      <a:srgbClr val="d0eaf0"/>
    </a:solidFill>
    <a:ln>
      <a:solidFill>
        <a:srgbClr val="31859b"/>
      </a:solidFill>
    </a:ln>
  </c:spPr>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73bfd3"/>
              </a:solidFill>
              <a:ln w="19080">
                <a:solidFill>
                  <a:srgbClr val="ffffff"/>
                </a:solidFill>
                <a:round/>
              </a:ln>
            </c:spPr>
          </c:dPt>
          <c:dLbls>
            <c:dLbl>
              <c:idx val="0"/>
              <c:dLblPos val="r"/>
              <c:showLegendKey val="0"/>
              <c:showVal val="1"/>
              <c:showCatName val="0"/>
              <c:showSerName val="0"/>
              <c:showPercent val="0"/>
              <c:separator>; </c:separator>
            </c:dLbl>
            <c:dLbl>
              <c:idx val="1"/>
              <c:dLblPos/>
              <c:showLegendKey val="0"/>
              <c:showVal val="1"/>
              <c:showCatName val="0"/>
              <c:showSerName val="0"/>
              <c:showPercent val="0"/>
              <c:separator>; </c:separator>
            </c:dLbl>
            <c:dLbl>
              <c:idx val="2"/>
              <c:dLblPos val="b"/>
              <c:showLegendKey val="0"/>
              <c:showVal val="1"/>
              <c:showCatName val="0"/>
              <c:showSerName val="0"/>
              <c:showPercent val="0"/>
              <c:separator>; </c:separator>
            </c:dLbl>
            <c:showLegendKey val="0"/>
            <c:showVal val="1"/>
            <c:showCatName val="0"/>
            <c:showSerName val="0"/>
            <c:showPercent val="0"/>
          </c:dLbls>
          <c:cat>
            <c:strRef>
              <c:f>categories</c:f>
              <c:strCache>
                <c:ptCount val="3"/>
                <c:pt idx="0">
                  <c:v>Коми Республикаса канму органъяссӧ, Коми Республикаса олӧмӧ пӧртысь власьт органъяссӧ да Коми Республикаса торъя канму учреждениеяссӧ сьӧмӧн видзӧм да налысь уджсӧ могмӧдӧм </c:v>
                </c:pt>
                <c:pt idx="1">
                  <c:v>Коми Республикалӧн Каналан Сӧветса депутатъясӧс бӧрйӧмсӧ дасьтӧм да нуӧдӧм</c:v>
                </c:pt>
                <c:pt idx="2">
                  <c:v>
</c:v>
                </c:pt>
              </c:strCache>
            </c:strRef>
          </c:cat>
          <c:val>
            <c:numRef>
              <c:f>0</c:f>
              <c:numCache>
                <c:formatCode>General</c:formatCode>
                <c:ptCount val="3"/>
                <c:pt idx="0">
                  <c:v>28.4</c:v>
                </c:pt>
                <c:pt idx="1">
                  <c:v>79.2</c:v>
                </c:pt>
                <c:pt idx="2">
                  <c:v>1228</c:v>
                </c:pt>
              </c:numCache>
            </c:numRef>
          </c:val>
        </c:ser>
        <c:firstSliceAng val="28"/>
      </c:pieChart>
      <c:spPr>
        <a:noFill/>
        <a:ln>
          <a:noFill/>
        </a:ln>
      </c:spPr>
    </c:plotArea>
    <c:legend>
      <c:legendPos val="r"/>
      <c:overlay val="0"/>
      <c:spPr>
        <a:noFill/>
        <a:ln>
          <a:noFill/>
        </a:ln>
      </c:spPr>
    </c:legend>
    <c:plotVisOnly val="1"/>
  </c:chart>
  <c:spPr>
    <a:solidFill>
      <a:srgbClr val="d0eaf0"/>
    </a:solidFill>
    <a:ln>
      <a:solidFill>
        <a:srgbClr val="31859b"/>
      </a:solidFill>
    </a:ln>
  </c:spPr>
</c:chartSpace>
</file>

<file path=ppt/charts/chart14.xml><?xml version="1.0" encoding="utf-8"?>
<c:chartSpace xmlns:c="http://schemas.openxmlformats.org/drawingml/2006/chart" xmlns:a="http://schemas.openxmlformats.org/drawingml/2006/main" xmlns:r="http://schemas.openxmlformats.org/officeDocument/2006/relationships">
  <c:lang val="en-US"/>
  <c:chart>
    <c:view3D>
      <c:rotX val="23"/>
      <c:rotY val="28"/>
      <c:rAngAx val="1"/>
      <c:perspective val="30"/>
    </c:view3D>
    <c:floor>
      <c:spPr>
        <a:solidFill>
          <a:srgbClr val="d0eaf0"/>
        </a:solidFill>
        <a:ln w="9360">
          <a:solidFill>
            <a:srgbClr val="656565"/>
          </a:solidFill>
          <a:round/>
        </a:ln>
      </c:spPr>
    </c:floor>
    <c:backWall>
      <c:spPr>
        <a:solidFill>
          <a:srgbClr val="d0eaf0"/>
        </a:solidFill>
        <a:ln w="9360">
          <a:solidFill>
            <a:srgbClr val="656565"/>
          </a:solidFill>
          <a:round/>
        </a:ln>
      </c:spPr>
    </c:backWall>
    <c:plotArea>
      <c:layout/>
      <c:bar3DChart>
        <c:barDir val="col"/>
        <c:grouping val="stacked"/>
        <c:ser>
          <c:idx val="0"/>
          <c:order val="0"/>
          <c:tx>
            <c:strRef>
              <c:f>label 0</c:f>
              <c:strCache>
                <c:ptCount val="1"/>
                <c:pt idx="0">
                  <c:v>Бюджетные кредиты</c:v>
                </c:pt>
              </c:strCache>
            </c:strRef>
          </c:tx>
          <c:spPr>
            <a:solidFill>
              <a:srgbClr val="4f81bd"/>
            </a:solidFill>
            <a:ln>
              <a:noFill/>
            </a:ln>
          </c:spPr>
          <c:cat>
            <c:strRef>
              <c:f>categories</c:f>
              <c:strCache>
                <c:ptCount val="4"/>
                <c:pt idx="0">
                  <c:v>01.01.2015 (план)</c:v>
                </c:pt>
                <c:pt idx="1">
                  <c:v>01.01.2015 (факт)</c:v>
                </c:pt>
                <c:pt idx="2">
                  <c:v>01.01.2016 (план)</c:v>
                </c:pt>
                <c:pt idx="3">
                  <c:v>01.01.2016 (факт)</c:v>
                </c:pt>
              </c:strCache>
            </c:strRef>
          </c:cat>
          <c:val>
            <c:numRef>
              <c:f>0</c:f>
              <c:numCache>
                <c:formatCode>General</c:formatCode>
                <c:ptCount val="4"/>
                <c:pt idx="0">
                  <c:v>645.893</c:v>
                </c:pt>
                <c:pt idx="1">
                  <c:v>3125.003</c:v>
                </c:pt>
                <c:pt idx="2">
                  <c:v>8102.7258185</c:v>
                </c:pt>
                <c:pt idx="3">
                  <c:v>8102.7258185</c:v>
                </c:pt>
              </c:numCache>
            </c:numRef>
          </c:val>
        </c:ser>
        <c:ser>
          <c:idx val="1"/>
          <c:order val="1"/>
          <c:tx>
            <c:strRef>
              <c:f>label 1</c:f>
              <c:strCache>
                <c:ptCount val="1"/>
                <c:pt idx="0">
                  <c:v>Кредиты кредитных организаций</c:v>
                </c:pt>
              </c:strCache>
            </c:strRef>
          </c:tx>
          <c:spPr>
            <a:solidFill>
              <a:srgbClr val="c0504d"/>
            </a:solidFill>
            <a:ln>
              <a:noFill/>
            </a:ln>
          </c:spPr>
          <c:cat>
            <c:strRef>
              <c:f>categories</c:f>
              <c:strCache>
                <c:ptCount val="4"/>
                <c:pt idx="0">
                  <c:v>01.01.2015 (план)</c:v>
                </c:pt>
                <c:pt idx="1">
                  <c:v>01.01.2015 (факт)</c:v>
                </c:pt>
                <c:pt idx="2">
                  <c:v>01.01.2016 (план)</c:v>
                </c:pt>
                <c:pt idx="3">
                  <c:v>01.01.2016 (факт)</c:v>
                </c:pt>
              </c:strCache>
            </c:strRef>
          </c:cat>
          <c:val>
            <c:numRef>
              <c:f>1</c:f>
              <c:numCache>
                <c:formatCode>General</c:formatCode>
                <c:ptCount val="4"/>
                <c:pt idx="0">
                  <c:v>13055</c:v>
                </c:pt>
                <c:pt idx="1">
                  <c:v>13055</c:v>
                </c:pt>
                <c:pt idx="2">
                  <c:v>5774.75</c:v>
                </c:pt>
                <c:pt idx="3">
                  <c:v>4280</c:v>
                </c:pt>
              </c:numCache>
            </c:numRef>
          </c:val>
        </c:ser>
        <c:ser>
          <c:idx val="2"/>
          <c:order val="2"/>
          <c:tx>
            <c:strRef>
              <c:f>label 2</c:f>
              <c:strCache>
                <c:ptCount val="1"/>
                <c:pt idx="0">
                  <c:v>Государственные гарантии</c:v>
                </c:pt>
              </c:strCache>
            </c:strRef>
          </c:tx>
          <c:spPr>
            <a:solidFill>
              <a:srgbClr val="31859b"/>
            </a:solidFill>
            <a:ln>
              <a:noFill/>
            </a:ln>
          </c:spPr>
          <c:cat>
            <c:strRef>
              <c:f>categories</c:f>
              <c:strCache>
                <c:ptCount val="4"/>
                <c:pt idx="0">
                  <c:v>01.01.2015 (план)</c:v>
                </c:pt>
                <c:pt idx="1">
                  <c:v>01.01.2015 (факт)</c:v>
                </c:pt>
                <c:pt idx="2">
                  <c:v>01.01.2016 (план)</c:v>
                </c:pt>
                <c:pt idx="3">
                  <c:v>01.01.2016 (факт)</c:v>
                </c:pt>
              </c:strCache>
            </c:strRef>
          </c:cat>
          <c:val>
            <c:numRef>
              <c:f>2</c:f>
              <c:numCache>
                <c:formatCode>General</c:formatCode>
                <c:ptCount val="4"/>
                <c:pt idx="0">
                  <c:v>674.2471</c:v>
                </c:pt>
                <c:pt idx="1">
                  <c:v>700.2763</c:v>
                </c:pt>
                <c:pt idx="2">
                  <c:v>662.36901</c:v>
                </c:pt>
                <c:pt idx="3">
                  <c:v>660.86088587</c:v>
                </c:pt>
              </c:numCache>
            </c:numRef>
          </c:val>
        </c:ser>
        <c:ser>
          <c:idx val="3"/>
          <c:order val="3"/>
          <c:tx>
            <c:strRef>
              <c:f>label 3</c:f>
              <c:strCache>
                <c:ptCount val="1"/>
                <c:pt idx="0">
                  <c:v>Ценные бумаги</c:v>
                </c:pt>
              </c:strCache>
            </c:strRef>
          </c:tx>
          <c:spPr>
            <a:solidFill>
              <a:srgbClr val="8064a2"/>
            </a:solidFill>
            <a:ln>
              <a:noFill/>
            </a:ln>
          </c:spPr>
          <c:cat>
            <c:strRef>
              <c:f>categories</c:f>
              <c:strCache>
                <c:ptCount val="4"/>
                <c:pt idx="0">
                  <c:v>01.01.2015 (план)</c:v>
                </c:pt>
                <c:pt idx="1">
                  <c:v>01.01.2015 (факт)</c:v>
                </c:pt>
                <c:pt idx="2">
                  <c:v>01.01.2016 (план)</c:v>
                </c:pt>
                <c:pt idx="3">
                  <c:v>01.01.2016 (факт)</c:v>
                </c:pt>
              </c:strCache>
            </c:strRef>
          </c:cat>
          <c:val>
            <c:numRef>
              <c:f>3</c:f>
              <c:numCache>
                <c:formatCode>General</c:formatCode>
                <c:ptCount val="4"/>
                <c:pt idx="0">
                  <c:v>11860</c:v>
                </c:pt>
                <c:pt idx="1">
                  <c:v>11860</c:v>
                </c:pt>
                <c:pt idx="2">
                  <c:v>20730</c:v>
                </c:pt>
                <c:pt idx="3">
                  <c:v>20730</c:v>
                </c:pt>
              </c:numCache>
            </c:numRef>
          </c:val>
        </c:ser>
        <c:gapWidth val="70"/>
        <c:shape val="box"/>
        <c:axId val="46854349"/>
        <c:axId val="81620408"/>
        <c:axId val="0"/>
      </c:bar3DChart>
      <c:catAx>
        <c:axId val="46854349"/>
        <c:scaling>
          <c:orientation val="minMax"/>
        </c:scaling>
        <c:delete val="0"/>
        <c:axPos val="b"/>
        <c:majorTickMark val="none"/>
        <c:minorTickMark val="none"/>
        <c:tickLblPos val="nextTo"/>
        <c:spPr>
          <a:ln w="9360">
            <a:solidFill>
              <a:srgbClr val="656565"/>
            </a:solidFill>
            <a:round/>
          </a:ln>
        </c:spPr>
        <c:crossAx val="81620408"/>
        <c:crosses val="autoZero"/>
        <c:auto val="1"/>
        <c:lblAlgn val="ctr"/>
        <c:lblOffset val="100"/>
      </c:catAx>
      <c:valAx>
        <c:axId val="81620408"/>
        <c:scaling>
          <c:orientation val="minMax"/>
        </c:scaling>
        <c:delete val="0"/>
        <c:axPos val="l"/>
        <c:majorGridlines>
          <c:spPr>
            <a:ln w="9360">
              <a:solidFill>
                <a:srgbClr val="656565"/>
              </a:solidFill>
              <a:round/>
            </a:ln>
          </c:spPr>
        </c:majorGridlines>
        <c:majorTickMark val="none"/>
        <c:minorTickMark val="none"/>
        <c:tickLblPos val="nextTo"/>
        <c:spPr>
          <a:ln w="9360">
            <a:solidFill>
              <a:srgbClr val="656565"/>
            </a:solidFill>
            <a:round/>
          </a:ln>
        </c:spPr>
        <c:crossAx val="46854349"/>
        <c:crossesAt val="0"/>
      </c:valAx>
      <c:spPr>
        <a:solidFill>
          <a:srgbClr val="d0eaf0"/>
        </a:solidFill>
        <a:ln w="9360">
          <a:solidFill>
            <a:srgbClr val="656565"/>
          </a:solidFill>
          <a:round/>
        </a:ln>
      </c:spPr>
    </c:plotArea>
    <c:plotVisOnly val="1"/>
  </c:chart>
  <c:spPr>
    <a:solidFill>
      <a:srgbClr val="ffffff"/>
    </a:solidFill>
    <a:ln w="9360">
      <a:solidFill>
        <a:srgbClr val="31859b"/>
      </a:solidFill>
      <a:round/>
    </a:ln>
  </c:spPr>
</c:chartSpace>
</file>

<file path=ppt/charts/chart15.xml><?xml version="1.0" encoding="utf-8"?>
<c:chartSpace xmlns:c="http://schemas.openxmlformats.org/drawingml/2006/chart" xmlns:a="http://schemas.openxmlformats.org/drawingml/2006/main" xmlns:r="http://schemas.openxmlformats.org/officeDocument/2006/relationships">
  <c:lang val="en-US"/>
  <c:chart>
    <c:view3D>
      <c:rotX val="23"/>
      <c:rotY val="28"/>
      <c:rAngAx val="1"/>
      <c:perspective val="30"/>
    </c:view3D>
    <c:floor>
      <c:spPr>
        <a:solidFill>
          <a:srgbClr val="d0eaf0"/>
        </a:solidFill>
        <a:ln w="9360">
          <a:solidFill>
            <a:srgbClr val="656565"/>
          </a:solidFill>
          <a:round/>
        </a:ln>
      </c:spPr>
    </c:floor>
    <c:backWall>
      <c:spPr>
        <a:solidFill>
          <a:srgbClr val="d0eaf0"/>
        </a:solidFill>
        <a:ln w="9360">
          <a:solidFill>
            <a:srgbClr val="656565"/>
          </a:solidFill>
          <a:round/>
        </a:ln>
      </c:spPr>
    </c:backWall>
    <c:plotArea>
      <c:layout/>
      <c:bar3DChart>
        <c:barDir val="col"/>
        <c:grouping val="stacked"/>
        <c:ser>
          <c:idx val="0"/>
          <c:order val="0"/>
          <c:tx>
            <c:strRef>
              <c:f>label 0</c:f>
              <c:strCache>
                <c:ptCount val="1"/>
                <c:pt idx="0">
                  <c:v>Бюджетные кредиты</c:v>
                </c:pt>
              </c:strCache>
            </c:strRef>
          </c:tx>
          <c:spPr>
            <a:solidFill>
              <a:srgbClr val="4f81bd"/>
            </a:solidFill>
            <a:ln>
              <a:noFill/>
            </a:ln>
          </c:spPr>
          <c:cat>
            <c:strRef>
              <c:f>categories</c:f>
              <c:strCache>
                <c:ptCount val="3"/>
                <c:pt idx="0">
                  <c:v>42736</c:v>
                </c:pt>
                <c:pt idx="1">
                  <c:v>43101</c:v>
                </c:pt>
                <c:pt idx="2">
                  <c:v>43466</c:v>
                </c:pt>
              </c:strCache>
            </c:strRef>
          </c:cat>
          <c:val>
            <c:numRef>
              <c:f>0</c:f>
              <c:numCache>
                <c:formatCode>General</c:formatCode>
                <c:ptCount val="3"/>
                <c:pt idx="0">
                  <c:v>12814.555</c:v>
                </c:pt>
                <c:pt idx="1">
                  <c:v>7324.212</c:v>
                </c:pt>
                <c:pt idx="2">
                  <c:v>1949.3204</c:v>
                </c:pt>
              </c:numCache>
            </c:numRef>
          </c:val>
        </c:ser>
        <c:ser>
          <c:idx val="1"/>
          <c:order val="1"/>
          <c:tx>
            <c:strRef>
              <c:f>label 1</c:f>
              <c:strCache>
                <c:ptCount val="1"/>
                <c:pt idx="0">
                  <c:v>Кредиты кредитных организаций</c:v>
                </c:pt>
              </c:strCache>
            </c:strRef>
          </c:tx>
          <c:spPr>
            <a:solidFill>
              <a:srgbClr val="c0504d"/>
            </a:solidFill>
            <a:ln>
              <a:noFill/>
            </a:ln>
          </c:spPr>
          <c:cat>
            <c:strRef>
              <c:f>categories</c:f>
              <c:strCache>
                <c:ptCount val="3"/>
                <c:pt idx="0">
                  <c:v>42736</c:v>
                </c:pt>
                <c:pt idx="1">
                  <c:v>43101</c:v>
                </c:pt>
                <c:pt idx="2">
                  <c:v>43466</c:v>
                </c:pt>
              </c:strCache>
            </c:strRef>
          </c:cat>
          <c:val>
            <c:numRef>
              <c:f>1</c:f>
              <c:numCache>
                <c:formatCode>General</c:formatCode>
                <c:ptCount val="3"/>
                <c:pt idx="0">
                  <c:v>10000</c:v>
                </c:pt>
                <c:pt idx="1">
                  <c:v>24725</c:v>
                </c:pt>
                <c:pt idx="2">
                  <c:v>32100</c:v>
                </c:pt>
              </c:numCache>
            </c:numRef>
          </c:val>
        </c:ser>
        <c:ser>
          <c:idx val="2"/>
          <c:order val="2"/>
          <c:tx>
            <c:strRef>
              <c:f>label 2</c:f>
              <c:strCache>
                <c:ptCount val="1"/>
                <c:pt idx="0">
                  <c:v>Государственные гарантии</c:v>
                </c:pt>
              </c:strCache>
            </c:strRef>
          </c:tx>
          <c:spPr>
            <a:solidFill>
              <a:srgbClr val="31859b"/>
            </a:solidFill>
            <a:ln>
              <a:noFill/>
            </a:ln>
          </c:spPr>
          <c:cat>
            <c:strRef>
              <c:f>categories</c:f>
              <c:strCache>
                <c:ptCount val="3"/>
                <c:pt idx="0">
                  <c:v>42736</c:v>
                </c:pt>
                <c:pt idx="1">
                  <c:v>43101</c:v>
                </c:pt>
                <c:pt idx="2">
                  <c:v>43466</c:v>
                </c:pt>
              </c:strCache>
            </c:strRef>
          </c:cat>
          <c:val>
            <c:numRef>
              <c:f>2</c:f>
              <c:numCache>
                <c:formatCode>General</c:formatCode>
                <c:ptCount val="3"/>
                <c:pt idx="0">
                  <c:v>601.676</c:v>
                </c:pt>
                <c:pt idx="1">
                  <c:v>563.0106</c:v>
                </c:pt>
                <c:pt idx="2">
                  <c:v>388.9604</c:v>
                </c:pt>
              </c:numCache>
            </c:numRef>
          </c:val>
        </c:ser>
        <c:ser>
          <c:idx val="3"/>
          <c:order val="3"/>
          <c:tx>
            <c:strRef>
              <c:f>label 3</c:f>
              <c:strCache>
                <c:ptCount val="1"/>
                <c:pt idx="0">
                  <c:v>Ценные бумаги</c:v>
                </c:pt>
              </c:strCache>
            </c:strRef>
          </c:tx>
          <c:spPr>
            <a:solidFill>
              <a:srgbClr val="8064a2"/>
            </a:solidFill>
            <a:ln>
              <a:noFill/>
            </a:ln>
          </c:spPr>
          <c:cat>
            <c:strRef>
              <c:f>categories</c:f>
              <c:strCache>
                <c:ptCount val="3"/>
                <c:pt idx="0">
                  <c:v>42736</c:v>
                </c:pt>
                <c:pt idx="1">
                  <c:v>43101</c:v>
                </c:pt>
                <c:pt idx="2">
                  <c:v>43466</c:v>
                </c:pt>
              </c:strCache>
            </c:strRef>
          </c:cat>
          <c:val>
            <c:numRef>
              <c:f>3</c:f>
              <c:numCache>
                <c:formatCode>General</c:formatCode>
                <c:ptCount val="3"/>
                <c:pt idx="0">
                  <c:v>17035</c:v>
                </c:pt>
                <c:pt idx="1">
                  <c:v>16150</c:v>
                </c:pt>
                <c:pt idx="2">
                  <c:v>20950</c:v>
                </c:pt>
              </c:numCache>
            </c:numRef>
          </c:val>
        </c:ser>
        <c:gapWidth val="70"/>
        <c:shape val="box"/>
        <c:axId val="3783908"/>
        <c:axId val="58092500"/>
        <c:axId val="0"/>
      </c:bar3DChart>
      <c:catAx>
        <c:axId val="3783908"/>
        <c:scaling>
          <c:orientation val="minMax"/>
        </c:scaling>
        <c:delete val="0"/>
        <c:axPos val="b"/>
        <c:majorTickMark val="out"/>
        <c:minorTickMark val="none"/>
        <c:tickLblPos val="nextTo"/>
        <c:spPr>
          <a:ln w="9360">
            <a:solidFill>
              <a:srgbClr val="656565"/>
            </a:solidFill>
            <a:round/>
          </a:ln>
        </c:spPr>
        <c:crossAx val="58092500"/>
        <c:crosses val="autoZero"/>
        <c:auto val="1"/>
        <c:lblAlgn val="ctr"/>
        <c:lblOffset val="100"/>
      </c:catAx>
      <c:valAx>
        <c:axId val="58092500"/>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3783908"/>
        <c:crossesAt val="0"/>
      </c:valAx>
      <c:spPr>
        <a:solidFill>
          <a:srgbClr val="d0eaf0"/>
        </a:solidFill>
        <a:ln w="9360">
          <a:solidFill>
            <a:srgbClr val="656565"/>
          </a:solidFill>
          <a:round/>
        </a:ln>
      </c:spPr>
    </c:plotArea>
    <c:legend>
      <c:legendPos val="r"/>
      <c:overlay val="0"/>
      <c:spPr>
        <a:noFill/>
        <a:ln>
          <a:noFill/>
        </a:ln>
      </c:spPr>
    </c:legend>
    <c:plotVisOnly val="1"/>
  </c:chart>
  <c:spPr>
    <a:solidFill>
      <a:srgbClr val="d0eaf0"/>
    </a:solidFill>
    <a:ln w="9360">
      <a:solidFill>
        <a:srgbClr val="31859b"/>
      </a:solidFill>
      <a:round/>
    </a:ln>
  </c:spPr>
</c:chartSpace>
</file>

<file path=ppt/charts/chart16.xml><?xml version="1.0" encoding="utf-8"?>
<c:chartSpace xmlns:c="http://schemas.openxmlformats.org/drawingml/2006/chart" xmlns:a="http://schemas.openxmlformats.org/drawingml/2006/main" xmlns:r="http://schemas.openxmlformats.org/officeDocument/2006/relationships">
  <c:lang val="en-US"/>
  <c:chart>
    <c:view3D>
      <c:rotX val="300"/>
      <c:rotY val="0"/>
      <c:rAngAx val="0"/>
      <c:perspective val="30"/>
    </c:view3D>
    <c:floor>
      <c:spPr>
        <a:solidFill>
          <a:srgbClr val="d9d9d9"/>
        </a:solidFill>
        <a:ln>
          <a:noFill/>
        </a:ln>
      </c:spPr>
    </c:floor>
    <c:backWall>
      <c:spPr>
        <a:solidFill>
          <a:srgbClr val="d9d9d9"/>
        </a:solidFill>
        <a:ln>
          <a:noFill/>
        </a:ln>
      </c:spPr>
    </c:backWall>
    <c:plotArea>
      <c:layout/>
      <c:pie3DChart>
        <c:varyColors val="1"/>
        <c:ser>
          <c:idx val="0"/>
          <c:order val="0"/>
          <c:spPr>
            <a:ln>
              <a:noFill/>
            </a:ln>
          </c:spPr>
          <c:explosion val="12"/>
          <c:dPt>
            <c:idx val="0"/>
            <c:spPr>
              <a:solidFill>
                <a:srgbClr val="f57e1b"/>
              </a:solidFill>
              <a:ln>
                <a:noFill/>
              </a:ln>
            </c:spPr>
          </c:dPt>
          <c:dPt>
            <c:idx val="1"/>
            <c:spPr>
              <a:solidFill>
                <a:srgbClr val="378ea6"/>
              </a:solidFill>
              <a:ln>
                <a:noFill/>
              </a:ln>
            </c:spPr>
          </c:dPt>
          <c:dPt>
            <c:idx val="2"/>
            <c:spPr>
              <a:solidFill>
                <a:srgbClr val="fff259"/>
              </a:solidFill>
              <a:ln>
                <a:noFill/>
              </a:ln>
            </c:spPr>
          </c:dPt>
          <c:dPt>
            <c:idx val="3"/>
            <c:spPr>
              <a:solidFill>
                <a:srgbClr val="7030a0"/>
              </a:solidFill>
              <a:ln>
                <a:noFill/>
              </a:ln>
            </c:spPr>
          </c:dPt>
          <c:dPt>
            <c:idx val="4"/>
            <c:spPr>
              <a:ln>
                <a:noFill/>
              </a:ln>
            </c:spPr>
          </c:dPt>
          <c:dPt>
            <c:idx val="5"/>
            <c:spPr>
              <a:ln>
                <a:noFill/>
              </a:ln>
            </c:spPr>
          </c:dPt>
          <c:dPt>
            <c:idx val="6"/>
            <c:spPr>
              <a:ln>
                <a:noFill/>
              </a:ln>
            </c:spPr>
          </c:dPt>
          <c:dLbls>
            <c:dLbl>
              <c:idx val="0"/>
              <c:dLblPos/>
              <c:showLegendKey val="0"/>
              <c:showVal val="0"/>
              <c:showCatName val="1"/>
              <c:showSerName val="0"/>
              <c:showPercent val="1"/>
              <c:separator>; </c:separator>
            </c:dLbl>
            <c:dLbl>
              <c:idx val="1"/>
              <c:dLblPos/>
              <c:showLegendKey val="0"/>
              <c:showVal val="0"/>
              <c:showCatName val="1"/>
              <c:showSerName val="0"/>
              <c:showPercent val="1"/>
              <c:separator>; </c:separator>
            </c:dLbl>
            <c:dLbl>
              <c:idx val="2"/>
              <c:dLblPos val="l"/>
              <c:showLegendKey val="0"/>
              <c:showVal val="0"/>
              <c:showCatName val="1"/>
              <c:showSerName val="0"/>
              <c:showPercent val="1"/>
              <c:separator>; </c:separator>
            </c:dLbl>
            <c:dLbl>
              <c:idx val="3"/>
              <c:dLblPos/>
              <c:showLegendKey val="0"/>
              <c:showVal val="0"/>
              <c:showCatName val="1"/>
              <c:showSerName val="0"/>
              <c:showPercent val="1"/>
              <c:separator>; </c:separator>
            </c:dLbl>
            <c:dLbl>
              <c:idx val="4"/>
              <c:dLblPos val="bestFit"/>
              <c:showLegendKey val="0"/>
              <c:showVal val="0"/>
              <c:showCatName val="1"/>
              <c:showSerName val="0"/>
              <c:showPercent val="1"/>
              <c:separator>; </c:separator>
            </c:dLbl>
            <c:dLbl>
              <c:idx val="5"/>
              <c:dLblPos val="bestFit"/>
              <c:showLegendKey val="0"/>
              <c:showVal val="0"/>
              <c:showCatName val="1"/>
              <c:showSerName val="0"/>
              <c:showPercent val="1"/>
              <c:separator>; </c:separator>
            </c:dLbl>
            <c:dLbl>
              <c:idx val="6"/>
              <c:dLblPos val="bestFit"/>
              <c:showLegendKey val="0"/>
              <c:showVal val="0"/>
              <c:showCatName val="1"/>
              <c:showSerName val="0"/>
              <c:showPercent val="1"/>
              <c:separator>; </c:separator>
            </c:dLbl>
            <c:showLegendKey val="0"/>
            <c:showVal val="0"/>
            <c:showCatName val="1"/>
            <c:showSerName val="0"/>
            <c:showPercent val="1"/>
          </c:dLbls>
          <c:cat>
            <c:strRef>
              <c:f>categories</c:f>
              <c:strCache>
                <c:ptCount val="7"/>
                <c:pt idx="0">
                  <c:v> </c:v>
                </c:pt>
                <c:pt idx="1">
                  <c:v>"</c:v>
                </c:pt>
                <c:pt idx="2">
                  <c:v>"</c:v>
                </c:pt>
                <c:pt idx="3">
                  <c:v>"</c:v>
                </c:pt>
                <c:pt idx="4">
                  <c:v> </c:v>
                </c:pt>
                <c:pt idx="5">
                  <c:v>"</c:v>
                </c:pt>
                <c:pt idx="6">
                  <c:v>Другие программы</c:v>
                </c:pt>
              </c:strCache>
            </c:strRef>
          </c:cat>
          <c:val>
            <c:numRef>
              <c:f>0</c:f>
              <c:numCache>
                <c:formatCode>General</c:formatCode>
                <c:ptCount val="7"/>
                <c:pt idx="0">
                  <c:v>18285813.3</c:v>
                </c:pt>
                <c:pt idx="1">
                  <c:v>9631321.22</c:v>
                </c:pt>
                <c:pt idx="2">
                  <c:v>13165182.1</c:v>
                </c:pt>
                <c:pt idx="3">
                  <c:v>18556678.22</c:v>
                </c:pt>
                <c:pt idx="4">
                  <c:v/>
                </c:pt>
                <c:pt idx="5">
                  <c:v/>
                </c:pt>
                <c:pt idx="6">
                  <c:v/>
                </c:pt>
              </c:numCache>
            </c:numRef>
          </c:val>
        </c:ser>
      </c:pie3DChart>
      <c:spPr>
        <a:solidFill>
          <a:srgbClr val="d9d9d9"/>
        </a:solidFill>
        <a:ln>
          <a:noFill/>
        </a:ln>
      </c:spPr>
    </c:plotArea>
    <c:plotVisOnly val="1"/>
  </c:chart>
  <c:spPr>
    <a:ln w="9360">
      <a:solidFill>
        <a:srgbClr val="46aac4"/>
      </a:solidFill>
      <a:round/>
    </a:ln>
  </c:spPr>
</c:chartSpace>
</file>

<file path=ppt/charts/chart17.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ln>
              <a:noFill/>
            </a:ln>
          </c:spPr>
          <c:explosion val="0"/>
          <c:dPt>
            <c:idx val="0"/>
            <c:spPr>
              <a:solidFill>
                <a:srgbClr val="31859c"/>
              </a:solidFill>
              <a:ln>
                <a:noFill/>
              </a:ln>
            </c:spPr>
          </c:dPt>
          <c:dPt>
            <c:idx val="1"/>
            <c:spPr>
              <a:solidFill>
                <a:srgbClr val="e46c0a"/>
              </a:solidFill>
              <a:ln>
                <a:noFill/>
              </a:ln>
            </c:spPr>
          </c:dPt>
          <c:dPt>
            <c:idx val="2"/>
            <c:spPr>
              <a:ln>
                <a:noFill/>
              </a:ln>
            </c:spPr>
          </c:dPt>
          <c:dLbls>
            <c:showLegendKey val="0"/>
            <c:showVal val="0"/>
            <c:showCatName val="0"/>
            <c:showSerName val="0"/>
            <c:showPercent val="0"/>
          </c:dLbls>
          <c:cat>
            <c:strRef>
              <c:f>categories</c:f>
              <c:strCache>
                <c:ptCount val="3"/>
                <c:pt idx="0">
                  <c:v>Республиканский бюджет Республики Коми</c:v>
                </c:pt>
                <c:pt idx="1">
                  <c:v>Государственные внебюджетные фонды</c:v>
                </c:pt>
                <c:pt idx="2">
                  <c:v>Иные источники</c:v>
                </c:pt>
              </c:strCache>
            </c:strRef>
          </c:cat>
          <c:val>
            <c:numRef>
              <c:f>0</c:f>
              <c:numCache>
                <c:formatCode>General</c:formatCode>
                <c:ptCount val="3"/>
                <c:pt idx="0">
                  <c:v>51656501.32</c:v>
                </c:pt>
                <c:pt idx="1">
                  <c:v>14227596.3</c:v>
                </c:pt>
                <c:pt idx="2">
                  <c:v>2165123.79</c:v>
                </c:pt>
              </c:numCache>
            </c:numRef>
          </c:val>
        </c:ser>
        <c:firstSliceAng val="279"/>
      </c:pieChart>
      <c:spPr>
        <a:solidFill>
          <a:srgbClr val="ffffff"/>
        </a:solidFill>
        <a:ln>
          <a:noFill/>
        </a:ln>
      </c:spPr>
    </c:plotArea>
    <c:plotVisOnly val="1"/>
  </c:chart>
  <c:spPr>
    <a:noFill/>
    <a:ln>
      <a:noFill/>
    </a:ln>
  </c:spPr>
</c:chartSpace>
</file>

<file path=ppt/charts/chart18.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ln>
              <a:noFill/>
            </a:ln>
          </c:spPr>
          <c:explosion val="0"/>
          <c:dPt>
            <c:idx val="0"/>
            <c:spPr>
              <a:solidFill>
                <a:srgbClr val="31859c"/>
              </a:solidFill>
              <a:ln>
                <a:noFill/>
              </a:ln>
            </c:spPr>
          </c:dPt>
          <c:dPt>
            <c:idx val="1"/>
            <c:spPr>
              <a:ln>
                <a:noFill/>
              </a:ln>
            </c:spPr>
          </c:dPt>
          <c:dLbls>
            <c:showLegendKey val="0"/>
            <c:showVal val="0"/>
            <c:showCatName val="0"/>
            <c:showSerName val="0"/>
            <c:showPercent val="0"/>
          </c:dLbls>
          <c:cat>
            <c:strRef>
              <c:f>categories</c:f>
              <c:strCache>
                <c:ptCount val="2"/>
                <c:pt idx="0">
                  <c:v>Республиканский бюджет Республики Коми</c:v>
                </c:pt>
                <c:pt idx="1">
                  <c:v>Федеральный бюджет</c:v>
                </c:pt>
              </c:strCache>
            </c:strRef>
          </c:cat>
          <c:val>
            <c:numRef>
              <c:f>0</c:f>
              <c:numCache>
                <c:formatCode>General</c:formatCode>
                <c:ptCount val="2"/>
                <c:pt idx="0">
                  <c:v>55567226.3</c:v>
                </c:pt>
                <c:pt idx="1">
                  <c:v>4356050.9</c:v>
                </c:pt>
              </c:numCache>
            </c:numRef>
          </c:val>
        </c:ser>
        <c:firstSliceAng val="83"/>
      </c:pieChart>
      <c:spPr>
        <a:solidFill>
          <a:srgbClr val="ffffff"/>
        </a:solidFill>
        <a:ln>
          <a:noFill/>
        </a:ln>
      </c:spPr>
    </c:plotArea>
    <c:plotVisOnly val="1"/>
  </c:chart>
  <c:spPr>
    <a:noFill/>
    <a:ln>
      <a:noFill/>
    </a:ln>
  </c:spPr>
</c:chartSpace>
</file>

<file path=ppt/charts/chart19.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Pt>
            <c:idx val="3"/>
            <c:spPr>
              <a:solidFill>
                <a:srgbClr val="b3a2c7"/>
              </a:solidFill>
              <a:ln w="19080">
                <a:solidFill>
                  <a:srgbClr val="ffffff"/>
                </a:solidFill>
                <a:round/>
              </a:ln>
            </c:spPr>
          </c:dPt>
          <c:dPt>
            <c:idx val="4"/>
            <c:spPr>
              <a:solidFill>
                <a:srgbClr val="4bacc6"/>
              </a:solidFill>
              <a:ln w="19080">
                <a:solidFill>
                  <a:srgbClr val="ffffff"/>
                </a:solidFill>
                <a:round/>
              </a:ln>
            </c:spPr>
          </c:dPt>
          <c:dPt>
            <c:idx val="5"/>
            <c:spPr>
              <a:solidFill>
                <a:srgbClr val="fac090"/>
              </a:solidFill>
              <a:ln w="19080">
                <a:solidFill>
                  <a:srgbClr val="ffffff"/>
                </a:solidFill>
                <a:round/>
              </a:ln>
            </c:spPr>
          </c:dPt>
          <c:dPt>
            <c:idx val="6"/>
            <c:spPr>
              <a:solidFill>
                <a:srgbClr val="8eb4e3"/>
              </a:solidFill>
              <a:ln w="19080">
                <a:solidFill>
                  <a:srgbClr val="ffffff"/>
                </a:solidFill>
                <a:round/>
              </a:ln>
            </c:spPr>
          </c:dPt>
          <c:dPt>
            <c:idx val="7"/>
            <c:spPr>
              <a:solidFill>
                <a:srgbClr val="d09493"/>
              </a:solidFill>
              <a:ln>
                <a:noFill/>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t"/>
              <c:showLegendKey val="0"/>
              <c:showVal val="1"/>
              <c:showCatName val="0"/>
              <c:showSerName val="0"/>
              <c:showPercent val="0"/>
              <c:separator>; </c:separator>
            </c:dLbl>
            <c:dLbl>
              <c:idx val="3"/>
              <c:dLblPos val="t"/>
              <c:showLegendKey val="0"/>
              <c:showVal val="1"/>
              <c:showCatName val="0"/>
              <c:showSerName val="0"/>
              <c:showPercent val="0"/>
              <c:separator>; </c:separator>
            </c:dLbl>
            <c:dLbl>
              <c:idx val="4"/>
              <c:dLblPos val="t"/>
              <c:showLegendKey val="0"/>
              <c:showVal val="1"/>
              <c:showCatName val="0"/>
              <c:showSerName val="0"/>
              <c:showPercent val="0"/>
              <c:separator>; </c:separator>
            </c:dLbl>
            <c:dLbl>
              <c:idx val="5"/>
              <c:dLblPos/>
              <c:showLegendKey val="0"/>
              <c:showVal val="1"/>
              <c:showCatName val="0"/>
              <c:showSerName val="0"/>
              <c:showPercent val="0"/>
              <c:separator>; </c:separator>
            </c:dLbl>
            <c:dLbl>
              <c:idx val="6"/>
              <c:dLblPos val="bestFit"/>
              <c:showLegendKey val="0"/>
              <c:showVal val="1"/>
              <c:showCatName val="0"/>
              <c:showSerName val="0"/>
              <c:showPercent val="0"/>
              <c:separator>; </c:separator>
            </c:dLbl>
            <c:dLbl>
              <c:idx val="7"/>
              <c:dLblPos val="bestFit"/>
              <c:showLegendKey val="0"/>
              <c:showVal val="1"/>
              <c:showCatName val="0"/>
              <c:showSerName val="0"/>
              <c:showPercent val="0"/>
              <c:separator>; </c:separator>
            </c:dLbl>
            <c:showLegendKey val="0"/>
            <c:showVal val="1"/>
            <c:showCatName val="0"/>
            <c:showSerName val="0"/>
            <c:showPercent val="0"/>
          </c:dLbls>
          <c:cat>
            <c:strRef>
              <c:f>categories</c:f>
              <c:strCache>
                <c:ptCount val="8"/>
                <c:pt idx="0">
                  <c:v>Висьӧмъясысь ӧлӧдӧм да дзоньвидза оласног лӧсьӧдӧм. Медводдза медико-санитарнӧй отсӧг сӧвмӧдӧм</c:v>
                </c:pt>
                <c:pt idx="1">
                  <c:v>Специализируйтӧм, сы лыдын вылыс технологияа, медицина отсӧг, регыдъя, сы лыдын регыдъя специализируйтӧм, медицина отсӧг сетӧмсӧ, медицинскӧй эвакуация нуӧдӧмсӧ бурмӧдӧм</c:v>
                </c:pt>
                <c:pt idx="2">
                  <c:v>Мамлысь да кагалаысь дзоньвидзалун видзӧм</c:v>
                </c:pt>
                <c:pt idx="3">
                  <c:v>Медицинскӧя реабилитируйтӧмсӧ да санаторно-курортнӧя бурдӧдӧмсӧ, сы лыдын челядьлы, сӧвмӧдӧм</c:v>
                </c:pt>
                <c:pt idx="4">
                  <c:v>Паллиативнӧй отсӧг сетӧм, сы лыдын челядьлы</c:v>
                </c:pt>
                <c:pt idx="5">
                  <c:v>Йӧзлысь дзоньвидзалун видзан система кадръясӧн могмӧдӧм</c:v>
                </c:pt>
                <c:pt idx="6">
                  <c:v>Лекарствоясӧн могмӧдан система бурмӧдӧм, сы лыдын амбулаторнӧя</c:v>
                </c:pt>
                <c:pt idx="7">
                  <c:v>Канму уджтас збыльмӧдӧмсӧ могмӧдӧм</c:v>
                </c:pt>
              </c:strCache>
            </c:strRef>
          </c:cat>
          <c:val>
            <c:numRef>
              <c:f>0</c:f>
              <c:numCache>
                <c:formatCode>General</c:formatCode>
                <c:ptCount val="8"/>
                <c:pt idx="0">
                  <c:v>793.8</c:v>
                </c:pt>
                <c:pt idx="1">
                  <c:v>2559</c:v>
                </c:pt>
                <c:pt idx="2">
                  <c:v>671.2</c:v>
                </c:pt>
                <c:pt idx="3">
                  <c:v>1225.3</c:v>
                </c:pt>
                <c:pt idx="4">
                  <c:v>198.2</c:v>
                </c:pt>
                <c:pt idx="5">
                  <c:v>66.8</c:v>
                </c:pt>
                <c:pt idx="6">
                  <c:v>1314.5</c:v>
                </c:pt>
                <c:pt idx="7">
                  <c:v>7233.4</c:v>
                </c:pt>
              </c:numCache>
            </c:numRef>
          </c:val>
        </c:ser>
        <c:firstSliceAng val="340"/>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Петкӧдласыс збыльвылас</c:v>
                </c:pt>
              </c:strCache>
            </c:strRef>
          </c:tx>
          <c:spPr>
            <a:solidFill>
              <a:srgbClr val="95b3d7"/>
            </a:solidFill>
            <a:ln>
              <a:noFill/>
            </a:ln>
          </c:spPr>
          <c:cat>
            <c:strRef>
              <c:f>categories</c:f>
              <c:strCache>
                <c:ptCount val="2"/>
                <c:pt idx="0">
                  <c:v>Олысь лыд
(вонас шӧркодя),
сюрс морт
</c:v>
                </c:pt>
                <c:pt idx="1">
                  <c:v>Потребительскӧй донъяслӧн индекс
</c:v>
                </c:pt>
              </c:strCache>
            </c:strRef>
          </c:cat>
          <c:val>
            <c:numRef>
              <c:f>0</c:f>
              <c:numCache>
                <c:formatCode>General</c:formatCode>
                <c:ptCount val="2"/>
                <c:pt idx="0">
                  <c:v>860.6</c:v>
                </c:pt>
                <c:pt idx="1">
                  <c:v>113.2</c:v>
                </c:pt>
              </c:numCache>
            </c:numRef>
          </c:val>
        </c:ser>
        <c:ser>
          <c:idx val="1"/>
          <c:order val="1"/>
          <c:tx>
            <c:strRef>
              <c:f>label 1</c:f>
              <c:strCache>
                <c:ptCount val="1"/>
                <c:pt idx="0">
                  <c:v>Водзвыв висьталӧм петкӧдлас</c:v>
                </c:pt>
              </c:strCache>
            </c:strRef>
          </c:tx>
          <c:spPr>
            <a:solidFill>
              <a:srgbClr val="fac090"/>
            </a:solidFill>
            <a:ln>
              <a:noFill/>
            </a:ln>
          </c:spPr>
          <c:cat>
            <c:strRef>
              <c:f>categories</c:f>
              <c:strCache>
                <c:ptCount val="2"/>
                <c:pt idx="0">
                  <c:v>Олысь лыд
(вонас шӧркодя),
сюрс морт
</c:v>
                </c:pt>
                <c:pt idx="1">
                  <c:v>Потребительскӧй донъяслӧн индекс
</c:v>
                </c:pt>
              </c:strCache>
            </c:strRef>
          </c:cat>
          <c:val>
            <c:numRef>
              <c:f>1</c:f>
              <c:numCache>
                <c:formatCode>General</c:formatCode>
                <c:ptCount val="2"/>
                <c:pt idx="0">
                  <c:v>860.4</c:v>
                </c:pt>
                <c:pt idx="1">
                  <c:v>115.4</c:v>
                </c:pt>
              </c:numCache>
            </c:numRef>
          </c:val>
        </c:ser>
        <c:gapWidth val="100"/>
        <c:axId val="40066713"/>
        <c:axId val="22019433"/>
      </c:barChart>
      <c:catAx>
        <c:axId val="40066713"/>
        <c:scaling>
          <c:orientation val="minMax"/>
        </c:scaling>
        <c:delete val="0"/>
        <c:axPos val="b"/>
        <c:majorTickMark val="out"/>
        <c:minorTickMark val="none"/>
        <c:tickLblPos val="low"/>
        <c:spPr>
          <a:ln w="9360">
            <a:solidFill>
              <a:srgbClr val="656565"/>
            </a:solidFill>
            <a:round/>
          </a:ln>
        </c:spPr>
        <c:crossAx val="22019433"/>
        <c:crosses val="autoZero"/>
        <c:auto val="1"/>
        <c:lblAlgn val="ctr"/>
        <c:lblOffset val="100"/>
      </c:catAx>
      <c:valAx>
        <c:axId val="22019433"/>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40066713"/>
        <c:crossesAt val="0"/>
      </c:valAx>
      <c:spPr>
        <a:solidFill>
          <a:srgbClr val="ffffff"/>
        </a:solidFill>
        <a:ln>
          <a:noFill/>
        </a:ln>
      </c:spPr>
    </c:plotArea>
    <c:legend>
      <c:legendPos val="r"/>
      <c:overlay val="0"/>
      <c:spPr>
        <a:solidFill>
          <a:srgbClr val="a2d4e2"/>
        </a:solidFill>
        <a:ln>
          <a:noFill/>
        </a:ln>
      </c:spPr>
    </c:legend>
    <c:plotVisOnly val="1"/>
  </c:chart>
  <c:spPr>
    <a:solidFill>
      <a:srgbClr val="d0eaf0"/>
    </a:solidFill>
    <a:ln>
      <a:solidFill>
        <a:srgbClr val="31859b"/>
      </a:solidFill>
    </a:ln>
  </c:spPr>
</c:chartSpace>
</file>

<file path=ppt/charts/chart20.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c:v>
                </c:pt>
              </c:strCache>
            </c:strRef>
          </c:tx>
          <c:spPr>
            <a:solidFill>
              <a:srgbClr val="95b3d7"/>
            </a:solidFill>
            <a:ln>
              <a:noFill/>
            </a:ln>
          </c:spPr>
          <c:cat>
            <c:strRef>
              <c:f>categories</c:f>
              <c:strCache>
                <c:ptCount val="4"/>
                <c:pt idx="0">
                  <c:v>Туй вылын лоӧмторъясысь кувсьӧм, 100 сюрс морт олысь вылӧ случай лыд</c:v>
                </c:pt>
                <c:pt idx="1">
                  <c:v>Туберкулёзысь кувсьӧм, 100 сюрс морт олысь вылӧ случай лыд</c:v>
                </c:pt>
                <c:pt idx="2">
                  <c:v>Быдсяма помкаысь кувсьӧм (кувсьӧм коэффициент), 1 сюрс морт олысь вылӧ кувсьӧм лыд</c:v>
                </c:pt>
                <c:pt idx="3">
                  <c:v>Пузчужӧм кага кувсьӧм, ловъяӧн 1000 чужӧм вылӧ случай лыд</c:v>
                </c:pt>
              </c:strCache>
            </c:strRef>
          </c:cat>
          <c:val>
            <c:numRef>
              <c:f>0</c:f>
              <c:numCache>
                <c:formatCode>General</c:formatCode>
                <c:ptCount val="4"/>
                <c:pt idx="0">
                  <c:v>14.9</c:v>
                </c:pt>
                <c:pt idx="1">
                  <c:v>10.8</c:v>
                </c:pt>
                <c:pt idx="2">
                  <c:v>12.3</c:v>
                </c:pt>
                <c:pt idx="3">
                  <c:v>4.3</c:v>
                </c:pt>
              </c:numCache>
            </c:numRef>
          </c:val>
        </c:ser>
        <c:ser>
          <c:idx val="1"/>
          <c:order val="1"/>
          <c:tx>
            <c:strRef>
              <c:f>label 1</c:f>
              <c:strCache>
                <c:ptCount val="1"/>
                <c:pt idx="0">
                  <c:v>План</c:v>
                </c:pt>
              </c:strCache>
            </c:strRef>
          </c:tx>
          <c:spPr>
            <a:solidFill>
              <a:srgbClr val="fac090"/>
            </a:solidFill>
            <a:ln>
              <a:noFill/>
            </a:ln>
          </c:spPr>
          <c:cat>
            <c:strRef>
              <c:f>categories</c:f>
              <c:strCache>
                <c:ptCount val="4"/>
                <c:pt idx="0">
                  <c:v>Туй вылын лоӧмторъясысь кувсьӧм, 100 сюрс морт олысь вылӧ случай лыд</c:v>
                </c:pt>
                <c:pt idx="1">
                  <c:v>Туберкулёзысь кувсьӧм, 100 сюрс морт олысь вылӧ случай лыд</c:v>
                </c:pt>
                <c:pt idx="2">
                  <c:v>Быдсяма помкаысь кувсьӧм (кувсьӧм коэффициент), 1 сюрс морт олысь вылӧ кувсьӧм лыд</c:v>
                </c:pt>
                <c:pt idx="3">
                  <c:v>Пузчужӧм кага кувсьӧм, ловъяӧн 1000 чужӧм вылӧ случай лыд</c:v>
                </c:pt>
              </c:strCache>
            </c:strRef>
          </c:cat>
          <c:val>
            <c:numRef>
              <c:f>1</c:f>
              <c:numCache>
                <c:formatCode>General</c:formatCode>
                <c:ptCount val="4"/>
                <c:pt idx="0">
                  <c:v>12.3</c:v>
                </c:pt>
                <c:pt idx="1">
                  <c:v>12.9</c:v>
                </c:pt>
                <c:pt idx="2">
                  <c:v>11.9</c:v>
                </c:pt>
                <c:pt idx="3">
                  <c:v>5.8</c:v>
                </c:pt>
              </c:numCache>
            </c:numRef>
          </c:val>
        </c:ser>
        <c:gapWidth val="100"/>
        <c:axId val="50190985"/>
        <c:axId val="81864865"/>
      </c:barChart>
      <c:catAx>
        <c:axId val="50190985"/>
        <c:scaling>
          <c:orientation val="minMax"/>
        </c:scaling>
        <c:delete val="0"/>
        <c:axPos val="b"/>
        <c:majorTickMark val="out"/>
        <c:minorTickMark val="none"/>
        <c:tickLblPos val="nextTo"/>
        <c:spPr>
          <a:ln w="9360">
            <a:solidFill>
              <a:srgbClr val="656565"/>
            </a:solidFill>
            <a:round/>
          </a:ln>
        </c:spPr>
        <c:crossAx val="81864865"/>
        <c:crosses val="autoZero"/>
        <c:auto val="1"/>
        <c:lblAlgn val="ctr"/>
        <c:lblOffset val="100"/>
      </c:catAx>
      <c:valAx>
        <c:axId val="81864865"/>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50190985"/>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21.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13449.8</c:v>
                </c:pt>
                <c:pt idx="1">
                  <c:v>14062.2</c:v>
                </c:pt>
              </c:numCache>
            </c:numRef>
          </c:val>
        </c:ser>
        <c:gapWidth val="39"/>
        <c:shape val="cylinder"/>
        <c:axId val="33712482"/>
        <c:axId val="45404336"/>
        <c:axId val="0"/>
      </c:bar3DChart>
      <c:catAx>
        <c:axId val="33712482"/>
        <c:scaling>
          <c:orientation val="minMax"/>
        </c:scaling>
        <c:delete val="0"/>
        <c:axPos val="b"/>
        <c:majorTickMark val="out"/>
        <c:minorTickMark val="none"/>
        <c:tickLblPos val="nextTo"/>
        <c:spPr>
          <a:ln w="25560">
            <a:solidFill>
              <a:srgbClr val="9bbb59"/>
            </a:solidFill>
            <a:round/>
          </a:ln>
        </c:spPr>
        <c:crossAx val="45404336"/>
        <c:crosses val="autoZero"/>
        <c:auto val="1"/>
        <c:lblAlgn val="ctr"/>
        <c:lblOffset val="100"/>
      </c:catAx>
      <c:valAx>
        <c:axId val="45404336"/>
        <c:scaling>
          <c:orientation val="minMax"/>
          <c:min val="0"/>
        </c:scaling>
        <c:delete val="0"/>
        <c:axPos val="l"/>
        <c:majorTickMark val="out"/>
        <c:minorTickMark val="none"/>
        <c:tickLblPos val="none"/>
        <c:spPr>
          <a:ln w="9360">
            <a:solidFill>
              <a:srgbClr val="656565"/>
            </a:solidFill>
            <a:round/>
          </a:ln>
        </c:spPr>
        <c:crossAx val="33712482"/>
        <c:crossesAt val="0"/>
      </c:valAx>
      <c:spPr>
        <a:noFill/>
        <a:ln w="9360">
          <a:noFill/>
        </a:ln>
      </c:spPr>
    </c:plotArea>
    <c:plotVisOnly val="1"/>
  </c:chart>
  <c:spPr>
    <a:solidFill>
      <a:srgbClr val="ffffff"/>
    </a:solidFill>
    <a:ln w="9360">
      <a:noFill/>
    </a:ln>
  </c:spPr>
</c:chartSpace>
</file>

<file path=ppt/charts/chart22.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c:v>
                </c:pt>
              </c:strCache>
            </c:strRef>
          </c:tx>
          <c:spPr>
            <a:solidFill>
              <a:srgbClr val="95b3d7"/>
            </a:solidFill>
            <a:ln>
              <a:noFill/>
            </a:ln>
          </c:spPr>
          <c:cat>
            <c:strRef>
              <c:f>categories</c:f>
              <c:strCache>
                <c:ptCount val="2"/>
                <c:pt idx="0">
                  <c:v>Вир ветлан системаын висьӧмъясысь кувсьӧм, 100 сюрс морт олысь вылӧ случай лыд</c:v>
                </c:pt>
                <c:pt idx="1">
                  <c:v>Выль пыкӧсъясысь кувсьӧм (сы лыдын лёк пыкӧсъясысь), 100 сюрс морт олысь вылӧ случай лыд</c:v>
                </c:pt>
              </c:strCache>
            </c:strRef>
          </c:cat>
          <c:val>
            <c:numRef>
              <c:f>0</c:f>
              <c:numCache>
                <c:formatCode>General</c:formatCode>
                <c:ptCount val="2"/>
                <c:pt idx="0">
                  <c:v>575.9</c:v>
                </c:pt>
                <c:pt idx="1">
                  <c:v>205</c:v>
                </c:pt>
              </c:numCache>
            </c:numRef>
          </c:val>
        </c:ser>
        <c:ser>
          <c:idx val="1"/>
          <c:order val="1"/>
          <c:tx>
            <c:strRef>
              <c:f>label 1</c:f>
              <c:strCache>
                <c:ptCount val="1"/>
                <c:pt idx="0">
                  <c:v>План</c:v>
                </c:pt>
              </c:strCache>
            </c:strRef>
          </c:tx>
          <c:spPr>
            <a:solidFill>
              <a:srgbClr val="fac090"/>
            </a:solidFill>
            <a:ln>
              <a:noFill/>
            </a:ln>
          </c:spPr>
          <c:cat>
            <c:strRef>
              <c:f>categories</c:f>
              <c:strCache>
                <c:ptCount val="2"/>
                <c:pt idx="0">
                  <c:v>Вир ветлан системаын висьӧмъясысь кувсьӧм, 100 сюрс морт олысь вылӧ случай лыд</c:v>
                </c:pt>
                <c:pt idx="1">
                  <c:v>Выль пыкӧсъясысь кувсьӧм (сы лыдын лёк пыкӧсъясысь), 100 сюрс морт олысь вылӧ случай лыд</c:v>
                </c:pt>
              </c:strCache>
            </c:strRef>
          </c:cat>
          <c:val>
            <c:numRef>
              <c:f>1</c:f>
              <c:numCache>
                <c:formatCode>General</c:formatCode>
                <c:ptCount val="2"/>
                <c:pt idx="0">
                  <c:v>509</c:v>
                </c:pt>
                <c:pt idx="1">
                  <c:v>189.4</c:v>
                </c:pt>
              </c:numCache>
            </c:numRef>
          </c:val>
        </c:ser>
        <c:gapWidth val="100"/>
        <c:axId val="85109155"/>
        <c:axId val="87746508"/>
      </c:barChart>
      <c:catAx>
        <c:axId val="85109155"/>
        <c:scaling>
          <c:orientation val="minMax"/>
        </c:scaling>
        <c:delete val="0"/>
        <c:axPos val="b"/>
        <c:majorTickMark val="out"/>
        <c:minorTickMark val="none"/>
        <c:tickLblPos val="nextTo"/>
        <c:spPr>
          <a:ln w="9360">
            <a:solidFill>
              <a:srgbClr val="656565"/>
            </a:solidFill>
            <a:round/>
          </a:ln>
        </c:spPr>
        <c:crossAx val="87746508"/>
        <c:crosses val="autoZero"/>
        <c:auto val="1"/>
        <c:lblAlgn val="ctr"/>
        <c:lblOffset val="100"/>
      </c:catAx>
      <c:valAx>
        <c:axId val="87746508"/>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85109155"/>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23.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18285.8</c:v>
                </c:pt>
                <c:pt idx="1">
                  <c:v>18514.2</c:v>
                </c:pt>
              </c:numCache>
            </c:numRef>
          </c:val>
        </c:ser>
        <c:gapWidth val="39"/>
        <c:shape val="cylinder"/>
        <c:axId val="97236652"/>
        <c:axId val="77692220"/>
        <c:axId val="0"/>
      </c:bar3DChart>
      <c:catAx>
        <c:axId val="97236652"/>
        <c:scaling>
          <c:orientation val="minMax"/>
        </c:scaling>
        <c:delete val="0"/>
        <c:axPos val="b"/>
        <c:majorTickMark val="out"/>
        <c:minorTickMark val="none"/>
        <c:tickLblPos val="nextTo"/>
        <c:spPr>
          <a:ln w="25560">
            <a:solidFill>
              <a:srgbClr val="9bbb59"/>
            </a:solidFill>
            <a:round/>
          </a:ln>
        </c:spPr>
        <c:crossAx val="77692220"/>
        <c:crosses val="autoZero"/>
        <c:auto val="1"/>
        <c:lblAlgn val="ctr"/>
        <c:lblOffset val="100"/>
      </c:catAx>
      <c:valAx>
        <c:axId val="77692220"/>
        <c:scaling>
          <c:orientation val="minMax"/>
          <c:min val="0"/>
        </c:scaling>
        <c:delete val="0"/>
        <c:axPos val="l"/>
        <c:majorTickMark val="out"/>
        <c:minorTickMark val="none"/>
        <c:tickLblPos val="none"/>
        <c:spPr>
          <a:ln w="9360">
            <a:solidFill>
              <a:srgbClr val="656565"/>
            </a:solidFill>
            <a:round/>
          </a:ln>
        </c:spPr>
        <c:crossAx val="97236652"/>
        <c:crossesAt val="0"/>
      </c:valAx>
      <c:spPr>
        <a:noFill/>
        <a:ln w="9360">
          <a:noFill/>
        </a:ln>
      </c:spPr>
    </c:plotArea>
    <c:plotVisOnly val="1"/>
  </c:chart>
  <c:spPr>
    <a:solidFill>
      <a:srgbClr val="ffffff"/>
    </a:solidFill>
    <a:ln w="9360">
      <a:noFill/>
    </a:ln>
  </c:spPr>
</c:chartSpace>
</file>

<file path=ppt/charts/chart24.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Pt>
            <c:idx val="3"/>
            <c:spPr>
              <a:solidFill>
                <a:srgbClr val="b3a2c7"/>
              </a:solidFill>
              <a:ln w="19080">
                <a:solidFill>
                  <a:srgbClr val="ffffff"/>
                </a:solidFill>
                <a:round/>
              </a:ln>
            </c:spPr>
          </c:dPt>
          <c:dPt>
            <c:idx val="4"/>
            <c:spPr>
              <a:solidFill>
                <a:srgbClr val="4bacc6"/>
              </a:solidFill>
              <a:ln w="19080">
                <a:solidFill>
                  <a:srgbClr val="ffffff"/>
                </a:solidFill>
                <a:round/>
              </a:ln>
            </c:spPr>
          </c:dPt>
          <c:dPt>
            <c:idx val="5"/>
            <c:spPr>
              <a:solidFill>
                <a:srgbClr val="fac090"/>
              </a:solidFill>
              <a:ln w="19080">
                <a:solidFill>
                  <a:srgbClr val="ffffff"/>
                </a:solidFill>
                <a:round/>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b"/>
              <c:showLegendKey val="0"/>
              <c:showVal val="1"/>
              <c:showCatName val="0"/>
              <c:showSerName val="0"/>
              <c:showPercent val="0"/>
              <c:separator>; </c:separator>
            </c:dLbl>
            <c:dLbl>
              <c:idx val="3"/>
              <c:dLblPos/>
              <c:showLegendKey val="0"/>
              <c:showVal val="1"/>
              <c:showCatName val="0"/>
              <c:showSerName val="0"/>
              <c:showPercent val="0"/>
              <c:separator>; </c:separator>
            </c:dLbl>
            <c:dLbl>
              <c:idx val="4"/>
              <c:dLblPos val="b"/>
              <c:showLegendKey val="0"/>
              <c:showVal val="1"/>
              <c:showCatName val="0"/>
              <c:showSerName val="0"/>
              <c:showPercent val="0"/>
              <c:separator>; </c:separator>
            </c:dLbl>
            <c:dLbl>
              <c:idx val="5"/>
              <c:dLblPos val="b"/>
              <c:showLegendKey val="0"/>
              <c:showVal val="1"/>
              <c:showCatName val="0"/>
              <c:showSerName val="0"/>
              <c:showPercent val="0"/>
              <c:separator>; </c:separator>
            </c:dLbl>
            <c:showLegendKey val="0"/>
            <c:showVal val="1"/>
            <c:showCatName val="0"/>
            <c:showSerName val="0"/>
            <c:showPercent val="0"/>
          </c:dLbls>
          <c:cat>
            <c:strRef>
              <c:f>categories</c:f>
              <c:strCache>
                <c:ptCount val="6"/>
                <c:pt idx="0">
                  <c:v>Коми Республикаын школаӧдз да ӧтув велӧдан система сӧвмӧдӧм</c:v>
                </c:pt>
                <c:pt idx="1">
                  <c:v>Коми Республикаын уджсикасӧ велӧдан система сӧвмӧдӧм</c:v>
                </c:pt>
                <c:pt idx="2">
                  <c:v>Коми Республикаса челядь да том йӧз</c:v>
                </c:pt>
                <c:pt idx="3">
                  <c:v>Коми Республикаын олысь челядьлысь дзоньвидзалун бурмӧдӧм да найӧс шойччӧдӧм</c:v>
                </c:pt>
                <c:pt idx="4">
                  <c:v>Коми Республикаын Россия Федерацияса гражданаӧс военнӧй служба кежлӧ призывӧдз дасьтӧм</c:v>
                </c:pt>
                <c:pt idx="5">
                  <c:v>Канму уджтас збыльмӧдӧмсӧ могмӧдӧм</c:v>
                </c:pt>
              </c:strCache>
            </c:strRef>
          </c:cat>
          <c:val>
            <c:numRef>
              <c:f>0</c:f>
              <c:numCache>
                <c:formatCode>General</c:formatCode>
                <c:ptCount val="6"/>
                <c:pt idx="0">
                  <c:v>13702.4</c:v>
                </c:pt>
                <c:pt idx="1">
                  <c:v>2090.5</c:v>
                </c:pt>
                <c:pt idx="2">
                  <c:v>2269.8</c:v>
                </c:pt>
                <c:pt idx="3">
                  <c:v>338</c:v>
                </c:pt>
                <c:pt idx="4">
                  <c:v>3</c:v>
                </c:pt>
                <c:pt idx="5">
                  <c:v>110.5</c:v>
                </c:pt>
              </c:numCache>
            </c:numRef>
          </c:val>
        </c:ser>
        <c:firstSliceAng val="96"/>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25.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3"/>
                <c:pt idx="0">
                  <c:v>5-18 арлыда ӧтув велӧдӧм йӧзлӧн удельнӧй сьӧкта 5-18 арлыда йӧзлӧн ӧтувъя лыдын, %</c:v>
                </c:pt>
                <c:pt idx="1">
                  <c:v>Уджсикасӧ велӧдан канму организацияясса очнӧя велӧдчӧм выпускникъяслӧн удельнӧй сьӧкта, кодъяс пырисны удж вылӧ босьтӧм специальносьт (уджсикас) серти велӧдчӧмсӧ помалӧм бӧрын ӧти во чӧжӧн, налӧн ӧтувъя лыдын, % </c:v>
                </c:pt>
                <c:pt idx="2">
                  <c:v>Школаӧдз, ӧтув велӧдан да содтӧд тӧдӧмлун сетан организацияяса юрнуӧдысьяслӧн да педагогика уджалысьяслӧн удельнӧй сьӧкта, кодъяс кыпӧдiсны квалификациясӧ либӧ бурмӧдiсны уджсикасын тӧдӧмлун, ӧтувъя лыд серти, % </c:v>
                </c:pt>
              </c:strCache>
            </c:strRef>
          </c:cat>
          <c:val>
            <c:numRef>
              <c:f>0</c:f>
              <c:numCache>
                <c:formatCode>General</c:formatCode>
                <c:ptCount val="3"/>
                <c:pt idx="0">
                  <c:v>78.75</c:v>
                </c:pt>
                <c:pt idx="1">
                  <c:v>54</c:v>
                </c:pt>
                <c:pt idx="2">
                  <c:v>35</c:v>
                </c:pt>
              </c:numCache>
            </c:numRef>
          </c:val>
        </c:ser>
        <c:ser>
          <c:idx val="1"/>
          <c:order val="1"/>
          <c:tx>
            <c:strRef>
              <c:f>label 1</c:f>
              <c:strCache>
                <c:ptCount val="1"/>
                <c:pt idx="0">
                  <c:v>План</c:v>
                </c:pt>
              </c:strCache>
            </c:strRef>
          </c:tx>
          <c:spPr>
            <a:solidFill>
              <a:srgbClr val="fac090"/>
            </a:solidFill>
            <a:ln>
              <a:noFill/>
            </a:ln>
          </c:spPr>
          <c:cat>
            <c:strRef>
              <c:f>categories</c:f>
              <c:strCache>
                <c:ptCount val="3"/>
                <c:pt idx="0">
                  <c:v>5-18 арлыда ӧтув велӧдӧм йӧзлӧн удельнӧй сьӧкта 5-18 арлыда йӧзлӧн ӧтувъя лыдын, %</c:v>
                </c:pt>
                <c:pt idx="1">
                  <c:v>Уджсикасӧ велӧдан канму организацияясса очнӧя велӧдчӧм выпускникъяслӧн удельнӧй сьӧкта, кодъяс пырисны удж вылӧ босьтӧм специальносьт (уджсикас) серти велӧдчӧмсӧ помалӧм бӧрын ӧти во чӧжӧн, налӧн ӧтувъя лыдын, % </c:v>
                </c:pt>
                <c:pt idx="2">
                  <c:v>Школаӧдз, ӧтув велӧдан да содтӧд тӧдӧмлун сетан организацияяса юрнуӧдысьяслӧн да педагогика уджалысьяслӧн удельнӧй сьӧкта, кодъяс кыпӧдiсны квалификациясӧ либӧ бурмӧдiсны уджсикасын тӧдӧмлун, ӧтувъя лыд серти, % </c:v>
                </c:pt>
              </c:strCache>
            </c:strRef>
          </c:cat>
          <c:val>
            <c:numRef>
              <c:f>1</c:f>
              <c:numCache>
                <c:formatCode>General</c:formatCode>
                <c:ptCount val="3"/>
                <c:pt idx="0">
                  <c:v>77.85</c:v>
                </c:pt>
                <c:pt idx="1">
                  <c:v>54</c:v>
                </c:pt>
                <c:pt idx="2">
                  <c:v>35</c:v>
                </c:pt>
              </c:numCache>
            </c:numRef>
          </c:val>
        </c:ser>
        <c:gapWidth val="100"/>
        <c:axId val="9765941"/>
        <c:axId val="6439103"/>
      </c:barChart>
      <c:catAx>
        <c:axId val="9765941"/>
        <c:scaling>
          <c:orientation val="minMax"/>
        </c:scaling>
        <c:delete val="0"/>
        <c:axPos val="b"/>
        <c:majorTickMark val="out"/>
        <c:minorTickMark val="none"/>
        <c:tickLblPos val="nextTo"/>
        <c:spPr>
          <a:ln w="9360">
            <a:solidFill>
              <a:srgbClr val="656565"/>
            </a:solidFill>
            <a:round/>
          </a:ln>
        </c:spPr>
        <c:crossAx val="6439103"/>
        <c:crosses val="autoZero"/>
        <c:auto val="1"/>
        <c:lblAlgn val="ctr"/>
        <c:lblOffset val="100"/>
      </c:catAx>
      <c:valAx>
        <c:axId val="6439103"/>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9765941"/>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26.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9631.3</c:v>
                </c:pt>
                <c:pt idx="1">
                  <c:v>9921.3</c:v>
                </c:pt>
              </c:numCache>
            </c:numRef>
          </c:val>
        </c:ser>
        <c:gapWidth val="39"/>
        <c:shape val="cylinder"/>
        <c:axId val="75385502"/>
        <c:axId val="20850547"/>
        <c:axId val="0"/>
      </c:bar3DChart>
      <c:catAx>
        <c:axId val="75385502"/>
        <c:scaling>
          <c:orientation val="minMax"/>
        </c:scaling>
        <c:delete val="0"/>
        <c:axPos val="b"/>
        <c:majorTickMark val="out"/>
        <c:minorTickMark val="none"/>
        <c:tickLblPos val="nextTo"/>
        <c:spPr>
          <a:ln w="25560">
            <a:solidFill>
              <a:srgbClr val="9bbb59"/>
            </a:solidFill>
            <a:round/>
          </a:ln>
        </c:spPr>
        <c:crossAx val="20850547"/>
        <c:crosses val="autoZero"/>
        <c:auto val="1"/>
        <c:lblAlgn val="ctr"/>
        <c:lblOffset val="100"/>
      </c:catAx>
      <c:valAx>
        <c:axId val="20850547"/>
        <c:scaling>
          <c:orientation val="minMax"/>
          <c:max val="11000"/>
          <c:min val="0"/>
        </c:scaling>
        <c:delete val="0"/>
        <c:axPos val="l"/>
        <c:majorTickMark val="out"/>
        <c:minorTickMark val="none"/>
        <c:tickLblPos val="none"/>
        <c:spPr>
          <a:ln w="9360">
            <a:solidFill>
              <a:srgbClr val="656565"/>
            </a:solidFill>
            <a:round/>
          </a:ln>
        </c:spPr>
        <c:crossAx val="75385502"/>
        <c:crossesAt val="0"/>
      </c:valAx>
      <c:spPr>
        <a:noFill/>
        <a:ln w="9360">
          <a:noFill/>
        </a:ln>
      </c:spPr>
    </c:plotArea>
    <c:plotVisOnly val="1"/>
  </c:chart>
  <c:spPr>
    <a:solidFill>
      <a:srgbClr val="ffffff"/>
    </a:solidFill>
    <a:ln w="9360">
      <a:noFill/>
    </a:ln>
  </c:spPr>
</c:chartSpace>
</file>

<file path=ppt/charts/chart27.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Pt>
            <c:idx val="3"/>
            <c:spPr>
              <a:solidFill>
                <a:srgbClr val="b3a2c7"/>
              </a:solidFill>
              <a:ln w="19080">
                <a:solidFill>
                  <a:srgbClr val="ffffff"/>
                </a:solidFill>
                <a:round/>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t"/>
              <c:showLegendKey val="0"/>
              <c:showVal val="1"/>
              <c:showCatName val="0"/>
              <c:showSerName val="0"/>
              <c:showPercent val="0"/>
              <c:separator>; </c:separator>
            </c:dLbl>
            <c:dLbl>
              <c:idx val="3"/>
              <c:dLblPos/>
              <c:showLegendKey val="0"/>
              <c:showVal val="1"/>
              <c:showCatName val="0"/>
              <c:showSerName val="0"/>
              <c:showPercent val="0"/>
              <c:separator>; </c:separator>
            </c:dLbl>
            <c:showLegendKey val="0"/>
            <c:showVal val="1"/>
            <c:showCatName val="0"/>
            <c:showSerName val="0"/>
            <c:showPercent val="0"/>
          </c:dLbls>
          <c:cat>
            <c:strRef>
              <c:f>categories</c:f>
              <c:strCache>
                <c:ptCount val="4"/>
                <c:pt idx="0">
                  <c:v>Олысьясӧс социальнӧя доръян юкӧнын канму социальнӧй кӧсйысьӧмъяс</c:v>
                </c:pt>
                <c:pt idx="1">
                  <c:v>Олысьясӧс социальнӧя могмӧдан система</c:v>
                </c:pt>
                <c:pt idx="2">
                  <c:v>Канму уджтас збыльмӧдӧмсӧ могмӧдӧм</c:v>
                </c:pt>
                <c:pt idx="3">
                  <c:v>Социальнӧй туйвизя абу коммерческӧй организацияяслы отсӧг сетӧм</c:v>
                </c:pt>
              </c:strCache>
            </c:strRef>
          </c:cat>
          <c:val>
            <c:numRef>
              <c:f>0</c:f>
              <c:numCache>
                <c:formatCode>General</c:formatCode>
                <c:ptCount val="4"/>
                <c:pt idx="0">
                  <c:v>7160</c:v>
                </c:pt>
                <c:pt idx="1">
                  <c:v>2575.3</c:v>
                </c:pt>
                <c:pt idx="2">
                  <c:v>153.8</c:v>
                </c:pt>
                <c:pt idx="3">
                  <c:v>32.2</c:v>
                </c:pt>
              </c:numCache>
            </c:numRef>
          </c:val>
        </c:ser>
        <c:firstSliceAng val="115"/>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28.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2"/>
                <c:pt idx="0">
                  <c:v>Республиканскӧй сьӧмкуд</c:v>
                </c:pt>
                <c:pt idx="1">
                  <c:v>Федеральнӧй сьӧмкуд</c:v>
                </c:pt>
              </c:strCache>
            </c:strRef>
          </c:cat>
          <c:val>
            <c:numRef>
              <c:f>0</c:f>
              <c:numCache>
                <c:formatCode>General</c:formatCode>
                <c:ptCount val="2"/>
                <c:pt idx="0">
                  <c:v>8095.2</c:v>
                </c:pt>
                <c:pt idx="1">
                  <c:v>1536.1</c:v>
                </c:pt>
              </c:numCache>
            </c:numRef>
          </c:val>
        </c:ser>
        <c:ser>
          <c:idx val="1"/>
          <c:order val="1"/>
          <c:tx>
            <c:strRef>
              <c:f>label 1</c:f>
              <c:strCache>
                <c:ptCount val="1"/>
                <c:pt idx="0">
                  <c:v>План</c:v>
                </c:pt>
              </c:strCache>
            </c:strRef>
          </c:tx>
          <c:spPr>
            <a:solidFill>
              <a:srgbClr val="fac090"/>
            </a:solidFill>
            <a:ln>
              <a:noFill/>
            </a:ln>
          </c:spPr>
          <c:cat>
            <c:strRef>
              <c:f>categories</c:f>
              <c:strCache>
                <c:ptCount val="2"/>
                <c:pt idx="0">
                  <c:v>Республиканскӧй сьӧмкуд</c:v>
                </c:pt>
                <c:pt idx="1">
                  <c:v>Федеральнӧй сьӧмкуд</c:v>
                </c:pt>
              </c:strCache>
            </c:strRef>
          </c:cat>
          <c:val>
            <c:numRef>
              <c:f>1</c:f>
              <c:numCache>
                <c:formatCode>General</c:formatCode>
                <c:ptCount val="2"/>
                <c:pt idx="0">
                  <c:v>8323.1</c:v>
                </c:pt>
                <c:pt idx="1">
                  <c:v>1598.2</c:v>
                </c:pt>
              </c:numCache>
            </c:numRef>
          </c:val>
        </c:ser>
        <c:gapWidth val="100"/>
        <c:axId val="10778021"/>
        <c:axId val="92601304"/>
      </c:barChart>
      <c:catAx>
        <c:axId val="10778021"/>
        <c:scaling>
          <c:orientation val="minMax"/>
        </c:scaling>
        <c:delete val="0"/>
        <c:axPos val="b"/>
        <c:majorTickMark val="out"/>
        <c:minorTickMark val="none"/>
        <c:tickLblPos val="nextTo"/>
        <c:spPr>
          <a:ln w="9360">
            <a:solidFill>
              <a:srgbClr val="656565"/>
            </a:solidFill>
            <a:round/>
          </a:ln>
        </c:spPr>
        <c:crossAx val="92601304"/>
        <c:crosses val="autoZero"/>
        <c:auto val="1"/>
        <c:lblAlgn val="ctr"/>
        <c:lblOffset val="100"/>
      </c:catAx>
      <c:valAx>
        <c:axId val="92601304"/>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10778021"/>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29.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4"/>
                <c:pt idx="0">
                  <c:v>Торъя категория гражданалӧн пай, кодъяслы сетӧма социальнӧй отсӧгсӧ, гражданалӧн ӧтувъя лыд серти, кодъяс шыӧдчисны да кодъяслӧн эм инӧд босьтны тайӧ отсӧгсӧ, %</c:v>
                </c:pt>
                <c:pt idx="1">
                  <c:v>Граждана пай, кодъясӧс социальнӧя могмӧдӧны гортаныс, татшӧм могмӧдӧм вылӧ шыӧдчысь гражданалӧн ӧтувъя лыд серти, %</c:v>
                </c:pt>
                <c:pt idx="2">
                  <c:v>Граждана пай, кодъяс босьтiсны социальнӧй услугаяссӧ олысьясӧс социальнӧя могмӧдан страционарнӧй учреждениясын, граждана ӧтувъя лыдын, кодъяс шыӧдчисны социальнӧй услугаяс босьтӧм могысь олысьясӧс социальнӧя могмӧдан страционарнӧй учреждениясӧ, %</c:v>
                </c:pt>
                <c:pt idx="3">
                  <c:v>Мунан кадколастӧ пасйӧм социальнӧй туйвизя абу коммерческӧй организация лыд, канму да муниципальнӧй учреждениеяс кындзи, кодъяс нуӧдӧны гражданалы социальнӧй отсӧг сетан да найӧс доръян удж, единица</c:v>
                </c:pt>
              </c:strCache>
            </c:strRef>
          </c:cat>
          <c:val>
            <c:numRef>
              <c:f>0</c:f>
              <c:numCache>
                <c:formatCode>General</c:formatCode>
                <c:ptCount val="4"/>
                <c:pt idx="0">
                  <c:v>100</c:v>
                </c:pt>
                <c:pt idx="1">
                  <c:v>100</c:v>
                </c:pt>
                <c:pt idx="2">
                  <c:v>97.4</c:v>
                </c:pt>
                <c:pt idx="3">
                  <c:v>2</c:v>
                </c:pt>
              </c:numCache>
            </c:numRef>
          </c:val>
        </c:ser>
        <c:ser>
          <c:idx val="1"/>
          <c:order val="1"/>
          <c:tx>
            <c:strRef>
              <c:f>label 1</c:f>
              <c:strCache>
                <c:ptCount val="1"/>
                <c:pt idx="0">
                  <c:v>План</c:v>
                </c:pt>
              </c:strCache>
            </c:strRef>
          </c:tx>
          <c:spPr>
            <a:solidFill>
              <a:srgbClr val="fac090"/>
            </a:solidFill>
            <a:ln>
              <a:noFill/>
            </a:ln>
          </c:spPr>
          <c:cat>
            <c:strRef>
              <c:f>categories</c:f>
              <c:strCache>
                <c:ptCount val="4"/>
                <c:pt idx="0">
                  <c:v>Торъя категория гражданалӧн пай, кодъяслы сетӧма социальнӧй отсӧгсӧ, гражданалӧн ӧтувъя лыд серти, кодъяс шыӧдчисны да кодъяслӧн эм инӧд босьтны тайӧ отсӧгсӧ, %</c:v>
                </c:pt>
                <c:pt idx="1">
                  <c:v>Граждана пай, кодъясӧс социальнӧя могмӧдӧны гортаныс, татшӧм могмӧдӧм вылӧ шыӧдчысь гражданалӧн ӧтувъя лыд серти, %</c:v>
                </c:pt>
                <c:pt idx="2">
                  <c:v>Граждана пай, кодъяс босьтiсны социальнӧй услугаяссӧ олысьясӧс социальнӧя могмӧдан страционарнӧй учреждениясын, граждана ӧтувъя лыдын, кодъяс шыӧдчисны социальнӧй услугаяс босьтӧм могысь олысьясӧс социальнӧя могмӧдан страционарнӧй учреждениясӧ, %</c:v>
                </c:pt>
                <c:pt idx="3">
                  <c:v>Мунан кадколастӧ пасйӧм социальнӧй туйвизя абу коммерческӧй организация лыд, канму да муниципальнӧй учреждениеяс кындзи, кодъяс нуӧдӧны гражданалы социальнӧй отсӧг сетан да найӧс доръян удж, единица</c:v>
                </c:pt>
              </c:strCache>
            </c:strRef>
          </c:cat>
          <c:val>
            <c:numRef>
              <c:f>1</c:f>
              <c:numCache>
                <c:formatCode>General</c:formatCode>
                <c:ptCount val="4"/>
                <c:pt idx="0">
                  <c:v>100</c:v>
                </c:pt>
                <c:pt idx="1">
                  <c:v>100</c:v>
                </c:pt>
                <c:pt idx="2">
                  <c:v>94.6</c:v>
                </c:pt>
                <c:pt idx="3">
                  <c:v>1</c:v>
                </c:pt>
              </c:numCache>
            </c:numRef>
          </c:val>
        </c:ser>
        <c:gapWidth val="100"/>
        <c:axId val="72253392"/>
        <c:axId val="68091035"/>
      </c:barChart>
      <c:catAx>
        <c:axId val="72253392"/>
        <c:scaling>
          <c:orientation val="minMax"/>
        </c:scaling>
        <c:delete val="0"/>
        <c:axPos val="b"/>
        <c:majorTickMark val="out"/>
        <c:minorTickMark val="none"/>
        <c:tickLblPos val="nextTo"/>
        <c:spPr>
          <a:ln w="9360">
            <a:solidFill>
              <a:srgbClr val="656565"/>
            </a:solidFill>
            <a:round/>
          </a:ln>
        </c:spPr>
        <c:crossAx val="68091035"/>
        <c:crosses val="autoZero"/>
        <c:auto val="1"/>
        <c:lblAlgn val="ctr"/>
        <c:lblOffset val="100"/>
      </c:catAx>
      <c:valAx>
        <c:axId val="68091035"/>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72253392"/>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Збыльмӧдӧма 2015 воын </c:v>
                </c:pt>
              </c:strCache>
            </c:strRef>
          </c:tx>
          <c:spPr>
            <a:solidFill>
              <a:srgbClr val="95b3d7"/>
            </a:solidFill>
            <a:ln>
              <a:noFill/>
            </a:ln>
          </c:spPr>
          <c:cat>
            <c:strRef>
              <c:f>categories</c:f>
              <c:strCache>
                <c:ptCount val="1"/>
                <c:pt idx="0">
                  <c:v>Вотысь да вотысь ӧтдор чӧжӧс, млн. шайт
(збыльмӧдӧма 92,8 % вылӧ)
</c:v>
                </c:pt>
              </c:strCache>
            </c:strRef>
          </c:cat>
          <c:val>
            <c:numRef>
              <c:f>0</c:f>
              <c:numCache>
                <c:formatCode>General</c:formatCode>
                <c:ptCount val="1"/>
                <c:pt idx="0">
                  <c:v>49507.4</c:v>
                </c:pt>
              </c:numCache>
            </c:numRef>
          </c:val>
        </c:ser>
        <c:ser>
          <c:idx val="1"/>
          <c:order val="1"/>
          <c:tx>
            <c:strRef>
              <c:f>label 1</c:f>
              <c:strCache>
                <c:ptCount val="1"/>
                <c:pt idx="0">
                  <c:v>2015 во вылӧ план
</c:v>
                </c:pt>
              </c:strCache>
            </c:strRef>
          </c:tx>
          <c:spPr>
            <a:solidFill>
              <a:srgbClr val="fac090"/>
            </a:solidFill>
            <a:ln>
              <a:noFill/>
            </a:ln>
          </c:spPr>
          <c:cat>
            <c:strRef>
              <c:f>categories</c:f>
              <c:strCache>
                <c:ptCount val="1"/>
                <c:pt idx="0">
                  <c:v>Вотысь да вотысь ӧтдор чӧжӧс, млн. шайт
(збыльмӧдӧма 92,8 % вылӧ)
</c:v>
                </c:pt>
              </c:strCache>
            </c:strRef>
          </c:cat>
          <c:val>
            <c:numRef>
              <c:f>1</c:f>
              <c:numCache>
                <c:formatCode>General</c:formatCode>
                <c:ptCount val="1"/>
                <c:pt idx="0">
                  <c:v>53347.2</c:v>
                </c:pt>
              </c:numCache>
            </c:numRef>
          </c:val>
        </c:ser>
        <c:gapWidth val="100"/>
        <c:axId val="56686098"/>
        <c:axId val="97693282"/>
      </c:barChart>
      <c:catAx>
        <c:axId val="56686098"/>
        <c:scaling>
          <c:orientation val="minMax"/>
        </c:scaling>
        <c:delete val="0"/>
        <c:axPos val="b"/>
        <c:majorTickMark val="out"/>
        <c:minorTickMark val="none"/>
        <c:tickLblPos val="low"/>
        <c:spPr>
          <a:ln w="9360">
            <a:solidFill>
              <a:srgbClr val="656565"/>
            </a:solidFill>
            <a:round/>
          </a:ln>
        </c:spPr>
        <c:crossAx val="97693282"/>
        <c:crosses val="autoZero"/>
        <c:auto val="1"/>
        <c:lblAlgn val="ctr"/>
        <c:lblOffset val="100"/>
      </c:catAx>
      <c:valAx>
        <c:axId val="97693282"/>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56686098"/>
        <c:crossesAt val="0"/>
      </c:valAx>
      <c:spPr>
        <a:solidFill>
          <a:srgbClr val="ffffff"/>
        </a:solidFill>
        <a:ln>
          <a:noFill/>
        </a:ln>
      </c:spPr>
    </c:plotArea>
    <c:legend>
      <c:legendPos val="r"/>
      <c:overlay val="0"/>
      <c:spPr>
        <a:solidFill>
          <a:srgbClr val="a2d4e2"/>
        </a:solidFill>
        <a:ln>
          <a:noFill/>
        </a:ln>
      </c:spPr>
    </c:legend>
    <c:plotVisOnly val="1"/>
  </c:chart>
  <c:spPr>
    <a:solidFill>
      <a:srgbClr val="d0eaf0"/>
    </a:solidFill>
    <a:ln>
      <a:solidFill>
        <a:srgbClr val="31859b"/>
      </a:solidFill>
    </a:ln>
  </c:spPr>
</c:chartSpace>
</file>

<file path=ppt/charts/chart30.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3206.6</c:v>
                </c:pt>
                <c:pt idx="1">
                  <c:v>3483.6</c:v>
                </c:pt>
              </c:numCache>
            </c:numRef>
          </c:val>
        </c:ser>
        <c:gapWidth val="39"/>
        <c:shape val="cylinder"/>
        <c:axId val="18828661"/>
        <c:axId val="38900810"/>
        <c:axId val="0"/>
      </c:bar3DChart>
      <c:catAx>
        <c:axId val="18828661"/>
        <c:scaling>
          <c:orientation val="minMax"/>
        </c:scaling>
        <c:delete val="0"/>
        <c:axPos val="b"/>
        <c:majorTickMark val="out"/>
        <c:minorTickMark val="none"/>
        <c:tickLblPos val="nextTo"/>
        <c:spPr>
          <a:ln w="25560">
            <a:solidFill>
              <a:srgbClr val="9bbb59"/>
            </a:solidFill>
            <a:round/>
          </a:ln>
        </c:spPr>
        <c:crossAx val="38900810"/>
        <c:crosses val="autoZero"/>
        <c:auto val="1"/>
        <c:lblAlgn val="ctr"/>
        <c:lblOffset val="100"/>
      </c:catAx>
      <c:valAx>
        <c:axId val="38900810"/>
        <c:scaling>
          <c:orientation val="minMax"/>
          <c:max val="3600"/>
          <c:min val="0"/>
        </c:scaling>
        <c:delete val="0"/>
        <c:axPos val="l"/>
        <c:majorTickMark val="out"/>
        <c:minorTickMark val="none"/>
        <c:tickLblPos val="none"/>
        <c:spPr>
          <a:ln w="9360">
            <a:solidFill>
              <a:srgbClr val="656565"/>
            </a:solidFill>
            <a:round/>
          </a:ln>
        </c:spPr>
        <c:crossAx val="18828661"/>
        <c:crossesAt val="0"/>
      </c:valAx>
      <c:spPr>
        <a:noFill/>
        <a:ln w="9360">
          <a:noFill/>
        </a:ln>
      </c:spPr>
    </c:plotArea>
    <c:plotVisOnly val="1"/>
  </c:chart>
  <c:spPr>
    <a:solidFill>
      <a:srgbClr val="ffffff"/>
    </a:solidFill>
    <a:ln w="9360">
      <a:noFill/>
    </a:ln>
  </c:spPr>
</c:chartSpace>
</file>

<file path=ppt/charts/chart31.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Pt>
            <c:idx val="3"/>
            <c:spPr>
              <a:solidFill>
                <a:srgbClr val="b3a2c7"/>
              </a:solidFill>
              <a:ln w="19080">
                <a:solidFill>
                  <a:srgbClr val="ffffff"/>
                </a:solidFill>
                <a:round/>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bestFit"/>
              <c:showLegendKey val="0"/>
              <c:showVal val="1"/>
              <c:showCatName val="0"/>
              <c:showSerName val="0"/>
              <c:showPercent val="0"/>
              <c:separator>; </c:separator>
            </c:dLbl>
            <c:dLbl>
              <c:idx val="3"/>
              <c:dLblPos val="bestFit"/>
              <c:showLegendKey val="0"/>
              <c:showVal val="1"/>
              <c:showCatName val="0"/>
              <c:showSerName val="0"/>
              <c:showPercent val="0"/>
              <c:separator>; </c:separator>
            </c:dLbl>
            <c:showLegendKey val="0"/>
            <c:showVal val="1"/>
            <c:showCatName val="0"/>
            <c:showSerName val="0"/>
            <c:showPercent val="0"/>
          </c:dLbls>
          <c:cat>
            <c:strRef>
              <c:f>categories</c:f>
              <c:strCache>
                <c:ptCount val="4"/>
                <c:pt idx="0">
                  <c:v>Коми Республикаса олысьясӧс судзсяна да бур оланiнӧн могмӧдан условиеяс лӧсьӧдӧм</c:v>
                </c:pt>
                <c:pt idx="1">
                  <c:v>Коми Республикаса олысьясӧс бур оланiн да коммунальнӧй услугаясӧн могмӧдан условиеяс лӧсьӧдӧм</c:v>
                </c:pt>
                <c:pt idx="2">
                  <c:v>Коми Республика мутасын энергия видзтӧм да энергетическӧй окталун кыпӧдӧм</c:v>
                </c:pt>
                <c:pt idx="3">
                  <c:v>Канму уджтас збыльмӧдӧмсӧ могмӧдӧм</c:v>
                </c:pt>
              </c:strCache>
            </c:strRef>
          </c:cat>
          <c:val>
            <c:numRef>
              <c:f>0</c:f>
              <c:numCache>
                <c:formatCode>General</c:formatCode>
                <c:ptCount val="4"/>
                <c:pt idx="0">
                  <c:v>1068.2</c:v>
                </c:pt>
                <c:pt idx="1">
                  <c:v>1975.02</c:v>
                </c:pt>
                <c:pt idx="2">
                  <c:v>29.28</c:v>
                </c:pt>
                <c:pt idx="3">
                  <c:v>134.1</c:v>
                </c:pt>
              </c:numCache>
            </c:numRef>
          </c:val>
        </c:ser>
        <c:firstSliceAng val="144"/>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3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400">
                <a:solidFill>
                  <a:srgbClr val="000000"/>
                </a:solidFill>
                <a:latin typeface="Calibri"/>
              </a:rPr>
              <a:t>Оланiн уджӧ пыртӧм</a:t>
            </a:r>
          </a:p>
        </c:rich>
      </c:tx>
      <c:layout/>
    </c:title>
    <c:view3D>
      <c:rotX val="16"/>
      <c:rotY val="19"/>
      <c:rAngAx val="1"/>
      <c:perspective val="30"/>
    </c:view3D>
    <c:floor>
      <c:spPr>
        <a:noFill/>
        <a:ln w="9360">
          <a:solidFill>
            <a:srgbClr val="656565"/>
          </a:solidFill>
          <a:round/>
        </a:ln>
      </c:spPr>
    </c:floor>
    <c:backWall>
      <c:spPr>
        <a:ln w="9360">
          <a:solidFill>
            <a:srgbClr val="be4b48"/>
          </a:solidFill>
          <a:round/>
        </a:ln>
      </c:spPr>
    </c:backWall>
    <c:plotArea>
      <c:layout/>
      <c:bar3DChart>
        <c:barDir val="bar"/>
        <c:grouping val="clustered"/>
        <c:ser>
          <c:idx val="0"/>
          <c:order val="0"/>
          <c:tx>
            <c:strRef>
              <c:f>label 0</c:f>
              <c:strCache>
                <c:ptCount val="1"/>
                <c:pt idx="0">
                  <c:v>сюрс кв. м., вонас</c:v>
                </c:pt>
              </c:strCache>
            </c:strRef>
          </c:tx>
          <c:spPr>
            <a:solidFill>
              <a:srgbClr val="4f81bd"/>
            </a:solidFill>
            <a:ln>
              <a:noFill/>
            </a:ln>
          </c:spPr>
          <c:cat>
            <c:strRef>
              <c:f>categories</c:f>
              <c:strCache>
                <c:ptCount val="2"/>
                <c:pt idx="0">
                  <c:v>план</c:v>
                </c:pt>
                <c:pt idx="1">
                  <c:v>вӧчӧма</c:v>
                </c:pt>
              </c:strCache>
            </c:strRef>
          </c:cat>
          <c:val>
            <c:numRef>
              <c:f>0</c:f>
              <c:numCache>
                <c:formatCode>General</c:formatCode>
                <c:ptCount val="2"/>
                <c:pt idx="0">
                  <c:v>180</c:v>
                </c:pt>
                <c:pt idx="1">
                  <c:v>207.5</c:v>
                </c:pt>
              </c:numCache>
            </c:numRef>
          </c:val>
        </c:ser>
        <c:gapWidth val="150"/>
        <c:shape val="cylinder"/>
        <c:axId val="51340213"/>
        <c:axId val="14373116"/>
        <c:axId val="0"/>
      </c:bar3DChart>
      <c:catAx>
        <c:axId val="51340213"/>
        <c:scaling>
          <c:orientation val="minMax"/>
        </c:scaling>
        <c:delete val="0"/>
        <c:axPos val="b"/>
        <c:majorTickMark val="out"/>
        <c:minorTickMark val="none"/>
        <c:tickLblPos val="nextTo"/>
        <c:spPr>
          <a:ln w="9360">
            <a:solidFill>
              <a:srgbClr val="656565"/>
            </a:solidFill>
            <a:round/>
          </a:ln>
        </c:spPr>
        <c:crossAx val="14373116"/>
        <c:crosses val="autoZero"/>
        <c:auto val="1"/>
        <c:lblAlgn val="ctr"/>
        <c:lblOffset val="100"/>
      </c:catAx>
      <c:valAx>
        <c:axId val="14373116"/>
        <c:scaling>
          <c:orientation val="minMax"/>
          <c:min val="0"/>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51340213"/>
        <c:crossesAt val="0"/>
      </c:valAx>
      <c:spPr>
        <a:ln w="9360">
          <a:solidFill>
            <a:srgbClr val="be4b48"/>
          </a:solidFill>
          <a:round/>
        </a:ln>
      </c:spPr>
    </c:plotArea>
    <c:legend>
      <c:legendPos val="r"/>
      <c:overlay val="0"/>
      <c:spPr>
        <a:noFill/>
        <a:ln>
          <a:noFill/>
        </a:ln>
      </c:spPr>
    </c:legend>
    <c:plotVisOnly val="1"/>
  </c:chart>
  <c:spPr>
    <a:ln w="9360">
      <a:solidFill>
        <a:srgbClr val="98b855"/>
      </a:solidFill>
      <a:round/>
    </a:ln>
  </c:spPr>
</c:chartSpace>
</file>

<file path=ppt/charts/chart3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400">
                <a:solidFill>
                  <a:srgbClr val="000000"/>
                </a:solidFill>
                <a:latin typeface="Calibri"/>
              </a:rPr>
              <a:t>Коми Республикаса дiнмуса валӧвӧй продуктлӧн энергоёмкосьт</a:t>
            </a:r>
          </a:p>
        </c:rich>
      </c:tx>
      <c:layout/>
    </c:title>
    <c:view3D>
      <c:rotX val="16"/>
      <c:rotY val="19"/>
      <c:rAngAx val="1"/>
      <c:perspective val="30"/>
    </c:view3D>
    <c:floor>
      <c:spPr>
        <a:noFill/>
        <a:ln w="9360">
          <a:solidFill>
            <a:srgbClr val="656565"/>
          </a:solidFill>
          <a:round/>
        </a:ln>
      </c:spPr>
    </c:floor>
    <c:backWall>
      <c:spPr>
        <a:ln w="9360">
          <a:solidFill>
            <a:srgbClr val="be4b48"/>
          </a:solidFill>
          <a:round/>
        </a:ln>
      </c:spPr>
    </c:backWall>
    <c:plotArea>
      <c:layout/>
      <c:bar3DChart>
        <c:barDir val="bar"/>
        <c:grouping val="clustered"/>
        <c:ser>
          <c:idx val="0"/>
          <c:order val="0"/>
          <c:tx>
            <c:strRef>
              <c:f>label 0</c:f>
              <c:strCache>
                <c:ptCount val="1"/>
                <c:pt idx="0">
                  <c:v>кг у.т./сюрс шайт, вонас</c:v>
                </c:pt>
              </c:strCache>
            </c:strRef>
          </c:tx>
          <c:spPr>
            <a:solidFill>
              <a:srgbClr val="4f81bd"/>
            </a:solidFill>
            <a:ln>
              <a:noFill/>
            </a:ln>
          </c:spPr>
          <c:cat>
            <c:strRef>
              <c:f>categories</c:f>
              <c:strCache>
                <c:ptCount val="2"/>
                <c:pt idx="0">
                  <c:v>план</c:v>
                </c:pt>
                <c:pt idx="1">
                  <c:v>вӧчӧм</c:v>
                </c:pt>
              </c:strCache>
            </c:strRef>
          </c:cat>
          <c:val>
            <c:numRef>
              <c:f>0</c:f>
              <c:numCache>
                <c:formatCode>General</c:formatCode>
                <c:ptCount val="2"/>
                <c:pt idx="0">
                  <c:v>30.67</c:v>
                </c:pt>
                <c:pt idx="1">
                  <c:v>30.67</c:v>
                </c:pt>
              </c:numCache>
            </c:numRef>
          </c:val>
        </c:ser>
        <c:gapWidth val="150"/>
        <c:shape val="cylinder"/>
        <c:axId val="28690505"/>
        <c:axId val="85386061"/>
        <c:axId val="0"/>
      </c:bar3DChart>
      <c:catAx>
        <c:axId val="28690505"/>
        <c:scaling>
          <c:orientation val="minMax"/>
        </c:scaling>
        <c:delete val="0"/>
        <c:axPos val="b"/>
        <c:majorTickMark val="out"/>
        <c:minorTickMark val="none"/>
        <c:tickLblPos val="nextTo"/>
        <c:spPr>
          <a:ln w="9360">
            <a:solidFill>
              <a:srgbClr val="656565"/>
            </a:solidFill>
            <a:round/>
          </a:ln>
        </c:spPr>
        <c:crossAx val="85386061"/>
        <c:crosses val="autoZero"/>
        <c:auto val="1"/>
        <c:lblAlgn val="ctr"/>
        <c:lblOffset val="100"/>
      </c:catAx>
      <c:valAx>
        <c:axId val="85386061"/>
        <c:scaling>
          <c:orientation val="minMax"/>
          <c:min val="0"/>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28690505"/>
        <c:crossesAt val="0"/>
      </c:valAx>
      <c:spPr>
        <a:ln w="9360">
          <a:solidFill>
            <a:srgbClr val="be4b48"/>
          </a:solidFill>
          <a:round/>
        </a:ln>
      </c:spPr>
    </c:plotArea>
    <c:legend>
      <c:legendPos val="r"/>
      <c:overlay val="0"/>
      <c:spPr>
        <a:noFill/>
        <a:ln>
          <a:noFill/>
        </a:ln>
      </c:spPr>
    </c:legend>
    <c:plotVisOnly val="1"/>
  </c:chart>
  <c:spPr>
    <a:ln w="9360">
      <a:solidFill>
        <a:srgbClr val="98b855"/>
      </a:solidFill>
      <a:round/>
    </a:ln>
  </c:spPr>
</c:chartSpace>
</file>

<file path=ppt/charts/chart3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400">
                <a:solidFill>
                  <a:srgbClr val="000000"/>
                </a:solidFill>
                <a:latin typeface="Calibri"/>
              </a:rPr>
              <a:t>Оланiн фондын ӧтувъя площадь серти олан керкаяслӧн уджӧ пыртӧм ӧтувъя площадьлӧн удельнӧй сьӧкта</a:t>
            </a:r>
          </a:p>
        </c:rich>
      </c:tx>
      <c:layout/>
    </c:title>
    <c:view3D>
      <c:rotX val="16"/>
      <c:rotY val="19"/>
      <c:rAngAx val="1"/>
      <c:perspective val="30"/>
    </c:view3D>
    <c:floor>
      <c:spPr>
        <a:noFill/>
        <a:ln w="9360">
          <a:solidFill>
            <a:srgbClr val="656565"/>
          </a:solidFill>
          <a:round/>
        </a:ln>
      </c:spPr>
    </c:floor>
    <c:backWall>
      <c:spPr>
        <a:ln w="9360">
          <a:solidFill>
            <a:srgbClr val="be4b48"/>
          </a:solidFill>
          <a:round/>
        </a:ln>
      </c:spPr>
    </c:backWall>
    <c:plotArea>
      <c:layout/>
      <c:bar3DChart>
        <c:barDir val="bar"/>
        <c:grouping val="clustered"/>
        <c:ser>
          <c:idx val="0"/>
          <c:order val="0"/>
          <c:tx>
            <c:strRef>
              <c:f>label 0</c:f>
              <c:strCache>
                <c:ptCount val="1"/>
                <c:pt idx="0">
                  <c:v>%, вонас</c:v>
                </c:pt>
              </c:strCache>
            </c:strRef>
          </c:tx>
          <c:spPr>
            <a:solidFill>
              <a:srgbClr val="4f81bd"/>
            </a:solidFill>
            <a:ln>
              <a:noFill/>
            </a:ln>
          </c:spPr>
          <c:cat>
            <c:strRef>
              <c:f>categories</c:f>
              <c:strCache>
                <c:ptCount val="2"/>
                <c:pt idx="0">
                  <c:v>план</c:v>
                </c:pt>
                <c:pt idx="1">
                  <c:v>вӧчӧма</c:v>
                </c:pt>
              </c:strCache>
            </c:strRef>
          </c:cat>
          <c:val>
            <c:numRef>
              <c:f>0</c:f>
              <c:numCache>
                <c:formatCode>General</c:formatCode>
                <c:ptCount val="2"/>
                <c:pt idx="0">
                  <c:v>0.79</c:v>
                </c:pt>
                <c:pt idx="1">
                  <c:v>0.9</c:v>
                </c:pt>
              </c:numCache>
            </c:numRef>
          </c:val>
        </c:ser>
        <c:gapWidth val="150"/>
        <c:shape val="cylinder"/>
        <c:axId val="64191781"/>
        <c:axId val="26475469"/>
        <c:axId val="0"/>
      </c:bar3DChart>
      <c:catAx>
        <c:axId val="64191781"/>
        <c:scaling>
          <c:orientation val="minMax"/>
        </c:scaling>
        <c:delete val="0"/>
        <c:axPos val="b"/>
        <c:majorTickMark val="out"/>
        <c:minorTickMark val="none"/>
        <c:tickLblPos val="nextTo"/>
        <c:spPr>
          <a:ln w="9360">
            <a:solidFill>
              <a:srgbClr val="656565"/>
            </a:solidFill>
            <a:round/>
          </a:ln>
        </c:spPr>
        <c:crossAx val="26475469"/>
        <c:crosses val="autoZero"/>
        <c:auto val="1"/>
        <c:lblAlgn val="ctr"/>
        <c:lblOffset val="100"/>
      </c:catAx>
      <c:valAx>
        <c:axId val="26475469"/>
        <c:scaling>
          <c:orientation val="minMax"/>
          <c:min val="0"/>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64191781"/>
        <c:crossesAt val="0"/>
      </c:valAx>
      <c:spPr>
        <a:ln w="9360">
          <a:solidFill>
            <a:srgbClr val="be4b48"/>
          </a:solidFill>
          <a:round/>
        </a:ln>
      </c:spPr>
    </c:plotArea>
    <c:legend>
      <c:legendPos val="r"/>
      <c:overlay val="0"/>
      <c:spPr>
        <a:noFill/>
        <a:ln>
          <a:noFill/>
        </a:ln>
      </c:spPr>
    </c:legend>
    <c:plotVisOnly val="1"/>
  </c:chart>
  <c:spPr>
    <a:ln w="9360">
      <a:solidFill>
        <a:srgbClr val="98b855"/>
      </a:solidFill>
      <a:round/>
    </a:ln>
  </c:spPr>
</c:chartSpace>
</file>

<file path=ppt/charts/chart35.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2"/>
                <c:pt idx="0">
                  <c:v>Семья лыд, кодъяс асшӧрысь бырӧдӧны оланiнкӧд йитчӧм ассьыныс мытшӧдъясӧ асланыс сьӧм тшӧт весьтӧ, кредитнӧй организацияяслӧн ресурсъяс да Коми Республикаса республиканскӧй сьӧкудйысь компенсацияӧн социальнӧй мынтӧмъяс отсӧгӧн (семья лыд, содан бӧртасӧн)</c:v>
                </c:pt>
                <c:pt idx="1">
                  <c:v>Аварийнӧй оланiн фондысь мӧдлаӧ овны вуджӧдӧм граждана лыд (морт вонас)</c:v>
                </c:pt>
              </c:strCache>
            </c:strRef>
          </c:cat>
          <c:val>
            <c:numRef>
              <c:f>0</c:f>
              <c:numCache>
                <c:formatCode>General</c:formatCode>
                <c:ptCount val="2"/>
                <c:pt idx="0">
                  <c:v>3839</c:v>
                </c:pt>
                <c:pt idx="1">
                  <c:v>2049</c:v>
                </c:pt>
              </c:numCache>
            </c:numRef>
          </c:val>
        </c:ser>
        <c:ser>
          <c:idx val="1"/>
          <c:order val="1"/>
          <c:tx>
            <c:strRef>
              <c:f>label 1</c:f>
              <c:strCache>
                <c:ptCount val="1"/>
                <c:pt idx="0">
                  <c:v>План</c:v>
                </c:pt>
              </c:strCache>
            </c:strRef>
          </c:tx>
          <c:spPr>
            <a:solidFill>
              <a:srgbClr val="fac090"/>
            </a:solidFill>
            <a:ln>
              <a:noFill/>
            </a:ln>
          </c:spPr>
          <c:cat>
            <c:strRef>
              <c:f>categories</c:f>
              <c:strCache>
                <c:ptCount val="2"/>
                <c:pt idx="0">
                  <c:v>Семья лыд, кодъяс асшӧрысь бырӧдӧны оланiнкӧд йитчӧм ассьыныс мытшӧдъясӧ асланыс сьӧм тшӧт весьтӧ, кредитнӧй организацияяслӧн ресурсъяс да Коми Республикаса республиканскӧй сьӧкудйысь компенсацияӧн социальнӧй мынтӧмъяс отсӧгӧн (семья лыд, содан бӧртасӧн)</c:v>
                </c:pt>
                <c:pt idx="1">
                  <c:v>Аварийнӧй оланiн фондысь мӧдлаӧ овны вуджӧдӧм граждана лыд (морт вонас)</c:v>
                </c:pt>
              </c:strCache>
            </c:strRef>
          </c:cat>
          <c:val>
            <c:numRef>
              <c:f>1</c:f>
              <c:numCache>
                <c:formatCode>General</c:formatCode>
                <c:ptCount val="2"/>
                <c:pt idx="0">
                  <c:v>3710</c:v>
                </c:pt>
                <c:pt idx="1">
                  <c:v>1670</c:v>
                </c:pt>
              </c:numCache>
            </c:numRef>
          </c:val>
        </c:ser>
        <c:gapWidth val="100"/>
        <c:axId val="14356485"/>
        <c:axId val="46794399"/>
      </c:barChart>
      <c:catAx>
        <c:axId val="14356485"/>
        <c:scaling>
          <c:orientation val="minMax"/>
        </c:scaling>
        <c:delete val="0"/>
        <c:axPos val="b"/>
        <c:majorTickMark val="out"/>
        <c:minorTickMark val="none"/>
        <c:tickLblPos val="nextTo"/>
        <c:spPr>
          <a:ln w="9360">
            <a:solidFill>
              <a:srgbClr val="656565"/>
            </a:solidFill>
            <a:round/>
          </a:ln>
        </c:spPr>
        <c:crossAx val="46794399"/>
        <c:crosses val="autoZero"/>
        <c:auto val="1"/>
        <c:lblAlgn val="ctr"/>
        <c:lblOffset val="100"/>
      </c:catAx>
      <c:valAx>
        <c:axId val="46794399"/>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14356485"/>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36.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5"/>
                <c:pt idx="0">
                  <c:v>Газомоторнӧй ломтасӧн да мукӧд сикас альтернативнӧй ломтасӧн вӧдитчысь ӧтйӧза транспорт лыдӧ пырысь транспорт средствояс лыд, кутшӧмъяс вылын новлӧдлан услугаяс вылӧ тарифъяссӧ ладмӧдӧ Коми Республика (ед., вонас)</c:v>
                </c:pt>
                <c:pt idx="1">
                  <c:v>Посёлокпыштса стрӧитӧм биару провод кузьта (км, содан бӧртасӧн)
</c:v>
                </c:pt>
                <c:pt idx="2">
                  <c:v>Граждана лыд, кодъяслысь олан условиеяссӧ бурмӧдӧма уна патераа керкаяс капитальнӧя дзоньталан мероприятиеяс нуӧдӧм бӧрын (сюрс морт, содан бӧртасӧн)
</c:v>
                </c:pt>
                <c:pt idx="3">
                  <c:v>Бырӧдан олан пунктъясысь мӧдлаӧ овмӧдӧм семья лыд (семья лыд, вонас)
</c:v>
                </c:pt>
                <c:pt idx="4">
                  <c:v>Семья лыд, кодъяс бурмӧдicны олан условиеяссӧ оланiн стрӧитӧм либӧ ньӧбӧм вылӧ социальнӧй мынтӧмъяс отсӧгӧн (семья лыд, вонас)
</c:v>
                </c:pt>
              </c:strCache>
            </c:strRef>
          </c:cat>
          <c:val>
            <c:numRef>
              <c:f>0</c:f>
              <c:numCache>
                <c:formatCode>General</c:formatCode>
                <c:ptCount val="5"/>
                <c:pt idx="0">
                  <c:v>49</c:v>
                </c:pt>
                <c:pt idx="1">
                  <c:v>24.4</c:v>
                </c:pt>
                <c:pt idx="2">
                  <c:v>19.9</c:v>
                </c:pt>
                <c:pt idx="3">
                  <c:v>11</c:v>
                </c:pt>
                <c:pt idx="4">
                  <c:v>5</c:v>
                </c:pt>
              </c:numCache>
            </c:numRef>
          </c:val>
        </c:ser>
        <c:ser>
          <c:idx val="1"/>
          <c:order val="1"/>
          <c:tx>
            <c:strRef>
              <c:f>label 1</c:f>
              <c:strCache>
                <c:ptCount val="1"/>
                <c:pt idx="0">
                  <c:v>План</c:v>
                </c:pt>
              </c:strCache>
            </c:strRef>
          </c:tx>
          <c:spPr>
            <a:solidFill>
              <a:srgbClr val="fac090"/>
            </a:solidFill>
            <a:ln>
              <a:noFill/>
            </a:ln>
          </c:spPr>
          <c:cat>
            <c:strRef>
              <c:f>categories</c:f>
              <c:strCache>
                <c:ptCount val="5"/>
                <c:pt idx="0">
                  <c:v>Газомоторнӧй ломтасӧн да мукӧд сикас альтернативнӧй ломтасӧн вӧдитчысь ӧтйӧза транспорт лыдӧ пырысь транспорт средствояс лыд, кутшӧмъяс вылын новлӧдлан услугаяс вылӧ тарифъяссӧ ладмӧдӧ Коми Республика (ед., вонас)</c:v>
                </c:pt>
                <c:pt idx="1">
                  <c:v>Посёлокпыштса стрӧитӧм биару провод кузьта (км, содан бӧртасӧн)
</c:v>
                </c:pt>
                <c:pt idx="2">
                  <c:v>Граждана лыд, кодъяслысь олан условиеяссӧ бурмӧдӧма уна патераа керкаяс капитальнӧя дзоньталан мероприятиеяс нуӧдӧм бӧрын (сюрс морт, содан бӧртасӧн)
</c:v>
                </c:pt>
                <c:pt idx="3">
                  <c:v>Бырӧдан олан пунктъясысь мӧдлаӧ овмӧдӧм семья лыд (семья лыд, вонас)
</c:v>
                </c:pt>
                <c:pt idx="4">
                  <c:v>Семья лыд, кодъяс бурмӧдicны олан условиеяссӧ оланiн стрӧитӧм либӧ ньӧбӧм вылӧ социальнӧй мынтӧмъяс отсӧгӧн (семья лыд, вонас)
</c:v>
                </c:pt>
              </c:strCache>
            </c:strRef>
          </c:cat>
          <c:val>
            <c:numRef>
              <c:f>1</c:f>
              <c:numCache>
                <c:formatCode>General</c:formatCode>
                <c:ptCount val="5"/>
                <c:pt idx="0">
                  <c:v>40</c:v>
                </c:pt>
                <c:pt idx="1">
                  <c:v>24.4</c:v>
                </c:pt>
                <c:pt idx="2">
                  <c:v>19.7</c:v>
                </c:pt>
                <c:pt idx="3">
                  <c:v>11</c:v>
                </c:pt>
                <c:pt idx="4">
                  <c:v>6</c:v>
                </c:pt>
              </c:numCache>
            </c:numRef>
          </c:val>
        </c:ser>
        <c:gapWidth val="100"/>
        <c:axId val="45624941"/>
        <c:axId val="61210835"/>
      </c:barChart>
      <c:catAx>
        <c:axId val="45624941"/>
        <c:scaling>
          <c:orientation val="minMax"/>
        </c:scaling>
        <c:delete val="0"/>
        <c:axPos val="b"/>
        <c:majorTickMark val="out"/>
        <c:minorTickMark val="none"/>
        <c:tickLblPos val="nextTo"/>
        <c:spPr>
          <a:ln w="9360">
            <a:solidFill>
              <a:srgbClr val="656565"/>
            </a:solidFill>
            <a:round/>
          </a:ln>
        </c:spPr>
        <c:crossAx val="61210835"/>
        <c:crosses val="autoZero"/>
        <c:auto val="1"/>
        <c:lblAlgn val="ctr"/>
        <c:lblOffset val="100"/>
      </c:catAx>
      <c:valAx>
        <c:axId val="61210835"/>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45624941"/>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37.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9"/>
                <c:pt idx="0">
                  <c:v>Семья лыд, кодъяс бурмӧдiсны олан условиеяссӧ федеральнӧй сьӧмкудйысь сьӧм тшӧт весьтӧ, мый гражданалы сетӧны канмусянь отсӧг вылӧ </c:v>
                </c:pt>
                <c:pt idx="1">
                  <c:v>" федеральнӧй торъя мога уджтаслӧн </c:v>
                </c:pt>
                <c:pt idx="2">
                  <c:v>;</c:v>
                </c:pt>
                <c:pt idx="3">
                  <c:v>;</c:v>
                </c:pt>
                <c:pt idx="4">
                  <c:v>;</c:v>
                </c:pt>
                <c:pt idx="5">
                  <c:v>;</c:v>
                </c:pt>
                <c:pt idx="6">
                  <c:v>;</c:v>
                </c:pt>
                <c:pt idx="7">
                  <c:v>;</c:v>
                </c:pt>
                <c:pt idx="8">
                  <c:v>коном-класс стандартъяс серти оланiн уджӧ пыртан ыджда (сюрс кв.м, вонас)
"</c:v>
                </c:pt>
              </c:strCache>
            </c:strRef>
          </c:cat>
          <c:val>
            <c:numRef>
              <c:f>0</c:f>
              <c:numCache>
                <c:formatCode>General</c:formatCode>
                <c:ptCount val="9"/>
                <c:pt idx="0">
                  <c:v>410</c:v>
                </c:pt>
                <c:pt idx="1">
                  <c:v>208</c:v>
                </c:pt>
                <c:pt idx="2">
                  <c:v>175</c:v>
                </c:pt>
                <c:pt idx="3">
                  <c:v>116</c:v>
                </c:pt>
                <c:pt idx="4">
                  <c:v>91</c:v>
                </c:pt>
                <c:pt idx="5">
                  <c:v>83</c:v>
                </c:pt>
                <c:pt idx="6">
                  <c:v>83.2</c:v>
                </c:pt>
                <c:pt idx="7">
                  <c:v/>
                </c:pt>
                <c:pt idx="8">
                  <c:v/>
                </c:pt>
              </c:numCache>
            </c:numRef>
          </c:val>
        </c:ser>
        <c:ser>
          <c:idx val="1"/>
          <c:order val="1"/>
          <c:tx>
            <c:strRef>
              <c:f>label 1</c:f>
              <c:strCache>
                <c:ptCount val="1"/>
                <c:pt idx="0">
                  <c:v>План</c:v>
                </c:pt>
              </c:strCache>
            </c:strRef>
          </c:tx>
          <c:spPr>
            <a:solidFill>
              <a:srgbClr val="fac090"/>
            </a:solidFill>
            <a:ln>
              <a:noFill/>
            </a:ln>
          </c:spPr>
          <c:cat>
            <c:strRef>
              <c:f>categories</c:f>
              <c:strCache>
                <c:ptCount val="9"/>
                <c:pt idx="0">
                  <c:v>Семья лыд, кодъяс бурмӧдiсны олан условиеяссӧ федеральнӧй сьӧмкудйысь сьӧм тшӧт весьтӧ, мый гражданалы сетӧны канмусянь отсӧг вылӧ </c:v>
                </c:pt>
                <c:pt idx="1">
                  <c:v>" федеральнӧй торъя мога уджтаслӧн </c:v>
                </c:pt>
                <c:pt idx="2">
                  <c:v>;</c:v>
                </c:pt>
                <c:pt idx="3">
                  <c:v>;</c:v>
                </c:pt>
                <c:pt idx="4">
                  <c:v>;</c:v>
                </c:pt>
                <c:pt idx="5">
                  <c:v>;</c:v>
                </c:pt>
                <c:pt idx="6">
                  <c:v>;</c:v>
                </c:pt>
                <c:pt idx="7">
                  <c:v>;</c:v>
                </c:pt>
                <c:pt idx="8">
                  <c:v>коном-класс стандартъяс серти оланiн уджӧ пыртан ыджда (сюрс кв.м, вонас)
"</c:v>
                </c:pt>
              </c:strCache>
            </c:strRef>
          </c:cat>
          <c:val>
            <c:numRef>
              <c:f>1</c:f>
              <c:numCache>
                <c:formatCode>General</c:formatCode>
                <c:ptCount val="9"/>
                <c:pt idx="0">
                  <c:v>380</c:v>
                </c:pt>
                <c:pt idx="1">
                  <c:v>210</c:v>
                </c:pt>
                <c:pt idx="2">
                  <c:v>142</c:v>
                </c:pt>
                <c:pt idx="3">
                  <c:v>80</c:v>
                </c:pt>
                <c:pt idx="4">
                  <c:v>90</c:v>
                </c:pt>
                <c:pt idx="5">
                  <c:v>100</c:v>
                </c:pt>
                <c:pt idx="6">
                  <c:v>78</c:v>
                </c:pt>
                <c:pt idx="7">
                  <c:v/>
                </c:pt>
                <c:pt idx="8">
                  <c:v/>
                </c:pt>
              </c:numCache>
            </c:numRef>
          </c:val>
        </c:ser>
        <c:gapWidth val="100"/>
        <c:axId val="28414807"/>
        <c:axId val="1925202"/>
      </c:barChart>
      <c:catAx>
        <c:axId val="28414807"/>
        <c:scaling>
          <c:orientation val="minMax"/>
        </c:scaling>
        <c:delete val="0"/>
        <c:axPos val="b"/>
        <c:majorTickMark val="out"/>
        <c:minorTickMark val="none"/>
        <c:tickLblPos val="nextTo"/>
        <c:spPr>
          <a:ln w="9360">
            <a:solidFill>
              <a:srgbClr val="656565"/>
            </a:solidFill>
            <a:round/>
          </a:ln>
        </c:spPr>
        <c:crossAx val="1925202"/>
        <c:crosses val="autoZero"/>
        <c:auto val="1"/>
        <c:lblAlgn val="ctr"/>
        <c:lblOffset val="100"/>
      </c:catAx>
      <c:valAx>
        <c:axId val="1925202"/>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28414807"/>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38.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639.9085</c:v>
                </c:pt>
                <c:pt idx="1">
                  <c:v>761.4391</c:v>
                </c:pt>
              </c:numCache>
            </c:numRef>
          </c:val>
        </c:ser>
        <c:gapWidth val="39"/>
        <c:shape val="cylinder"/>
        <c:axId val="19303335"/>
        <c:axId val="78605792"/>
        <c:axId val="0"/>
      </c:bar3DChart>
      <c:catAx>
        <c:axId val="19303335"/>
        <c:scaling>
          <c:orientation val="minMax"/>
        </c:scaling>
        <c:delete val="0"/>
        <c:axPos val="b"/>
        <c:majorTickMark val="out"/>
        <c:minorTickMark val="none"/>
        <c:tickLblPos val="nextTo"/>
        <c:spPr>
          <a:ln w="25560">
            <a:solidFill>
              <a:srgbClr val="9bbb59"/>
            </a:solidFill>
            <a:round/>
          </a:ln>
        </c:spPr>
        <c:crossAx val="78605792"/>
        <c:crosses val="autoZero"/>
        <c:auto val="1"/>
        <c:lblAlgn val="ctr"/>
        <c:lblOffset val="100"/>
      </c:catAx>
      <c:valAx>
        <c:axId val="78605792"/>
        <c:scaling>
          <c:orientation val="minMax"/>
          <c:max val="800"/>
          <c:min val="0"/>
        </c:scaling>
        <c:delete val="0"/>
        <c:axPos val="l"/>
        <c:majorTickMark val="out"/>
        <c:minorTickMark val="none"/>
        <c:tickLblPos val="none"/>
        <c:spPr>
          <a:ln w="9360">
            <a:solidFill>
              <a:srgbClr val="656565"/>
            </a:solidFill>
            <a:round/>
          </a:ln>
        </c:spPr>
        <c:crossAx val="19303335"/>
        <c:crossesAt val="0"/>
      </c:valAx>
      <c:spPr>
        <a:noFill/>
        <a:ln w="9360">
          <a:noFill/>
        </a:ln>
      </c:spPr>
    </c:plotArea>
    <c:plotVisOnly val="1"/>
  </c:chart>
  <c:spPr>
    <a:solidFill>
      <a:srgbClr val="ffffff"/>
    </a:solidFill>
    <a:ln w="9360">
      <a:noFill/>
    </a:ln>
  </c:spPr>
</c:chartSpace>
</file>

<file path=ppt/charts/chart39.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Pt>
            <c:idx val="3"/>
            <c:spPr>
              <a:solidFill>
                <a:srgbClr val="b3a2c7"/>
              </a:solidFill>
              <a:ln w="19080">
                <a:solidFill>
                  <a:srgbClr val="ffffff"/>
                </a:solidFill>
                <a:round/>
              </a:ln>
            </c:spPr>
          </c:dPt>
          <c:dLbls>
            <c:dLbl>
              <c:idx val="0"/>
              <c:dLblPos val="bestFit"/>
              <c:showLegendKey val="0"/>
              <c:showVal val="1"/>
              <c:showCatName val="0"/>
              <c:showSerName val="0"/>
              <c:showPercent val="0"/>
              <c:separator>; </c:separator>
            </c:dLbl>
            <c:dLbl>
              <c:idx val="1"/>
              <c:dLblPos val="t"/>
              <c:showLegendKey val="0"/>
              <c:showVal val="1"/>
              <c:showCatName val="0"/>
              <c:showSerName val="0"/>
              <c:showPercent val="0"/>
              <c:separator>; </c:separator>
            </c:dLbl>
            <c:dLbl>
              <c:idx val="2"/>
              <c:dLblPos val="bestFit"/>
              <c:showLegendKey val="0"/>
              <c:showVal val="1"/>
              <c:showCatName val="0"/>
              <c:showSerName val="0"/>
              <c:showPercent val="0"/>
              <c:separator>; </c:separator>
            </c:dLbl>
            <c:dLbl>
              <c:idx val="3"/>
              <c:dLblPos val="bestFit"/>
              <c:showLegendKey val="0"/>
              <c:showVal val="1"/>
              <c:showCatName val="0"/>
              <c:showSerName val="0"/>
              <c:showPercent val="0"/>
              <c:separator>; </c:separator>
            </c:dLbl>
            <c:showLegendKey val="0"/>
            <c:showVal val="1"/>
            <c:showCatName val="0"/>
            <c:showSerName val="0"/>
            <c:showPercent val="0"/>
          </c:dLbls>
          <c:cat>
            <c:strRef>
              <c:f>categories</c:f>
              <c:strCache>
                <c:ptCount val="4"/>
                <c:pt idx="0">
                  <c:v>Дiнмуса удж рынокӧн веськӧдлӧм, удж ресурсъяс артмӧдан да наӧн вӧдитчан удж ладмӧдӧм</c:v>
                </c:pt>
                <c:pt idx="1">
                  <c:v>Вермытӧмъяслы оборудуйтӧм (лӧсьӧдӧм) уджалан местаяс вылӧ уджтӧм вермытӧмъяслы уджавны пырны отсалӧм</c:v>
                </c:pt>
                <c:pt idx="2">
                  <c:v>Канму уджтас збыльмӧдӧмсӧ могмӧдӧм </c:v>
                </c:pt>
                <c:pt idx="3">
                  <c:v>Йӧзӧс уджӧн могмӧдан юкӧнын содтӧд мероприятиеяс, кутшӧмъясӧс веськӧдӧма Коми Республикаса удж рынокын ёсьлунсӧ чинтӧм вылӧ</c:v>
                </c:pt>
              </c:strCache>
            </c:strRef>
          </c:cat>
          <c:val>
            <c:numRef>
              <c:f>0</c:f>
              <c:numCache>
                <c:formatCode>General</c:formatCode>
                <c:ptCount val="4"/>
                <c:pt idx="0">
                  <c:v>594.0215</c:v>
                </c:pt>
                <c:pt idx="1">
                  <c:v>6.5421</c:v>
                </c:pt>
                <c:pt idx="2">
                  <c:v>28.6425</c:v>
                </c:pt>
                <c:pt idx="3">
                  <c:v>132.233</c:v>
                </c:pt>
              </c:numCache>
            </c:numRef>
          </c:val>
        </c:ser>
        <c:firstSliceAng val="164"/>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400">
                <a:solidFill>
                  <a:srgbClr val="000000"/>
                </a:solidFill>
                <a:latin typeface="Times New Roman"/>
              </a:rPr>
              <a:t>2015 воын Коми Республикаса республиканскӧй сьӧмкудлӧн
вотысь да вотысь ӧтдор чӧжӧслӧн тэчас</a:t>
            </a:r>
          </a:p>
        </c:rich>
      </c:tx>
      <c:layout/>
    </c:title>
    <c:view3D>
      <c:rotX val="0"/>
      <c:rotY val="0"/>
      <c:rAngAx val="0"/>
      <c:perspective val="0"/>
    </c:view3D>
    <c:floor>
      <c:spPr>
        <a:solidFill>
          <a:srgbClr val="d9d9d9"/>
        </a:solidFill>
        <a:ln>
          <a:noFill/>
        </a:ln>
      </c:spPr>
    </c:floor>
    <c:backWall>
      <c:spPr>
        <a:solidFill>
          <a:srgbClr val="d9d9d9"/>
        </a:solidFill>
        <a:ln>
          <a:noFill/>
        </a:ln>
      </c:spPr>
    </c:backWall>
    <c:plotArea>
      <c:layout/>
      <c:pie3DChart>
        <c:varyColors val="1"/>
        <c:ser>
          <c:idx val="0"/>
          <c:order val="0"/>
          <c:spPr>
            <a:solidFill>
              <a:srgbClr val="4f81bd"/>
            </a:solidFill>
            <a:ln>
              <a:noFill/>
            </a:ln>
          </c:spPr>
          <c:explosion val="2"/>
          <c:dPt>
            <c:idx val="0"/>
            <c:spPr>
              <a:solidFill>
                <a:srgbClr val="31859c"/>
              </a:solidFill>
              <a:ln>
                <a:noFill/>
              </a:ln>
            </c:spPr>
          </c:dPt>
          <c:dPt>
            <c:idx val="1"/>
            <c:spPr>
              <a:solidFill>
                <a:srgbClr val="d99694"/>
              </a:solidFill>
              <a:ln>
                <a:noFill/>
              </a:ln>
            </c:spPr>
          </c:dPt>
          <c:dPt>
            <c:idx val="2"/>
            <c:spPr>
              <a:solidFill>
                <a:srgbClr val="73bfd3"/>
              </a:solidFill>
              <a:ln>
                <a:noFill/>
              </a:ln>
            </c:spPr>
          </c:dPt>
          <c:dPt>
            <c:idx val="3"/>
            <c:spPr>
              <a:solidFill>
                <a:srgbClr val="b3a2c7"/>
              </a:solidFill>
              <a:ln>
                <a:noFill/>
              </a:ln>
            </c:spPr>
          </c:dPt>
          <c:dPt>
            <c:idx val="4"/>
            <c:spPr>
              <a:solidFill>
                <a:srgbClr val="00ffcc"/>
              </a:solidFill>
              <a:ln>
                <a:noFill/>
              </a:ln>
            </c:spPr>
          </c:dPt>
          <c:dPt>
            <c:idx val="5"/>
            <c:spPr>
              <a:solidFill>
                <a:srgbClr val="ffff00"/>
              </a:solidFill>
              <a:ln>
                <a:noFill/>
              </a:ln>
            </c:spPr>
          </c:dPt>
          <c:dPt>
            <c:idx val="6"/>
            <c:spPr>
              <a:solidFill>
                <a:srgbClr val="fac090"/>
              </a:solidFill>
              <a:ln>
                <a:noFill/>
              </a:ln>
            </c:spPr>
          </c:dPt>
          <c:dPt>
            <c:idx val="7"/>
            <c:spPr>
              <a:solidFill>
                <a:srgbClr val="93cddd"/>
              </a:solidFill>
              <a:ln>
                <a:noFill/>
              </a:ln>
            </c:spPr>
          </c:dPt>
          <c:dLbls>
            <c:dLbl>
              <c:idx val="0"/>
              <c:dLblPos/>
              <c:showLegendKey val="0"/>
              <c:showVal val="0"/>
              <c:showCatName val="0"/>
              <c:showSerName val="0"/>
              <c:showPercent val="1"/>
              <c:separator>; </c:separator>
            </c:dLbl>
            <c:dLbl>
              <c:idx val="1"/>
              <c:dLblPos val="l"/>
              <c:showLegendKey val="0"/>
              <c:showVal val="0"/>
              <c:showCatName val="0"/>
              <c:showSerName val="0"/>
              <c:showPercent val="1"/>
              <c:separator>; </c:separator>
            </c:dLbl>
            <c:dLbl>
              <c:idx val="2"/>
              <c:dLblPos val="t"/>
              <c:showLegendKey val="0"/>
              <c:showVal val="0"/>
              <c:showCatName val="0"/>
              <c:showSerName val="0"/>
              <c:showPercent val="1"/>
              <c:separator>; </c:separator>
            </c:dLbl>
            <c:dLbl>
              <c:idx val="3"/>
              <c:dLblPos/>
              <c:showLegendKey val="0"/>
              <c:showVal val="0"/>
              <c:showCatName val="0"/>
              <c:showSerName val="0"/>
              <c:showPercent val="1"/>
              <c:separator>; </c:separator>
            </c:dLbl>
            <c:dLbl>
              <c:idx val="4"/>
              <c:dLblPos val="bestFit"/>
              <c:showLegendKey val="0"/>
              <c:showVal val="0"/>
              <c:showCatName val="0"/>
              <c:showSerName val="0"/>
              <c:showPercent val="1"/>
              <c:separator>; </c:separator>
            </c:dLbl>
            <c:dLbl>
              <c:idx val="5"/>
              <c:dLblPos val="bestFit"/>
              <c:showLegendKey val="0"/>
              <c:showVal val="0"/>
              <c:showCatName val="0"/>
              <c:showSerName val="0"/>
              <c:showPercent val="1"/>
              <c:separator>; </c:separator>
            </c:dLbl>
            <c:dLbl>
              <c:idx val="6"/>
              <c:dLblPos val="bestFit"/>
              <c:showLegendKey val="0"/>
              <c:showVal val="0"/>
              <c:showCatName val="0"/>
              <c:showSerName val="0"/>
              <c:showPercent val="1"/>
              <c:separator>; </c:separator>
            </c:dLbl>
            <c:dLbl>
              <c:idx val="7"/>
              <c:dLblPos val="bestFit"/>
              <c:showLegendKey val="0"/>
              <c:showVal val="0"/>
              <c:showCatName val="0"/>
              <c:showSerName val="0"/>
              <c:showPercent val="1"/>
              <c:separator>; </c:separator>
            </c:dLbl>
            <c:showLegendKey val="0"/>
            <c:showVal val="0"/>
            <c:showCatName val="0"/>
            <c:showSerName val="0"/>
            <c:showPercent val="1"/>
          </c:dLbls>
          <c:cat>
            <c:strRef>
              <c:f>categories</c:f>
              <c:strCache>
                <c:ptCount val="8"/>
                <c:pt idx="0">
                  <c:v>Организацияяслӧн чӧжӧс вылӧ вот</c:v>
                </c:pt>
                <c:pt idx="1">
                  <c:v>Торъя йӧзлӧн чӧжӧс вылӧ вот</c:v>
                </c:pt>
                <c:pt idx="2">
                  <c:v>Эмбур вылӧ вот</c:v>
                </c:pt>
                <c:pt idx="3">
                  <c:v>Акцизъяс</c:v>
                </c:pt>
                <c:pt idx="4">
                  <c:v>Ӧтувъя чӧжӧс вылӧ вот</c:v>
                </c:pt>
                <c:pt idx="5">
                  <c:v>Вӧр-ва озырлунӧн вӧдитчӧмысь мынтысьӧмъяс </c:v>
                </c:pt>
                <c:pt idx="6">
                  <c:v>Штрапъяс</c:v>
                </c:pt>
                <c:pt idx="7">
                  <c:v>Мукӧд чӧжӧс</c:v>
                </c:pt>
              </c:strCache>
            </c:strRef>
          </c:cat>
          <c:val>
            <c:numRef>
              <c:f>0</c:f>
              <c:numCache>
                <c:formatCode>General</c:formatCode>
                <c:ptCount val="8"/>
                <c:pt idx="0">
                  <c:v>0.330694873472553</c:v>
                </c:pt>
                <c:pt idx="1">
                  <c:v>0.306723526681961</c:v>
                </c:pt>
                <c:pt idx="2">
                  <c:v>0.258170292274926</c:v>
                </c:pt>
                <c:pt idx="3">
                  <c:v>0.0473067683090419</c:v>
                </c:pt>
                <c:pt idx="4">
                  <c:v>0.0180607888069483</c:v>
                </c:pt>
                <c:pt idx="5">
                  <c:v>0.0135347508841667</c:v>
                </c:pt>
                <c:pt idx="6">
                  <c:v>0.0102233643482122</c:v>
                </c:pt>
                <c:pt idx="7">
                  <c:v>0.0152856352221914</c:v>
                </c:pt>
              </c:numCache>
            </c:numRef>
          </c:val>
        </c:ser>
      </c:pie3DChart>
      <c:spPr>
        <a:solidFill>
          <a:srgbClr val="d9d9d9"/>
        </a:solidFill>
        <a:ln>
          <a:noFill/>
        </a:ln>
      </c:spPr>
    </c:plotArea>
    <c:legend>
      <c:legendPos val="r"/>
      <c:overlay val="0"/>
      <c:spPr>
        <a:noFill/>
        <a:ln>
          <a:noFill/>
        </a:ln>
      </c:spPr>
    </c:legend>
    <c:plotVisOnly val="1"/>
  </c:chart>
  <c:spPr>
    <a:solidFill>
      <a:srgbClr val="d0eaf0"/>
    </a:solidFill>
    <a:ln w="9360">
      <a:solidFill>
        <a:srgbClr val="2c849a"/>
      </a:solidFill>
      <a:round/>
    </a:ln>
  </c:spPr>
</c:chartSpace>
</file>

<file path=ppt/charts/chart40.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2"/>
                <c:pt idx="0">
                  <c:v>Пасйӧм уджтӧмалан тшупӧд (вонас шӧркодя), %</c:v>
                </c:pt>
                <c:pt idx="1">
                  <c:v>Ӧтувъя уджтӧмалан тшупӧд (вонас шӧркодя), %</c:v>
                </c:pt>
              </c:strCache>
            </c:strRef>
          </c:cat>
          <c:val>
            <c:numRef>
              <c:f>0</c:f>
              <c:numCache>
                <c:formatCode>General</c:formatCode>
                <c:ptCount val="2"/>
                <c:pt idx="0">
                  <c:v>1.5</c:v>
                </c:pt>
                <c:pt idx="1">
                  <c:v>7</c:v>
                </c:pt>
              </c:numCache>
            </c:numRef>
          </c:val>
        </c:ser>
        <c:ser>
          <c:idx val="1"/>
          <c:order val="1"/>
          <c:tx>
            <c:strRef>
              <c:f>label 1</c:f>
              <c:strCache>
                <c:ptCount val="1"/>
                <c:pt idx="0">
                  <c:v>План</c:v>
                </c:pt>
              </c:strCache>
            </c:strRef>
          </c:tx>
          <c:spPr>
            <a:solidFill>
              <a:srgbClr val="fac090"/>
            </a:solidFill>
            <a:ln>
              <a:noFill/>
            </a:ln>
          </c:spPr>
          <c:cat>
            <c:strRef>
              <c:f>categories</c:f>
              <c:strCache>
                <c:ptCount val="2"/>
                <c:pt idx="0">
                  <c:v>Пасйӧм уджтӧмалан тшупӧд (вонас шӧркодя), %</c:v>
                </c:pt>
                <c:pt idx="1">
                  <c:v>Ӧтувъя уджтӧмалан тшупӧд (вонас шӧркодя), %</c:v>
                </c:pt>
              </c:strCache>
            </c:strRef>
          </c:cat>
          <c:val>
            <c:numRef>
              <c:f>1</c:f>
              <c:numCache>
                <c:formatCode>General</c:formatCode>
                <c:ptCount val="2"/>
                <c:pt idx="0">
                  <c:v>1.7</c:v>
                </c:pt>
                <c:pt idx="1">
                  <c:v>6.2</c:v>
                </c:pt>
              </c:numCache>
            </c:numRef>
          </c:val>
        </c:ser>
        <c:gapWidth val="100"/>
        <c:axId val="83790067"/>
        <c:axId val="5532169"/>
      </c:barChart>
      <c:catAx>
        <c:axId val="83790067"/>
        <c:scaling>
          <c:orientation val="minMax"/>
        </c:scaling>
        <c:delete val="0"/>
        <c:axPos val="b"/>
        <c:majorTickMark val="out"/>
        <c:minorTickMark val="none"/>
        <c:tickLblPos val="nextTo"/>
        <c:spPr>
          <a:ln w="9360">
            <a:solidFill>
              <a:srgbClr val="656565"/>
            </a:solidFill>
            <a:round/>
          </a:ln>
        </c:spPr>
        <c:crossAx val="5532169"/>
        <c:crosses val="autoZero"/>
        <c:auto val="1"/>
        <c:lblAlgn val="ctr"/>
        <c:lblOffset val="100"/>
      </c:catAx>
      <c:valAx>
        <c:axId val="5532169"/>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83790067"/>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4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1"/>
                <c:pt idx="0">
                  <c:v>Йӧзӧс уджӧн могмӧдан тшупӧд (вонас шӧркодя), %</c:v>
                </c:pt>
              </c:strCache>
            </c:strRef>
          </c:cat>
          <c:val>
            <c:numRef>
              <c:f>0</c:f>
              <c:numCache>
                <c:formatCode>General</c:formatCode>
                <c:ptCount val="1"/>
                <c:pt idx="0">
                  <c:v>66.2</c:v>
                </c:pt>
              </c:numCache>
            </c:numRef>
          </c:val>
        </c:ser>
        <c:ser>
          <c:idx val="1"/>
          <c:order val="1"/>
          <c:tx>
            <c:strRef>
              <c:f>label 1</c:f>
              <c:strCache>
                <c:ptCount val="1"/>
                <c:pt idx="0">
                  <c:v>План</c:v>
                </c:pt>
              </c:strCache>
            </c:strRef>
          </c:tx>
          <c:spPr>
            <a:solidFill>
              <a:srgbClr val="fac090"/>
            </a:solidFill>
            <a:ln>
              <a:noFill/>
            </a:ln>
          </c:spPr>
          <c:cat>
            <c:strRef>
              <c:f>categories</c:f>
              <c:strCache>
                <c:ptCount val="1"/>
                <c:pt idx="0">
                  <c:v>Йӧзӧс уджӧн могмӧдан тшупӧд (вонас шӧркодя), %</c:v>
                </c:pt>
              </c:strCache>
            </c:strRef>
          </c:cat>
          <c:val>
            <c:numRef>
              <c:f>1</c:f>
              <c:numCache>
                <c:formatCode>General</c:formatCode>
                <c:ptCount val="1"/>
                <c:pt idx="0">
                  <c:v>64.2</c:v>
                </c:pt>
              </c:numCache>
            </c:numRef>
          </c:val>
        </c:ser>
        <c:gapWidth val="100"/>
        <c:axId val="76526480"/>
        <c:axId val="68899222"/>
      </c:barChart>
      <c:catAx>
        <c:axId val="76526480"/>
        <c:scaling>
          <c:orientation val="minMax"/>
        </c:scaling>
        <c:delete val="0"/>
        <c:axPos val="b"/>
        <c:majorTickMark val="out"/>
        <c:minorTickMark val="none"/>
        <c:tickLblPos val="nextTo"/>
        <c:spPr>
          <a:ln w="9360">
            <a:solidFill>
              <a:srgbClr val="656565"/>
            </a:solidFill>
            <a:round/>
          </a:ln>
        </c:spPr>
        <c:crossAx val="68899222"/>
        <c:crosses val="autoZero"/>
        <c:auto val="1"/>
        <c:lblAlgn val="ctr"/>
        <c:lblOffset val="100"/>
      </c:catAx>
      <c:valAx>
        <c:axId val="68899222"/>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76526480"/>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42.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1368.1</c:v>
                </c:pt>
                <c:pt idx="1">
                  <c:v>1499.5</c:v>
                </c:pt>
              </c:numCache>
            </c:numRef>
          </c:val>
        </c:ser>
        <c:gapWidth val="39"/>
        <c:shape val="cylinder"/>
        <c:axId val="45795029"/>
        <c:axId val="26279485"/>
        <c:axId val="0"/>
      </c:bar3DChart>
      <c:catAx>
        <c:axId val="45795029"/>
        <c:scaling>
          <c:orientation val="minMax"/>
        </c:scaling>
        <c:delete val="0"/>
        <c:axPos val="b"/>
        <c:majorTickMark val="out"/>
        <c:minorTickMark val="none"/>
        <c:tickLblPos val="nextTo"/>
        <c:spPr>
          <a:ln w="25560">
            <a:solidFill>
              <a:srgbClr val="9bbb59"/>
            </a:solidFill>
            <a:round/>
          </a:ln>
        </c:spPr>
        <c:crossAx val="26279485"/>
        <c:crosses val="autoZero"/>
        <c:auto val="1"/>
        <c:lblAlgn val="ctr"/>
        <c:lblOffset val="100"/>
      </c:catAx>
      <c:valAx>
        <c:axId val="26279485"/>
        <c:scaling>
          <c:orientation val="minMax"/>
          <c:min val="0"/>
        </c:scaling>
        <c:delete val="0"/>
        <c:axPos val="l"/>
        <c:majorTickMark val="out"/>
        <c:minorTickMark val="none"/>
        <c:tickLblPos val="none"/>
        <c:spPr>
          <a:ln w="9360">
            <a:solidFill>
              <a:srgbClr val="656565"/>
            </a:solidFill>
            <a:round/>
          </a:ln>
        </c:spPr>
        <c:crossAx val="45795029"/>
        <c:crossesAt val="0"/>
      </c:valAx>
      <c:spPr>
        <a:noFill/>
        <a:ln w="9360">
          <a:noFill/>
        </a:ln>
      </c:spPr>
    </c:plotArea>
    <c:plotVisOnly val="1"/>
  </c:chart>
  <c:spPr>
    <a:solidFill>
      <a:srgbClr val="ffffff"/>
    </a:solidFill>
    <a:ln w="9360">
      <a:noFill/>
    </a:ln>
  </c:spPr>
</c:chartSpace>
</file>

<file path=ppt/charts/chart43.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Lbls>
            <c:dLbl>
              <c:idx val="0"/>
              <c:dLblPos val="t"/>
              <c:showLegendKey val="0"/>
              <c:showVal val="1"/>
              <c:showCatName val="0"/>
              <c:showSerName val="0"/>
              <c:showPercent val="0"/>
              <c:separator>; </c:separator>
            </c:dLbl>
            <c:dLbl>
              <c:idx val="1"/>
              <c:dLblPos/>
              <c:showLegendKey val="0"/>
              <c:showVal val="1"/>
              <c:showCatName val="0"/>
              <c:showSerName val="0"/>
              <c:showPercent val="0"/>
              <c:separator>; </c:separator>
            </c:dLbl>
            <c:dLbl>
              <c:idx val="2"/>
              <c:dLblPos/>
              <c:showLegendKey val="0"/>
              <c:showVal val="1"/>
              <c:showCatName val="0"/>
              <c:showSerName val="0"/>
              <c:showPercent val="0"/>
              <c:separator>; </c:separator>
            </c:dLbl>
            <c:showLegendKey val="0"/>
            <c:showVal val="1"/>
            <c:showCatName val="0"/>
            <c:showSerName val="0"/>
            <c:showPercent val="0"/>
          </c:dLbls>
          <c:cat>
            <c:strRef>
              <c:f>categories</c:f>
              <c:strCache>
                <c:ptCount val="3"/>
                <c:pt idx="0">
                  <c:v>Коми Республикаын терроризмысь да экстремизмысь ӧлӧдӧм</c:v>
                </c:pt>
                <c:pt idx="1">
                  <c:v>Канму уджтас збыльмӧдӧмсӧ могмӧдӧм</c:v>
                </c:pt>
                <c:pt idx="2">
                  <c:v>Коми Республикаын мирнӧй да военнӧй кад дырйи вӧр-ва да техногеннӧй сяма виччысьтӧмторъяслысь рискъяс чинтӧм да колясъяслысь тӧдчӧмсӧ кокньӧдӧм</c:v>
                </c:pt>
              </c:strCache>
            </c:strRef>
          </c:cat>
          <c:val>
            <c:numRef>
              <c:f>0</c:f>
              <c:numCache>
                <c:formatCode>General</c:formatCode>
                <c:ptCount val="3"/>
                <c:pt idx="0">
                  <c:v>1.3</c:v>
                </c:pt>
                <c:pt idx="1">
                  <c:v>15.4</c:v>
                </c:pt>
                <c:pt idx="2">
                  <c:v>1351.4</c:v>
                </c:pt>
              </c:numCache>
            </c:numRef>
          </c:val>
        </c:ser>
        <c:firstSliceAng val="90"/>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44.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1"/>
                <c:pt idx="0">
                  <c:v>Виччысьтӧмторъясысь ӧлӧдан да найӧс бырӧдан ӧтувъя канму системалӧн Коми республиканскӧй системаувса вынъяслӧн да средствояслӧн виччысьтӧмторъясысь да терроризм петкӧдчӧмъясысь ӧлӧдан да найӧс бырӧдан дасьлун тшупӧд (баллъяс) </c:v>
                </c:pt>
              </c:strCache>
            </c:strRef>
          </c:cat>
          <c:val>
            <c:numRef>
              <c:f>0</c:f>
              <c:numCache>
                <c:formatCode>General</c:formatCode>
                <c:ptCount val="1"/>
                <c:pt idx="0">
                  <c:v>6.5</c:v>
                </c:pt>
              </c:numCache>
            </c:numRef>
          </c:val>
        </c:ser>
        <c:ser>
          <c:idx val="1"/>
          <c:order val="1"/>
          <c:tx>
            <c:strRef>
              <c:f>label 1</c:f>
              <c:strCache>
                <c:ptCount val="1"/>
                <c:pt idx="0">
                  <c:v>План</c:v>
                </c:pt>
              </c:strCache>
            </c:strRef>
          </c:tx>
          <c:spPr>
            <a:solidFill>
              <a:srgbClr val="fac090"/>
            </a:solidFill>
            <a:ln>
              <a:noFill/>
            </a:ln>
          </c:spPr>
          <c:cat>
            <c:strRef>
              <c:f>categories</c:f>
              <c:strCache>
                <c:ptCount val="1"/>
                <c:pt idx="0">
                  <c:v>Виччысьтӧмторъясысь ӧлӧдан да найӧс бырӧдан ӧтувъя канму системалӧн Коми республиканскӧй системаувса вынъяслӧн да средствояслӧн виччысьтӧмторъясысь да терроризм петкӧдчӧмъясысь ӧлӧдан да найӧс бырӧдан дасьлун тшупӧд (баллъяс) </c:v>
                </c:pt>
              </c:strCache>
            </c:strRef>
          </c:cat>
          <c:val>
            <c:numRef>
              <c:f>1</c:f>
              <c:numCache>
                <c:formatCode>General</c:formatCode>
                <c:ptCount val="1"/>
                <c:pt idx="0">
                  <c:v>6.5</c:v>
                </c:pt>
              </c:numCache>
            </c:numRef>
          </c:val>
        </c:ser>
        <c:gapWidth val="100"/>
        <c:axId val="46591442"/>
        <c:axId val="8077322"/>
      </c:barChart>
      <c:catAx>
        <c:axId val="46591442"/>
        <c:scaling>
          <c:orientation val="minMax"/>
        </c:scaling>
        <c:delete val="0"/>
        <c:axPos val="b"/>
        <c:majorTickMark val="out"/>
        <c:minorTickMark val="none"/>
        <c:tickLblPos val="nextTo"/>
        <c:spPr>
          <a:ln w="9360">
            <a:solidFill>
              <a:srgbClr val="656565"/>
            </a:solidFill>
            <a:round/>
          </a:ln>
        </c:spPr>
        <c:crossAx val="8077322"/>
        <c:crosses val="autoZero"/>
        <c:auto val="1"/>
        <c:lblAlgn val="ctr"/>
        <c:lblOffset val="100"/>
      </c:catAx>
      <c:valAx>
        <c:axId val="8077322"/>
        <c:scaling>
          <c:orientation val="minMax"/>
          <c:min val="0"/>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46591442"/>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45.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5"/>
                <c:pt idx="0">
                  <c:v>Коми Республикаса пӧжарысь видзан да мездан мутас юкӧдувъяс лӧсьӧдӧм да сьӧмӧн видзӧм</c:v>
                </c:pt>
                <c:pt idx="1">
                  <c:v>Коми Республикаса пӧжарысь видзан да мездан юкӧдувъяслысь материально-техническӧй подув зумыдмӧдӧм да ӧнъяӧдӧм </c:v>
                </c:pt>
                <c:pt idx="2">
                  <c:v>Коми Республикаса пӧжарысь видзан да мездан службаяслысь зданиеяс стрӧитӧм, выльмӧдӧм да дзоньталӧм </c:v>
                </c:pt>
                <c:pt idx="3">
                  <c:v>Тувсовъя ытва дырйи виччысьтӧмторъясысь ӧлӧдӧм, виччысьтӧмторъяс бырӧдӧм могысь авиация корӧм </c:v>
                </c:pt>
                <c:pt idx="4">
                  <c:v>Коми Республикаса йӧзӧс юӧртан система уджӧдан да сьӧмӧн видзан уджъяс нуӧдӧм </c:v>
                </c:pt>
              </c:strCache>
            </c:strRef>
          </c:cat>
          <c:val>
            <c:numRef>
              <c:f>0</c:f>
              <c:numCache>
                <c:formatCode>General</c:formatCode>
                <c:ptCount val="5"/>
                <c:pt idx="0">
                  <c:v>1187.1982</c:v>
                </c:pt>
                <c:pt idx="1">
                  <c:v>130.1869</c:v>
                </c:pt>
                <c:pt idx="2">
                  <c:v>2.391</c:v>
                </c:pt>
                <c:pt idx="3">
                  <c:v>4.886</c:v>
                </c:pt>
                <c:pt idx="4">
                  <c:v>8</c:v>
                </c:pt>
              </c:numCache>
            </c:numRef>
          </c:val>
        </c:ser>
        <c:ser>
          <c:idx val="1"/>
          <c:order val="1"/>
          <c:tx>
            <c:strRef>
              <c:f>label 1</c:f>
              <c:strCache>
                <c:ptCount val="1"/>
                <c:pt idx="0">
                  <c:v>План</c:v>
                </c:pt>
              </c:strCache>
            </c:strRef>
          </c:tx>
          <c:spPr>
            <a:solidFill>
              <a:srgbClr val="fac090"/>
            </a:solidFill>
            <a:ln>
              <a:noFill/>
            </a:ln>
          </c:spPr>
          <c:cat>
            <c:strRef>
              <c:f>categories</c:f>
              <c:strCache>
                <c:ptCount val="5"/>
                <c:pt idx="0">
                  <c:v>Коми Республикаса пӧжарысь видзан да мездан мутас юкӧдувъяс лӧсьӧдӧм да сьӧмӧн видзӧм</c:v>
                </c:pt>
                <c:pt idx="1">
                  <c:v>Коми Республикаса пӧжарысь видзан да мездан юкӧдувъяслысь материально-техническӧй подув зумыдмӧдӧм да ӧнъяӧдӧм </c:v>
                </c:pt>
                <c:pt idx="2">
                  <c:v>Коми Республикаса пӧжарысь видзан да мездан службаяслысь зданиеяс стрӧитӧм, выльмӧдӧм да дзоньталӧм </c:v>
                </c:pt>
                <c:pt idx="3">
                  <c:v>Тувсовъя ытва дырйи виччысьтӧмторъясысь ӧлӧдӧм, виччысьтӧмторъяс бырӧдӧм могысь авиация корӧм </c:v>
                </c:pt>
                <c:pt idx="4">
                  <c:v>Коми Республикаса йӧзӧс юӧртан система уджӧдан да сьӧмӧн видзан уджъяс нуӧдӧм </c:v>
                </c:pt>
              </c:strCache>
            </c:strRef>
          </c:cat>
          <c:val>
            <c:numRef>
              <c:f>1</c:f>
              <c:numCache>
                <c:formatCode>General</c:formatCode>
                <c:ptCount val="5"/>
                <c:pt idx="0">
                  <c:v>1279.6505</c:v>
                </c:pt>
                <c:pt idx="1">
                  <c:v>142.649</c:v>
                </c:pt>
                <c:pt idx="2">
                  <c:v>17.851</c:v>
                </c:pt>
                <c:pt idx="3">
                  <c:v>8.78</c:v>
                </c:pt>
                <c:pt idx="4">
                  <c:v>11</c:v>
                </c:pt>
              </c:numCache>
            </c:numRef>
          </c:val>
        </c:ser>
        <c:gapWidth val="100"/>
        <c:axId val="32718588"/>
        <c:axId val="74493296"/>
      </c:barChart>
      <c:catAx>
        <c:axId val="32718588"/>
        <c:scaling>
          <c:orientation val="minMax"/>
        </c:scaling>
        <c:delete val="0"/>
        <c:axPos val="b"/>
        <c:majorTickMark val="out"/>
        <c:minorTickMark val="none"/>
        <c:tickLblPos val="nextTo"/>
        <c:spPr>
          <a:ln w="9360">
            <a:solidFill>
              <a:srgbClr val="656565"/>
            </a:solidFill>
            <a:round/>
          </a:ln>
        </c:spPr>
        <c:crossAx val="74493296"/>
        <c:crosses val="autoZero"/>
        <c:auto val="1"/>
        <c:lblAlgn val="ctr"/>
        <c:lblOffset val="100"/>
      </c:catAx>
      <c:valAx>
        <c:axId val="74493296"/>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32718588"/>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46.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1095.6</c:v>
                </c:pt>
                <c:pt idx="1">
                  <c:v>1147.2</c:v>
                </c:pt>
              </c:numCache>
            </c:numRef>
          </c:val>
        </c:ser>
        <c:gapWidth val="39"/>
        <c:shape val="cylinder"/>
        <c:axId val="28927870"/>
        <c:axId val="43496609"/>
        <c:axId val="0"/>
      </c:bar3DChart>
      <c:catAx>
        <c:axId val="28927870"/>
        <c:scaling>
          <c:orientation val="minMax"/>
        </c:scaling>
        <c:delete val="0"/>
        <c:axPos val="b"/>
        <c:majorTickMark val="out"/>
        <c:minorTickMark val="none"/>
        <c:tickLblPos val="nextTo"/>
        <c:spPr>
          <a:ln w="25560">
            <a:solidFill>
              <a:srgbClr val="9bbb59"/>
            </a:solidFill>
            <a:round/>
          </a:ln>
        </c:spPr>
        <c:crossAx val="43496609"/>
        <c:crosses val="autoZero"/>
        <c:auto val="1"/>
        <c:lblAlgn val="ctr"/>
        <c:lblOffset val="100"/>
      </c:catAx>
      <c:valAx>
        <c:axId val="43496609"/>
        <c:scaling>
          <c:orientation val="minMax"/>
          <c:min val="0"/>
        </c:scaling>
        <c:delete val="0"/>
        <c:axPos val="l"/>
        <c:majorTickMark val="out"/>
        <c:minorTickMark val="none"/>
        <c:tickLblPos val="none"/>
        <c:spPr>
          <a:ln w="9360">
            <a:solidFill>
              <a:srgbClr val="656565"/>
            </a:solidFill>
            <a:round/>
          </a:ln>
        </c:spPr>
        <c:crossAx val="28927870"/>
        <c:crossesAt val="0"/>
      </c:valAx>
      <c:spPr>
        <a:noFill/>
        <a:ln w="9360">
          <a:noFill/>
        </a:ln>
      </c:spPr>
    </c:plotArea>
    <c:plotVisOnly val="1"/>
  </c:chart>
  <c:spPr>
    <a:solidFill>
      <a:srgbClr val="ffffff"/>
    </a:solidFill>
    <a:ln w="9360">
      <a:noFill/>
    </a:ln>
  </c:spPr>
</c:chartSpace>
</file>

<file path=ppt/charts/chart47.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bestFit"/>
              <c:showLegendKey val="0"/>
              <c:showVal val="1"/>
              <c:showCatName val="0"/>
              <c:showSerName val="0"/>
              <c:showPercent val="0"/>
              <c:separator>; </c:separator>
            </c:dLbl>
            <c:showLegendKey val="0"/>
            <c:showVal val="1"/>
            <c:showCatName val="0"/>
            <c:showSerName val="0"/>
            <c:showPercent val="0"/>
          </c:dLbls>
          <c:cat>
            <c:strRef>
              <c:f>categories</c:f>
              <c:strCache>
                <c:ptCount val="3"/>
                <c:pt idx="0">
                  <c:v>Культура юкӧнса объектъясӧн вӧдитчыны позянлунсӧ могмӧдӧм, культура наследие видзӧм да тӧдчанаӧн вӧчӧм</c:v>
                </c:pt>
                <c:pt idx="1">
                  <c:v>Коми Республикаса олысьяслысь творческӧй позянлунъяс збыльмӧдӧм, выльмӧдӧм да сӧвмӧдӧм вылӧ бур условиеяс лӧсьӧдӧм</c:v>
                </c:pt>
                <c:pt idx="2">
                  <c:v>Канму уджтас збыльмӧдан условиеяс могмӧдӧм</c:v>
                </c:pt>
              </c:strCache>
            </c:strRef>
          </c:cat>
          <c:val>
            <c:numRef>
              <c:f>0</c:f>
              <c:numCache>
                <c:formatCode>General</c:formatCode>
                <c:ptCount val="3"/>
                <c:pt idx="0">
                  <c:v>359.8</c:v>
                </c:pt>
                <c:pt idx="1">
                  <c:v>677.4</c:v>
                </c:pt>
                <c:pt idx="2">
                  <c:v>110</c:v>
                </c:pt>
              </c:numCache>
            </c:numRef>
          </c:val>
        </c:ser>
        <c:firstSliceAng val="156"/>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48.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2"/>
                <c:pt idx="0">
                  <c:v>Культура юкӧнын канму да муниципальнӧй услугаяс сетанногӧн Коми Республикаса олысьяслӧн дӧвӧльлун, юасьӧм йӧз лыдысь %</c:v>
                </c:pt>
                <c:pt idx="1">
                  <c:v>Культура наследие объектъяслӧн пай, кутшӧмъяс йылысь юӧрсӧ пыртӧма Россия Федерацияса войтырлӧн культура наследие объектъяс серти (история да культура памятникъяс серти) ӧтувъя канму реестрлӧн электроннӧй мыччӧд базаӧ, культура наследие объектъяслӧн ӧтувъ</c:v>
                </c:pt>
              </c:strCache>
            </c:strRef>
          </c:cat>
          <c:val>
            <c:numRef>
              <c:f>0</c:f>
              <c:numCache>
                <c:formatCode>General</c:formatCode>
                <c:ptCount val="2"/>
                <c:pt idx="0">
                  <c:v>85</c:v>
                </c:pt>
                <c:pt idx="1">
                  <c:v>34</c:v>
                </c:pt>
              </c:numCache>
            </c:numRef>
          </c:val>
        </c:ser>
        <c:ser>
          <c:idx val="1"/>
          <c:order val="1"/>
          <c:tx>
            <c:strRef>
              <c:f>label 1</c:f>
              <c:strCache>
                <c:ptCount val="1"/>
                <c:pt idx="0">
                  <c:v>План</c:v>
                </c:pt>
              </c:strCache>
            </c:strRef>
          </c:tx>
          <c:spPr>
            <a:solidFill>
              <a:srgbClr val="fac090"/>
            </a:solidFill>
            <a:ln>
              <a:noFill/>
            </a:ln>
          </c:spPr>
          <c:cat>
            <c:strRef>
              <c:f>categories</c:f>
              <c:strCache>
                <c:ptCount val="2"/>
                <c:pt idx="0">
                  <c:v>Культура юкӧнын канму да муниципальнӧй услугаяс сетанногӧн Коми Республикаса олысьяслӧн дӧвӧльлун, юасьӧм йӧз лыдысь %</c:v>
                </c:pt>
                <c:pt idx="1">
                  <c:v>Культура наследие объектъяслӧн пай, кутшӧмъяс йылысь юӧрсӧ пыртӧма Россия Федерацияса войтырлӧн культура наследие объектъяс серти (история да культура памятникъяс серти) ӧтувъя канму реестрлӧн электроннӧй мыччӧд базаӧ, культура наследие объектъяслӧн ӧтувъ</c:v>
                </c:pt>
              </c:strCache>
            </c:strRef>
          </c:cat>
          <c:val>
            <c:numRef>
              <c:f>1</c:f>
              <c:numCache>
                <c:formatCode>General</c:formatCode>
                <c:ptCount val="2"/>
                <c:pt idx="0">
                  <c:v>78</c:v>
                </c:pt>
                <c:pt idx="1">
                  <c:v>22</c:v>
                </c:pt>
              </c:numCache>
            </c:numRef>
          </c:val>
        </c:ser>
        <c:gapWidth val="100"/>
        <c:axId val="67094600"/>
        <c:axId val="1181262"/>
      </c:barChart>
      <c:catAx>
        <c:axId val="67094600"/>
        <c:scaling>
          <c:orientation val="minMax"/>
        </c:scaling>
        <c:delete val="0"/>
        <c:axPos val="b"/>
        <c:majorTickMark val="out"/>
        <c:minorTickMark val="none"/>
        <c:tickLblPos val="nextTo"/>
        <c:spPr>
          <a:ln w="9360">
            <a:solidFill>
              <a:srgbClr val="656565"/>
            </a:solidFill>
            <a:round/>
          </a:ln>
        </c:spPr>
        <c:crossAx val="1181262"/>
        <c:crosses val="autoZero"/>
        <c:auto val="1"/>
        <c:lblAlgn val="ctr"/>
        <c:lblOffset val="100"/>
      </c:catAx>
      <c:valAx>
        <c:axId val="1181262"/>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67094600"/>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49.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4"/>
                <c:pt idx="0">
                  <c:v>Коми Республикаса канму кывъясӧн паськыда тӧдмӧдан мероприятиеясын участвуйтысь олысьяслӧн пай, Коми Республикаса олысьяслӧн ӧтувъя лыдысь, %</c:v>
                </c:pt>
                <c:pt idx="1">
                  <c:v>2010 во серти Коми Республикаса олысьясӧн культура учреждениеясӧ ветлӧм лыд содӧм, %</c:v>
                </c:pt>
                <c:pt idx="2">
                  <c:v>Клубъясса котыръяслӧн, любительскӧй ӧтувъяслӧн уджын участвуйтысь олысьяслӧн удельнӧй сьӧкта, Коми Республикаса олысьяслӧн ӧтувъя лыдысь, %</c:v>
                </c:pt>
                <c:pt idx="3">
                  <c:v>Театр-концерт мероприятиеяс вылӧ ветлӧм  лыд содӧм (воддза во серти), %</c:v>
                </c:pt>
              </c:strCache>
            </c:strRef>
          </c:cat>
          <c:val>
            <c:numRef>
              <c:f>0</c:f>
              <c:numCache>
                <c:formatCode>General</c:formatCode>
                <c:ptCount val="4"/>
                <c:pt idx="0">
                  <c:v>15</c:v>
                </c:pt>
                <c:pt idx="1">
                  <c:v>12</c:v>
                </c:pt>
                <c:pt idx="2">
                  <c:v>6.4</c:v>
                </c:pt>
                <c:pt idx="3">
                  <c:v>2.8</c:v>
                </c:pt>
              </c:numCache>
            </c:numRef>
          </c:val>
        </c:ser>
        <c:ser>
          <c:idx val="1"/>
          <c:order val="1"/>
          <c:tx>
            <c:strRef>
              <c:f>label 1</c:f>
              <c:strCache>
                <c:ptCount val="1"/>
                <c:pt idx="0">
                  <c:v>План</c:v>
                </c:pt>
              </c:strCache>
            </c:strRef>
          </c:tx>
          <c:spPr>
            <a:solidFill>
              <a:srgbClr val="fac090"/>
            </a:solidFill>
            <a:ln>
              <a:noFill/>
            </a:ln>
          </c:spPr>
          <c:cat>
            <c:strRef>
              <c:f>categories</c:f>
              <c:strCache>
                <c:ptCount val="4"/>
                <c:pt idx="0">
                  <c:v>Коми Республикаса канму кывъясӧн паськыда тӧдмӧдан мероприятиеясын участвуйтысь олысьяслӧн пай, Коми Республикаса олысьяслӧн ӧтувъя лыдысь, %</c:v>
                </c:pt>
                <c:pt idx="1">
                  <c:v>2010 во серти Коми Республикаса олысьясӧн культура учреждениеясӧ ветлӧм лыд содӧм, %</c:v>
                </c:pt>
                <c:pt idx="2">
                  <c:v>Клубъясса котыръяслӧн, любительскӧй ӧтувъяслӧн уджын участвуйтысь олысьяслӧн удельнӧй сьӧкта, Коми Республикаса олысьяслӧн ӧтувъя лыдысь, %</c:v>
                </c:pt>
                <c:pt idx="3">
                  <c:v>Театр-концерт мероприятиеяс вылӧ ветлӧм  лыд содӧм (воддза во серти), %</c:v>
                </c:pt>
              </c:strCache>
            </c:strRef>
          </c:cat>
          <c:val>
            <c:numRef>
              <c:f>1</c:f>
              <c:numCache>
                <c:formatCode>General</c:formatCode>
                <c:ptCount val="4"/>
                <c:pt idx="0">
                  <c:v>13.7</c:v>
                </c:pt>
                <c:pt idx="1">
                  <c:v>12</c:v>
                </c:pt>
                <c:pt idx="2">
                  <c:v>6.3</c:v>
                </c:pt>
                <c:pt idx="3">
                  <c:v>2.7</c:v>
                </c:pt>
              </c:numCache>
            </c:numRef>
          </c:val>
        </c:ser>
        <c:gapWidth val="100"/>
        <c:axId val="11587644"/>
        <c:axId val="38439613"/>
      </c:barChart>
      <c:catAx>
        <c:axId val="11587644"/>
        <c:scaling>
          <c:orientation val="minMax"/>
        </c:scaling>
        <c:delete val="0"/>
        <c:axPos val="b"/>
        <c:majorTickMark val="out"/>
        <c:minorTickMark val="none"/>
        <c:tickLblPos val="nextTo"/>
        <c:spPr>
          <a:ln w="9360">
            <a:solidFill>
              <a:srgbClr val="656565"/>
            </a:solidFill>
            <a:round/>
          </a:ln>
        </c:spPr>
        <c:crossAx val="38439613"/>
        <c:crosses val="autoZero"/>
        <c:auto val="1"/>
        <c:lblAlgn val="ctr"/>
        <c:lblOffset val="100"/>
      </c:catAx>
      <c:valAx>
        <c:axId val="38439613"/>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11587644"/>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chart>
    <c:view3D>
      <c:rotX val="10"/>
      <c:rotY val="0"/>
      <c:rAngAx val="1"/>
      <c:perspective val="30"/>
    </c:view3D>
    <c:floor>
      <c:spPr>
        <a:noFill/>
        <a:ln w="9360">
          <a:noFill/>
        </a:ln>
      </c:spPr>
    </c:floor>
    <c:backWall>
      <c:spPr>
        <a:noFill/>
        <a:ln w="9360">
          <a:solidFill>
            <a:srgbClr val="656565"/>
          </a:solidFill>
          <a:round/>
        </a:ln>
      </c:spPr>
    </c:backWall>
    <c:plotArea>
      <c:layout/>
      <c:bar3DChart>
        <c:barDir val="col"/>
        <c:grouping val="standard"/>
        <c:ser>
          <c:idx val="0"/>
          <c:order val="0"/>
          <c:tx>
            <c:strRef>
              <c:f>label 0</c:f>
              <c:strCache>
                <c:ptCount val="1"/>
                <c:pt idx="0">
                  <c:v>Вотысь ӧтдор чӧжӧс, млн. шайт</c:v>
                </c:pt>
              </c:strCache>
            </c:strRef>
          </c:tx>
          <c:spPr>
            <a:solidFill>
              <a:srgbClr val="fcd5b5"/>
            </a:solidFill>
            <a:ln>
              <a:noFill/>
            </a:ln>
          </c:spPr>
          <c:cat>
            <c:strRef>
              <c:f>categories</c:f>
              <c:strCache>
                <c:ptCount val="2"/>
                <c:pt idx="0">
                  <c:v>2014 во</c:v>
                </c:pt>
                <c:pt idx="1">
                  <c:v>2015 во</c:v>
                </c:pt>
              </c:strCache>
            </c:strRef>
          </c:cat>
          <c:val>
            <c:numRef>
              <c:f>0</c:f>
              <c:numCache>
                <c:formatCode>General</c:formatCode>
                <c:ptCount val="2"/>
                <c:pt idx="0">
                  <c:v>1704.9012261</c:v>
                </c:pt>
                <c:pt idx="1">
                  <c:v>1493.21417072</c:v>
                </c:pt>
              </c:numCache>
            </c:numRef>
          </c:val>
        </c:ser>
        <c:ser>
          <c:idx val="1"/>
          <c:order val="1"/>
          <c:tx>
            <c:strRef>
              <c:f>label 1</c:f>
              <c:strCache>
                <c:ptCount val="1"/>
                <c:pt idx="0">
                  <c:v>Вотысь чӧжӧс, млн. шайт</c:v>
                </c:pt>
              </c:strCache>
            </c:strRef>
          </c:tx>
          <c:spPr>
            <a:solidFill>
              <a:srgbClr val="ccc1da"/>
            </a:solidFill>
            <a:ln>
              <a:noFill/>
            </a:ln>
          </c:spPr>
          <c:cat>
            <c:strRef>
              <c:f>categories</c:f>
              <c:strCache>
                <c:ptCount val="2"/>
                <c:pt idx="0">
                  <c:v>2014 во</c:v>
                </c:pt>
                <c:pt idx="1">
                  <c:v>2015 во</c:v>
                </c:pt>
              </c:strCache>
            </c:strRef>
          </c:cat>
          <c:val>
            <c:numRef>
              <c:f>1</c:f>
              <c:numCache>
                <c:formatCode>General</c:formatCode>
                <c:ptCount val="2"/>
                <c:pt idx="0">
                  <c:v>45248.53316154</c:v>
                </c:pt>
                <c:pt idx="1">
                  <c:v>48014.23167107</c:v>
                </c:pt>
              </c:numCache>
            </c:numRef>
          </c:val>
        </c:ser>
        <c:gapWidth val="60"/>
        <c:shape val="cylinder"/>
        <c:axId val="58568254"/>
        <c:axId val="4338918"/>
      </c:bar3DChart>
      <c:catAx>
        <c:axId val="58568254"/>
        <c:scaling>
          <c:orientation val="minMax"/>
        </c:scaling>
        <c:delete val="0"/>
        <c:axPos val="b"/>
        <c:majorTickMark val="out"/>
        <c:minorTickMark val="none"/>
        <c:tickLblPos val="nextTo"/>
        <c:spPr>
          <a:ln w="9360">
            <a:solidFill>
              <a:srgbClr val="656565"/>
            </a:solidFill>
            <a:round/>
          </a:ln>
        </c:spPr>
        <c:crossAx val="4338918"/>
        <c:crosses val="autoZero"/>
        <c:auto val="1"/>
        <c:lblAlgn val="ctr"/>
        <c:lblOffset val="100"/>
      </c:catAx>
      <c:valAx>
        <c:axId val="4338918"/>
        <c:scaling>
          <c:orientation val="minMax"/>
        </c:scaling>
        <c:delete val="1"/>
        <c:axPos val="l"/>
        <c:majorTickMark val="out"/>
        <c:minorTickMark val="none"/>
        <c:tickLblPos val="nextTo"/>
        <c:spPr>
          <a:ln w="9360">
            <a:solidFill>
              <a:srgbClr val="656565"/>
            </a:solidFill>
            <a:round/>
          </a:ln>
        </c:spPr>
        <c:crossAx val="58568254"/>
        <c:crossesAt val="0"/>
      </c:valAx>
      <c:spPr>
        <a:noFill/>
        <a:ln w="9360">
          <a:solidFill>
            <a:srgbClr val="656565"/>
          </a:solidFill>
          <a:round/>
        </a:ln>
      </c:spPr>
    </c:plotArea>
    <c:legend>
      <c:legendPos val="b"/>
      <c:overlay val="0"/>
      <c:spPr>
        <a:noFill/>
        <a:ln>
          <a:noFill/>
        </a:ln>
      </c:spPr>
    </c:legend>
    <c:plotVisOnly val="1"/>
  </c:chart>
  <c:spPr>
    <a:noFill/>
    <a:ln>
      <a:noFill/>
    </a:ln>
  </c:spPr>
</c:chartSpace>
</file>

<file path=ppt/charts/chart50.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1062.9</c:v>
                </c:pt>
                <c:pt idx="1">
                  <c:v>1085.6</c:v>
                </c:pt>
              </c:numCache>
            </c:numRef>
          </c:val>
        </c:ser>
        <c:gapWidth val="39"/>
        <c:shape val="cylinder"/>
        <c:axId val="92598424"/>
        <c:axId val="62927858"/>
        <c:axId val="0"/>
      </c:bar3DChart>
      <c:catAx>
        <c:axId val="92598424"/>
        <c:scaling>
          <c:orientation val="minMax"/>
        </c:scaling>
        <c:delete val="0"/>
        <c:axPos val="b"/>
        <c:majorTickMark val="out"/>
        <c:minorTickMark val="none"/>
        <c:tickLblPos val="nextTo"/>
        <c:spPr>
          <a:ln w="25560">
            <a:solidFill>
              <a:srgbClr val="9bbb59"/>
            </a:solidFill>
            <a:round/>
          </a:ln>
        </c:spPr>
        <c:crossAx val="62927858"/>
        <c:crosses val="autoZero"/>
        <c:auto val="1"/>
        <c:lblAlgn val="ctr"/>
        <c:lblOffset val="100"/>
      </c:catAx>
      <c:valAx>
        <c:axId val="62927858"/>
        <c:scaling>
          <c:orientation val="minMax"/>
          <c:min val="0"/>
        </c:scaling>
        <c:delete val="0"/>
        <c:axPos val="l"/>
        <c:majorTickMark val="out"/>
        <c:minorTickMark val="none"/>
        <c:tickLblPos val="none"/>
        <c:spPr>
          <a:ln w="9360">
            <a:solidFill>
              <a:srgbClr val="656565"/>
            </a:solidFill>
            <a:round/>
          </a:ln>
        </c:spPr>
        <c:crossAx val="92598424"/>
        <c:crossesAt val="0"/>
      </c:valAx>
      <c:spPr>
        <a:noFill/>
        <a:ln w="9360">
          <a:noFill/>
        </a:ln>
      </c:spPr>
    </c:plotArea>
    <c:plotVisOnly val="1"/>
  </c:chart>
  <c:spPr>
    <a:solidFill>
      <a:srgbClr val="ffffff"/>
    </a:solidFill>
    <a:ln w="9360">
      <a:noFill/>
    </a:ln>
  </c:spPr>
</c:chartSpace>
</file>

<file path=ppt/charts/chart51.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Pt>
            <c:idx val="3"/>
            <c:spPr>
              <a:solidFill>
                <a:srgbClr val="b3a2c7"/>
              </a:solidFill>
              <a:ln w="19080">
                <a:solidFill>
                  <a:srgbClr val="ffffff"/>
                </a:solidFill>
                <a:round/>
              </a:ln>
            </c:spPr>
          </c:dPt>
          <c:dPt>
            <c:idx val="4"/>
            <c:spPr>
              <a:solidFill>
                <a:srgbClr val="4bacc6"/>
              </a:solidFill>
              <a:ln w="19080">
                <a:solidFill>
                  <a:srgbClr val="ffffff"/>
                </a:solidFill>
                <a:round/>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bestFit"/>
              <c:showLegendKey val="0"/>
              <c:showVal val="1"/>
              <c:showCatName val="0"/>
              <c:showSerName val="0"/>
              <c:showPercent val="0"/>
              <c:separator>; </c:separator>
            </c:dLbl>
            <c:dLbl>
              <c:idx val="3"/>
              <c:dLblPos val="bestFit"/>
              <c:showLegendKey val="0"/>
              <c:showVal val="1"/>
              <c:showCatName val="0"/>
              <c:showSerName val="0"/>
              <c:showPercent val="0"/>
              <c:separator>; </c:separator>
            </c:dLbl>
            <c:dLbl>
              <c:idx val="4"/>
              <c:dLblPos val="bestFit"/>
              <c:showLegendKey val="0"/>
              <c:showVal val="1"/>
              <c:showCatName val="0"/>
              <c:showSerName val="0"/>
              <c:showPercent val="0"/>
              <c:separator>; </c:separator>
            </c:dLbl>
            <c:showLegendKey val="0"/>
            <c:showVal val="1"/>
            <c:showCatName val="0"/>
            <c:showSerName val="0"/>
            <c:showPercent val="0"/>
          </c:dLbls>
          <c:cat>
            <c:strRef>
              <c:f>categories</c:f>
              <c:strCache>
                <c:ptCount val="5"/>
                <c:pt idx="0">
                  <c:v>Мортӧс ёнмӧдан да спорт инфраструктура сӧвмӧдӧм</c:v>
                </c:pt>
                <c:pt idx="1">
                  <c:v>Уна йӧзӧс ёнмӧдӧм</c:v>
                </c:pt>
                <c:pt idx="2">
                  <c:v>Спорт резерв дасьтӧм</c:v>
                </c:pt>
                <c:pt idx="3">
                  <c:v>Медвылыс вермӧмъяса спорт</c:v>
                </c:pt>
                <c:pt idx="4">
                  <c:v>Канму уджтас збыльмӧдӧмсӧ могмӧдӧм</c:v>
                </c:pt>
              </c:strCache>
            </c:strRef>
          </c:cat>
          <c:val>
            <c:numRef>
              <c:f>0</c:f>
              <c:numCache>
                <c:formatCode>General</c:formatCode>
                <c:ptCount val="5"/>
                <c:pt idx="0">
                  <c:v>701.6</c:v>
                </c:pt>
                <c:pt idx="1">
                  <c:v>14</c:v>
                </c:pt>
                <c:pt idx="2">
                  <c:v>216.2</c:v>
                </c:pt>
                <c:pt idx="3">
                  <c:v>131.8</c:v>
                </c:pt>
                <c:pt idx="4">
                  <c:v>22</c:v>
                </c:pt>
              </c:numCache>
            </c:numRef>
          </c:val>
        </c:ser>
        <c:firstSliceAng val="156"/>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52.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2"/>
                <c:pt idx="0">
                  <c:v>Ставроссияса да войтыркостса ордйысьӧмъяс вылын Коми Республикаса спортсменъясӧн босьтӧм приза места лыд, единица</c:v>
                </c:pt>
                <c:pt idx="1">
                  <c:v>Велӧдчысьяслӧн да студентъяслӧн пай, кодъяс зiльӧны вынйӧр сӧвмӧдӧмын да спортын, велӧдчысьяслӧн да студентъяслӧн ӧтувъя лыдын, %</c:v>
                </c:pt>
              </c:strCache>
            </c:strRef>
          </c:cat>
          <c:val>
            <c:numRef>
              <c:f>0</c:f>
              <c:numCache>
                <c:formatCode>General</c:formatCode>
                <c:ptCount val="2"/>
                <c:pt idx="0">
                  <c:v>494</c:v>
                </c:pt>
                <c:pt idx="1">
                  <c:v>69.1</c:v>
                </c:pt>
              </c:numCache>
            </c:numRef>
          </c:val>
        </c:ser>
        <c:ser>
          <c:idx val="1"/>
          <c:order val="1"/>
          <c:tx>
            <c:strRef>
              <c:f>label 1</c:f>
              <c:strCache>
                <c:ptCount val="1"/>
                <c:pt idx="0">
                  <c:v>План</c:v>
                </c:pt>
              </c:strCache>
            </c:strRef>
          </c:tx>
          <c:spPr>
            <a:solidFill>
              <a:srgbClr val="fac090"/>
            </a:solidFill>
            <a:ln>
              <a:noFill/>
            </a:ln>
          </c:spPr>
          <c:cat>
            <c:strRef>
              <c:f>categories</c:f>
              <c:strCache>
                <c:ptCount val="2"/>
                <c:pt idx="0">
                  <c:v>Ставроссияса да войтыркостса ордйысьӧмъяс вылын Коми Республикаса спортсменъясӧн босьтӧм приза места лыд, единица</c:v>
                </c:pt>
                <c:pt idx="1">
                  <c:v>Велӧдчысьяслӧн да студентъяслӧн пай, кодъяс зiльӧны вынйӧр сӧвмӧдӧмын да спортын, велӧдчысьяслӧн да студентъяслӧн ӧтувъя лыдын, %</c:v>
                </c:pt>
              </c:strCache>
            </c:strRef>
          </c:cat>
          <c:val>
            <c:numRef>
              <c:f>1</c:f>
              <c:numCache>
                <c:formatCode>General</c:formatCode>
                <c:ptCount val="2"/>
                <c:pt idx="0">
                  <c:v>352</c:v>
                </c:pt>
                <c:pt idx="1">
                  <c:v>60</c:v>
                </c:pt>
              </c:numCache>
            </c:numRef>
          </c:val>
        </c:ser>
        <c:gapWidth val="100"/>
        <c:axId val="52812729"/>
        <c:axId val="73805281"/>
      </c:barChart>
      <c:catAx>
        <c:axId val="52812729"/>
        <c:scaling>
          <c:orientation val="minMax"/>
        </c:scaling>
        <c:delete val="0"/>
        <c:axPos val="b"/>
        <c:majorTickMark val="out"/>
        <c:minorTickMark val="none"/>
        <c:tickLblPos val="nextTo"/>
        <c:spPr>
          <a:ln w="9360">
            <a:solidFill>
              <a:srgbClr val="656565"/>
            </a:solidFill>
            <a:round/>
          </a:ln>
        </c:spPr>
        <c:crossAx val="73805281"/>
        <c:crosses val="autoZero"/>
        <c:auto val="1"/>
        <c:lblAlgn val="ctr"/>
        <c:lblOffset val="100"/>
      </c:catAx>
      <c:valAx>
        <c:axId val="73805281"/>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52812729"/>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53.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4"/>
                <c:pt idx="0">
                  <c:v>Вынйӧр сӧвмӧдан да спорт условиеясӧн олысьяслӧн дӧвӧльлун, юасьӧм йӧз лыдысь %</c:v>
                </c:pt>
                <c:pt idx="1">
                  <c:v>Велӧдчӧм-тренируйтчӧм вылӧ спорт кӧлуйӧн, экипировкаӧн спорт школаяс могмӧдан тшупӧд, %</c:v>
                </c:pt>
                <c:pt idx="2">
                  <c:v>Вынйӧр сӧвмӧдӧмын да спортын зiльысь олысьяслӧн удельнӧй сьӧкта, %</c:v>
                </c:pt>
                <c:pt idx="3">
                  <c:v>Россия Федерацияса спортивнӧй сборнӧй командаясӧ пырысь Коми Республикаса спортсмен лыд, 100 сюрс олысь вылӧ морт лыд </c:v>
                </c:pt>
              </c:strCache>
            </c:strRef>
          </c:cat>
          <c:val>
            <c:numRef>
              <c:f>0</c:f>
              <c:numCache>
                <c:formatCode>General</c:formatCode>
                <c:ptCount val="4"/>
                <c:pt idx="0">
                  <c:v>38.8</c:v>
                </c:pt>
                <c:pt idx="1">
                  <c:v>31.5</c:v>
                </c:pt>
                <c:pt idx="2">
                  <c:v>30.4</c:v>
                </c:pt>
                <c:pt idx="3">
                  <c:v>5.4</c:v>
                </c:pt>
              </c:numCache>
            </c:numRef>
          </c:val>
        </c:ser>
        <c:ser>
          <c:idx val="1"/>
          <c:order val="1"/>
          <c:tx>
            <c:strRef>
              <c:f>label 1</c:f>
              <c:strCache>
                <c:ptCount val="1"/>
                <c:pt idx="0">
                  <c:v>План</c:v>
                </c:pt>
              </c:strCache>
            </c:strRef>
          </c:tx>
          <c:spPr>
            <a:solidFill>
              <a:srgbClr val="fac090"/>
            </a:solidFill>
            <a:ln>
              <a:noFill/>
            </a:ln>
          </c:spPr>
          <c:cat>
            <c:strRef>
              <c:f>categories</c:f>
              <c:strCache>
                <c:ptCount val="4"/>
                <c:pt idx="0">
                  <c:v>Вынйӧр сӧвмӧдан да спорт условиеясӧн олысьяслӧн дӧвӧльлун, юасьӧм йӧз лыдысь %</c:v>
                </c:pt>
                <c:pt idx="1">
                  <c:v>Велӧдчӧм-тренируйтчӧм вылӧ спорт кӧлуйӧн, экипировкаӧн спорт школаяс могмӧдан тшупӧд, %</c:v>
                </c:pt>
                <c:pt idx="2">
                  <c:v>Вынйӧр сӧвмӧдӧмын да спортын зiльысь олысьяслӧн удельнӧй сьӧкта, %</c:v>
                </c:pt>
                <c:pt idx="3">
                  <c:v>Россия Федерацияса спортивнӧй сборнӧй командаясӧ пырысь Коми Республикаса спортсмен лыд, 100 сюрс олысь вылӧ морт лыд </c:v>
                </c:pt>
              </c:strCache>
            </c:strRef>
          </c:cat>
          <c:val>
            <c:numRef>
              <c:f>1</c:f>
              <c:numCache>
                <c:formatCode>General</c:formatCode>
                <c:ptCount val="4"/>
                <c:pt idx="0">
                  <c:v>38.8</c:v>
                </c:pt>
                <c:pt idx="1">
                  <c:v>31.5</c:v>
                </c:pt>
                <c:pt idx="2">
                  <c:v>27.3</c:v>
                </c:pt>
                <c:pt idx="3">
                  <c:v>4.6</c:v>
                </c:pt>
              </c:numCache>
            </c:numRef>
          </c:val>
        </c:ser>
        <c:gapWidth val="100"/>
        <c:axId val="830271"/>
        <c:axId val="17004510"/>
      </c:barChart>
      <c:catAx>
        <c:axId val="830271"/>
        <c:scaling>
          <c:orientation val="minMax"/>
        </c:scaling>
        <c:delete val="0"/>
        <c:axPos val="b"/>
        <c:majorTickMark val="out"/>
        <c:minorTickMark val="none"/>
        <c:tickLblPos val="nextTo"/>
        <c:spPr>
          <a:ln w="9360">
            <a:solidFill>
              <a:srgbClr val="656565"/>
            </a:solidFill>
            <a:round/>
          </a:ln>
        </c:spPr>
        <c:crossAx val="17004510"/>
        <c:crosses val="autoZero"/>
        <c:auto val="1"/>
        <c:lblAlgn val="ctr"/>
        <c:lblOffset val="100"/>
      </c:catAx>
      <c:valAx>
        <c:axId val="17004510"/>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830271"/>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54.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423.4</c:v>
                </c:pt>
                <c:pt idx="1">
                  <c:v>463.7</c:v>
                </c:pt>
              </c:numCache>
            </c:numRef>
          </c:val>
        </c:ser>
        <c:gapWidth val="39"/>
        <c:shape val="cylinder"/>
        <c:axId val="280750"/>
        <c:axId val="15186756"/>
        <c:axId val="0"/>
      </c:bar3DChart>
      <c:catAx>
        <c:axId val="280750"/>
        <c:scaling>
          <c:orientation val="minMax"/>
        </c:scaling>
        <c:delete val="0"/>
        <c:axPos val="b"/>
        <c:majorTickMark val="out"/>
        <c:minorTickMark val="none"/>
        <c:tickLblPos val="nextTo"/>
        <c:spPr>
          <a:ln w="25560">
            <a:solidFill>
              <a:srgbClr val="9bbb59"/>
            </a:solidFill>
            <a:round/>
          </a:ln>
        </c:spPr>
        <c:crossAx val="15186756"/>
        <c:crosses val="autoZero"/>
        <c:auto val="1"/>
        <c:lblAlgn val="ctr"/>
        <c:lblOffset val="100"/>
      </c:catAx>
      <c:valAx>
        <c:axId val="15186756"/>
        <c:scaling>
          <c:orientation val="minMax"/>
          <c:max val="550"/>
          <c:min val="0"/>
        </c:scaling>
        <c:delete val="0"/>
        <c:axPos val="l"/>
        <c:majorTickMark val="out"/>
        <c:minorTickMark val="none"/>
        <c:tickLblPos val="none"/>
        <c:spPr>
          <a:ln w="9360">
            <a:solidFill>
              <a:srgbClr val="656565"/>
            </a:solidFill>
            <a:round/>
          </a:ln>
        </c:spPr>
        <c:crossAx val="280750"/>
        <c:crossesAt val="0"/>
      </c:valAx>
      <c:spPr>
        <a:noFill/>
        <a:ln w="9360">
          <a:noFill/>
        </a:ln>
      </c:spPr>
    </c:plotArea>
    <c:plotVisOnly val="1"/>
  </c:chart>
  <c:spPr>
    <a:solidFill>
      <a:srgbClr val="ffffff"/>
    </a:solidFill>
    <a:ln w="9360">
      <a:noFill/>
    </a:ln>
  </c:spPr>
</c:chartSpace>
</file>

<file path=ppt/charts/chart55.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Pt>
            <c:idx val="3"/>
            <c:spPr>
              <a:solidFill>
                <a:srgbClr val="b3a2c7"/>
              </a:solidFill>
              <a:ln w="19080">
                <a:solidFill>
                  <a:srgbClr val="ffffff"/>
                </a:solidFill>
                <a:round/>
              </a:ln>
            </c:spPr>
          </c:dPt>
          <c:dPt>
            <c:idx val="4"/>
            <c:spPr>
              <a:solidFill>
                <a:srgbClr val="4bacc6"/>
              </a:solidFill>
              <a:ln w="19080">
                <a:solidFill>
                  <a:srgbClr val="ffffff"/>
                </a:solidFill>
                <a:round/>
              </a:ln>
            </c:spPr>
          </c:dPt>
          <c:dPt>
            <c:idx val="5"/>
            <c:spPr>
              <a:solidFill>
                <a:srgbClr val="fac090"/>
              </a:solidFill>
              <a:ln w="19080">
                <a:solidFill>
                  <a:srgbClr val="ffffff"/>
                </a:solidFill>
                <a:round/>
              </a:ln>
            </c:spPr>
          </c:dPt>
          <c:dPt>
            <c:idx val="6"/>
            <c:spPr>
              <a:solidFill>
                <a:srgbClr val="8eb4e3"/>
              </a:solidFill>
              <a:ln w="19080">
                <a:solidFill>
                  <a:srgbClr val="ffffff"/>
                </a:solidFill>
                <a:round/>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bestFit"/>
              <c:showLegendKey val="0"/>
              <c:showVal val="1"/>
              <c:showCatName val="0"/>
              <c:showSerName val="0"/>
              <c:showPercent val="0"/>
              <c:separator>; </c:separator>
            </c:dLbl>
            <c:dLbl>
              <c:idx val="3"/>
              <c:dLblPos val="bestFit"/>
              <c:showLegendKey val="0"/>
              <c:showVal val="1"/>
              <c:showCatName val="0"/>
              <c:showSerName val="0"/>
              <c:showPercent val="0"/>
              <c:separator>; </c:separator>
            </c:dLbl>
            <c:dLbl>
              <c:idx val="4"/>
              <c:dLblPos val="bestFit"/>
              <c:showLegendKey val="0"/>
              <c:showVal val="1"/>
              <c:showCatName val="0"/>
              <c:showSerName val="0"/>
              <c:showPercent val="0"/>
              <c:separator>; </c:separator>
            </c:dLbl>
            <c:dLbl>
              <c:idx val="5"/>
              <c:dLblPos val="bestFit"/>
              <c:showLegendKey val="0"/>
              <c:showVal val="1"/>
              <c:showCatName val="0"/>
              <c:showSerName val="0"/>
              <c:showPercent val="0"/>
              <c:separator>; </c:separator>
            </c:dLbl>
            <c:dLbl>
              <c:idx val="6"/>
              <c:dLblPos val="bestFit"/>
              <c:showLegendKey val="0"/>
              <c:showVal val="1"/>
              <c:showCatName val="0"/>
              <c:showSerName val="0"/>
              <c:showPercent val="0"/>
              <c:separator>; </c:separator>
            </c:dLbl>
            <c:showLegendKey val="0"/>
            <c:showVal val="1"/>
            <c:showCatName val="0"/>
            <c:showSerName val="0"/>
            <c:showPercent val="0"/>
          </c:dLbls>
          <c:cat>
            <c:strRef>
              <c:f>categories</c:f>
              <c:strCache>
                <c:ptCount val="7"/>
                <c:pt idx="0">
                  <c:v>Коми Республикаын инвестиция климат</c:v>
                </c:pt>
                <c:pt idx="1">
                  <c:v>Коми Республикаын конкуренция</c:v>
                </c:pt>
                <c:pt idx="2">
                  <c:v>Коми Республикаын социальнӧй да удж йитӧдъяс</c:v>
                </c:pt>
                <c:pt idx="3">
                  <c:v>Коми Республикаын наука да инновация</c:v>
                </c:pt>
                <c:pt idx="4">
                  <c:v>Коми Республикаын ичӧт да шӧр предпринимательство</c:v>
                </c:pt>
                <c:pt idx="5">
                  <c:v>Коми Республика мутасын волана да пытшкӧсса туризм</c:v>
                </c:pt>
                <c:pt idx="6">
                  <c:v>Канму уджтас збыльмӧдӧмсӧ могмӧдӧм</c:v>
                </c:pt>
              </c:strCache>
            </c:strRef>
          </c:cat>
          <c:val>
            <c:numRef>
              <c:f>0</c:f>
              <c:numCache>
                <c:formatCode>General</c:formatCode>
                <c:ptCount val="7"/>
                <c:pt idx="0">
                  <c:v>3.4</c:v>
                </c:pt>
                <c:pt idx="1">
                  <c:v>26</c:v>
                </c:pt>
                <c:pt idx="2">
                  <c:v>3.1</c:v>
                </c:pt>
                <c:pt idx="3">
                  <c:v>7.6</c:v>
                </c:pt>
                <c:pt idx="4">
                  <c:v>157.3</c:v>
                </c:pt>
                <c:pt idx="5">
                  <c:v>7.6</c:v>
                </c:pt>
                <c:pt idx="6">
                  <c:v>218.4</c:v>
                </c:pt>
              </c:numCache>
            </c:numRef>
          </c:val>
        </c:ser>
        <c:firstSliceAng val="0"/>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56.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c:v>
                </c:pt>
              </c:strCache>
            </c:strRef>
          </c:tx>
          <c:spPr>
            <a:solidFill>
              <a:srgbClr val="95b3d7"/>
            </a:solidFill>
            <a:ln>
              <a:noFill/>
            </a:ln>
          </c:spPr>
          <c:cat>
            <c:strRef>
              <c:f>categories</c:f>
              <c:strCache>
                <c:ptCount val="2"/>
                <c:pt idx="0">
                  <c:v>Олысьяслӧн збыль вӧдитчан сьӧм чӧжӧс, колян во серти %</c:v>
                </c:pt>
                <c:pt idx="1">
                  <c:v>ВРП серти подув капиталӧ инвестиция ыджда, %</c:v>
                </c:pt>
              </c:strCache>
            </c:strRef>
          </c:cat>
          <c:val>
            <c:numRef>
              <c:f>0</c:f>
              <c:numCache>
                <c:formatCode>General</c:formatCode>
                <c:ptCount val="2"/>
                <c:pt idx="0">
                  <c:v>95</c:v>
                </c:pt>
                <c:pt idx="1">
                  <c:v>32.7</c:v>
                </c:pt>
              </c:numCache>
            </c:numRef>
          </c:val>
        </c:ser>
        <c:ser>
          <c:idx val="1"/>
          <c:order val="1"/>
          <c:tx>
            <c:strRef>
              <c:f>label 1</c:f>
              <c:strCache>
                <c:ptCount val="1"/>
                <c:pt idx="0">
                  <c:v>План</c:v>
                </c:pt>
              </c:strCache>
            </c:strRef>
          </c:tx>
          <c:spPr>
            <a:solidFill>
              <a:srgbClr val="fac090"/>
            </a:solidFill>
            <a:ln>
              <a:noFill/>
            </a:ln>
          </c:spPr>
          <c:cat>
            <c:strRef>
              <c:f>categories</c:f>
              <c:strCache>
                <c:ptCount val="2"/>
                <c:pt idx="0">
                  <c:v>Олысьяслӧн збыль вӧдитчан сьӧм чӧжӧс, колян во серти %</c:v>
                </c:pt>
                <c:pt idx="1">
                  <c:v>ВРП серти подув капиталӧ инвестиция ыджда, %</c:v>
                </c:pt>
              </c:strCache>
            </c:strRef>
          </c:cat>
          <c:val>
            <c:numRef>
              <c:f>1</c:f>
              <c:numCache>
                <c:formatCode>General</c:formatCode>
                <c:ptCount val="2"/>
                <c:pt idx="0">
                  <c:v>95</c:v>
                </c:pt>
                <c:pt idx="1">
                  <c:v>25</c:v>
                </c:pt>
              </c:numCache>
            </c:numRef>
          </c:val>
        </c:ser>
        <c:gapWidth val="100"/>
        <c:axId val="16315262"/>
        <c:axId val="98422044"/>
      </c:barChart>
      <c:catAx>
        <c:axId val="16315262"/>
        <c:scaling>
          <c:orientation val="minMax"/>
        </c:scaling>
        <c:delete val="0"/>
        <c:axPos val="b"/>
        <c:majorTickMark val="out"/>
        <c:minorTickMark val="none"/>
        <c:tickLblPos val="nextTo"/>
        <c:spPr>
          <a:ln w="9360">
            <a:solidFill>
              <a:srgbClr val="656565"/>
            </a:solidFill>
            <a:round/>
          </a:ln>
        </c:spPr>
        <c:crossAx val="98422044"/>
        <c:crosses val="autoZero"/>
        <c:auto val="1"/>
        <c:lblAlgn val="ctr"/>
        <c:lblOffset val="100"/>
      </c:catAx>
      <c:valAx>
        <c:axId val="98422044"/>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16315262"/>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57.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47.6519</c:v>
                </c:pt>
                <c:pt idx="1">
                  <c:v>50.4709</c:v>
                </c:pt>
              </c:numCache>
            </c:numRef>
          </c:val>
        </c:ser>
        <c:gapWidth val="39"/>
        <c:shape val="cylinder"/>
        <c:axId val="28913943"/>
        <c:axId val="44730069"/>
        <c:axId val="0"/>
      </c:bar3DChart>
      <c:catAx>
        <c:axId val="28913943"/>
        <c:scaling>
          <c:orientation val="minMax"/>
        </c:scaling>
        <c:delete val="0"/>
        <c:axPos val="b"/>
        <c:majorTickMark val="out"/>
        <c:minorTickMark val="none"/>
        <c:tickLblPos val="nextTo"/>
        <c:spPr>
          <a:ln w="25560">
            <a:solidFill>
              <a:srgbClr val="9bbb59"/>
            </a:solidFill>
            <a:round/>
          </a:ln>
        </c:spPr>
        <c:crossAx val="44730069"/>
        <c:crosses val="autoZero"/>
        <c:auto val="1"/>
        <c:lblAlgn val="ctr"/>
        <c:lblOffset val="100"/>
      </c:catAx>
      <c:valAx>
        <c:axId val="44730069"/>
        <c:scaling>
          <c:orientation val="minMax"/>
          <c:min val="0"/>
        </c:scaling>
        <c:delete val="0"/>
        <c:axPos val="l"/>
        <c:majorTickMark val="out"/>
        <c:minorTickMark val="none"/>
        <c:tickLblPos val="none"/>
        <c:spPr>
          <a:ln w="9360">
            <a:solidFill>
              <a:srgbClr val="656565"/>
            </a:solidFill>
            <a:round/>
          </a:ln>
        </c:spPr>
        <c:crossAx val="28913943"/>
        <c:crossesAt val="0"/>
      </c:valAx>
      <c:spPr>
        <a:noFill/>
        <a:ln w="9360">
          <a:noFill/>
        </a:ln>
      </c:spPr>
    </c:plotArea>
    <c:plotVisOnly val="1"/>
  </c:chart>
  <c:spPr>
    <a:solidFill>
      <a:srgbClr val="ffffff"/>
    </a:solidFill>
    <a:ln w="9360">
      <a:noFill/>
    </a:ln>
  </c:spPr>
</c:chartSpace>
</file>

<file path=ppt/charts/chart58.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c:v>
                </c:pt>
              </c:strCache>
            </c:strRef>
          </c:tx>
          <c:spPr>
            <a:solidFill>
              <a:srgbClr val="95b3d7"/>
            </a:solidFill>
            <a:ln>
              <a:noFill/>
            </a:ln>
          </c:spPr>
          <c:cat>
            <c:strRef>
              <c:f>categories</c:f>
              <c:strCache>
                <c:ptCount val="2"/>
                <c:pt idx="0">
                  <c:v>Уджтас збыльмӧдӧмсӧ могмӧдӧм</c:v>
                </c:pt>
                <c:pt idx="1">
                  <c:v>Промышленнӧй производство сӧвмӧдӧм</c:v>
                </c:pt>
              </c:strCache>
            </c:strRef>
          </c:cat>
          <c:val>
            <c:numRef>
              <c:f>0</c:f>
              <c:numCache>
                <c:formatCode>General</c:formatCode>
                <c:ptCount val="2"/>
                <c:pt idx="0">
                  <c:v>1.281</c:v>
                </c:pt>
                <c:pt idx="1">
                  <c:v>46.3709</c:v>
                </c:pt>
              </c:numCache>
            </c:numRef>
          </c:val>
        </c:ser>
        <c:ser>
          <c:idx val="1"/>
          <c:order val="1"/>
          <c:tx>
            <c:strRef>
              <c:f>label 1</c:f>
              <c:strCache>
                <c:ptCount val="1"/>
                <c:pt idx="0">
                  <c:v>План</c:v>
                </c:pt>
              </c:strCache>
            </c:strRef>
          </c:tx>
          <c:spPr>
            <a:solidFill>
              <a:srgbClr val="fac090"/>
            </a:solidFill>
            <a:ln>
              <a:noFill/>
            </a:ln>
          </c:spPr>
          <c:cat>
            <c:strRef>
              <c:f>categories</c:f>
              <c:strCache>
                <c:ptCount val="2"/>
                <c:pt idx="0">
                  <c:v>Уджтас збыльмӧдӧмсӧ могмӧдӧм</c:v>
                </c:pt>
                <c:pt idx="1">
                  <c:v>Промышленнӧй производство сӧвмӧдӧм</c:v>
                </c:pt>
              </c:strCache>
            </c:strRef>
          </c:cat>
          <c:val>
            <c:numRef>
              <c:f>1</c:f>
              <c:numCache>
                <c:formatCode>General</c:formatCode>
                <c:ptCount val="2"/>
                <c:pt idx="0">
                  <c:v>1.281</c:v>
                </c:pt>
                <c:pt idx="1">
                  <c:v>49.19</c:v>
                </c:pt>
              </c:numCache>
            </c:numRef>
          </c:val>
        </c:ser>
        <c:gapWidth val="100"/>
        <c:axId val="347246"/>
        <c:axId val="733630"/>
      </c:barChart>
      <c:catAx>
        <c:axId val="347246"/>
        <c:scaling>
          <c:orientation val="minMax"/>
        </c:scaling>
        <c:delete val="0"/>
        <c:axPos val="b"/>
        <c:majorTickMark val="out"/>
        <c:minorTickMark val="none"/>
        <c:tickLblPos val="nextTo"/>
        <c:spPr>
          <a:ln w="9360">
            <a:solidFill>
              <a:srgbClr val="656565"/>
            </a:solidFill>
            <a:round/>
          </a:ln>
        </c:spPr>
        <c:crossAx val="733630"/>
        <c:crosses val="autoZero"/>
        <c:auto val="1"/>
        <c:lblAlgn val="ctr"/>
        <c:lblOffset val="100"/>
      </c:catAx>
      <c:valAx>
        <c:axId val="733630"/>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347246"/>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59.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Збыльмӧдӧма</c:v>
                </c:pt>
              </c:strCache>
            </c:strRef>
          </c:tx>
          <c:spPr>
            <a:solidFill>
              <a:srgbClr val="95b3d7"/>
            </a:solidFill>
            <a:ln>
              <a:noFill/>
            </a:ln>
          </c:spPr>
          <c:cat>
            <c:strRef>
              <c:f>categories</c:f>
              <c:strCache>
                <c:ptCount val="2"/>
                <c:pt idx="0">
                  <c:v>Обрабатыващӧй производствояслӧн пай промышленнӧй производство тэчасын, (%)</c:v>
                </c:pt>
                <c:pt idx="1">
                  <c:v>Промышленнӧй производство индекс колян во дорысь, (%)</c:v>
                </c:pt>
              </c:strCache>
            </c:strRef>
          </c:cat>
          <c:val>
            <c:numRef>
              <c:f>0</c:f>
              <c:numCache>
                <c:formatCode>General</c:formatCode>
                <c:ptCount val="2"/>
                <c:pt idx="0">
                  <c:v>35.65</c:v>
                </c:pt>
                <c:pt idx="1">
                  <c:v>101.6</c:v>
                </c:pt>
              </c:numCache>
            </c:numRef>
          </c:val>
        </c:ser>
        <c:ser>
          <c:idx val="1"/>
          <c:order val="1"/>
          <c:tx>
            <c:strRef>
              <c:f>label 1</c:f>
              <c:strCache>
                <c:ptCount val="1"/>
                <c:pt idx="0">
                  <c:v>План</c:v>
                </c:pt>
              </c:strCache>
            </c:strRef>
          </c:tx>
          <c:spPr>
            <a:solidFill>
              <a:srgbClr val="fac090"/>
            </a:solidFill>
            <a:ln>
              <a:noFill/>
            </a:ln>
          </c:spPr>
          <c:cat>
            <c:strRef>
              <c:f>categories</c:f>
              <c:strCache>
                <c:ptCount val="2"/>
                <c:pt idx="0">
                  <c:v>Обрабатыващӧй производствояслӧн пай промышленнӧй производство тэчасын, (%)</c:v>
                </c:pt>
                <c:pt idx="1">
                  <c:v>Промышленнӧй производство индекс колян во дорысь, (%)</c:v>
                </c:pt>
              </c:strCache>
            </c:strRef>
          </c:cat>
          <c:val>
            <c:numRef>
              <c:f>1</c:f>
              <c:numCache>
                <c:formatCode>General</c:formatCode>
                <c:ptCount val="2"/>
                <c:pt idx="0">
                  <c:v>37.7</c:v>
                </c:pt>
                <c:pt idx="1">
                  <c:v>102.3</c:v>
                </c:pt>
              </c:numCache>
            </c:numRef>
          </c:val>
        </c:ser>
        <c:gapWidth val="100"/>
        <c:axId val="75852214"/>
        <c:axId val="36653665"/>
      </c:barChart>
      <c:catAx>
        <c:axId val="75852214"/>
        <c:scaling>
          <c:orientation val="minMax"/>
        </c:scaling>
        <c:delete val="0"/>
        <c:axPos val="b"/>
        <c:majorTickMark val="out"/>
        <c:minorTickMark val="none"/>
        <c:tickLblPos val="nextTo"/>
        <c:spPr>
          <a:ln w="9360">
            <a:solidFill>
              <a:srgbClr val="656565"/>
            </a:solidFill>
            <a:round/>
          </a:ln>
        </c:spPr>
        <c:crossAx val="36653665"/>
        <c:crosses val="autoZero"/>
        <c:auto val="1"/>
        <c:lblAlgn val="ctr"/>
        <c:lblOffset val="100"/>
      </c:catAx>
      <c:valAx>
        <c:axId val="36653665"/>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75852214"/>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400">
                <a:solidFill>
                  <a:srgbClr val="000000"/>
                </a:solidFill>
                <a:latin typeface="Times New Roman"/>
              </a:rPr>
              <a:t>2014-2015 воясын организацияяслӧн чуктӧс вылӧ вот ӧтувъя ыджда серти вот мынтысь консолидируйтӧм группаяслӧн пай (ВКГ)</a:t>
            </a:r>
          </a:p>
        </c:rich>
      </c:tx>
      <c:layout/>
    </c:title>
    <c:view3D>
      <c:rotX val="0"/>
      <c:rotY val="0"/>
      <c:rAngAx val="1"/>
      <c:perspective val="30"/>
    </c:view3D>
    <c:floor>
      <c:spPr>
        <a:noFill/>
        <a:ln w="9360">
          <a:solidFill>
            <a:srgbClr val="656565"/>
          </a:solidFill>
          <a:round/>
        </a:ln>
      </c:spPr>
    </c:floor>
    <c:backWall>
      <c:spPr>
        <a:solidFill>
          <a:srgbClr val="d0eaf0"/>
        </a:solidFill>
        <a:ln w="9360">
          <a:solidFill>
            <a:srgbClr val="656565"/>
          </a:solidFill>
          <a:round/>
        </a:ln>
      </c:spPr>
    </c:backWall>
    <c:plotArea>
      <c:layout/>
      <c:bar3DChart>
        <c:barDir val="col"/>
        <c:grouping val="stacked"/>
        <c:ser>
          <c:idx val="0"/>
          <c:order val="0"/>
          <c:spPr>
            <a:solidFill>
              <a:srgbClr val="4f81bd"/>
            </a:solidFill>
            <a:ln>
              <a:noFill/>
            </a:ln>
          </c:spPr>
          <c:cat>
            <c:strRef>
              <c:f>categories</c:f>
              <c:strCache>
                <c:ptCount val="2"/>
                <c:pt idx="0">
                  <c:v>2014 г.</c:v>
                </c:pt>
                <c:pt idx="1">
                  <c:v>2015 г.</c:v>
                </c:pt>
              </c:strCache>
            </c:strRef>
          </c:cat>
        </c:ser>
        <c:ser>
          <c:idx val="1"/>
          <c:order val="1"/>
          <c:spPr>
            <a:solidFill>
              <a:srgbClr val="c0504d"/>
            </a:solidFill>
            <a:ln>
              <a:noFill/>
            </a:ln>
          </c:spPr>
          <c:cat>
            <c:strRef>
              <c:f>categories</c:f>
              <c:strCache>
                <c:ptCount val="2"/>
                <c:pt idx="0">
                  <c:v>2014 г.</c:v>
                </c:pt>
                <c:pt idx="1">
                  <c:v>2015 г.</c:v>
                </c:pt>
              </c:strCache>
            </c:strRef>
          </c:cat>
        </c:ser>
        <c:ser>
          <c:idx val="2"/>
          <c:order val="2"/>
          <c:spPr>
            <a:solidFill>
              <a:srgbClr val="31859b"/>
            </a:solidFill>
            <a:ln>
              <a:noFill/>
            </a:ln>
          </c:spPr>
          <c:cat>
            <c:strRef>
              <c:f>categories</c:f>
              <c:strCache>
                <c:ptCount val="2"/>
                <c:pt idx="0">
                  <c:v>2014 г.</c:v>
                </c:pt>
                <c:pt idx="1">
                  <c:v>2015 г.</c:v>
                </c:pt>
              </c:strCache>
            </c:strRef>
          </c:cat>
        </c:ser>
        <c:ser>
          <c:idx val="3"/>
          <c:order val="3"/>
          <c:tx>
            <c:strRef>
              <c:f>label 0</c:f>
              <c:strCache>
                <c:ptCount val="1"/>
                <c:pt idx="0">
                  <c:v>КГН</c:v>
                </c:pt>
              </c:strCache>
            </c:strRef>
          </c:tx>
          <c:spPr>
            <a:solidFill>
              <a:srgbClr val="93cddd"/>
            </a:solidFill>
            <a:ln>
              <a:noFill/>
            </a:ln>
          </c:spPr>
          <c:cat>
            <c:strRef>
              <c:f>categories</c:f>
              <c:strCache>
                <c:ptCount val="2"/>
                <c:pt idx="0">
                  <c:v>2014 г.</c:v>
                </c:pt>
                <c:pt idx="1">
                  <c:v>2015 г.</c:v>
                </c:pt>
              </c:strCache>
            </c:strRef>
          </c:cat>
          <c:val>
            <c:numRef>
              <c:f>0</c:f>
              <c:numCache>
                <c:formatCode>General</c:formatCode>
                <c:ptCount val="2"/>
                <c:pt idx="0">
                  <c:v>0.602211902814036</c:v>
                </c:pt>
                <c:pt idx="1">
                  <c:v>0.548405361482421</c:v>
                </c:pt>
              </c:numCache>
            </c:numRef>
          </c:val>
        </c:ser>
        <c:ser>
          <c:idx val="4"/>
          <c:order val="4"/>
          <c:tx>
            <c:strRef>
              <c:f>label 1</c:f>
              <c:strCache>
                <c:ptCount val="1"/>
                <c:pt idx="0">
                  <c:v>Прочие налогоплательщики</c:v>
                </c:pt>
              </c:strCache>
            </c:strRef>
          </c:tx>
          <c:spPr>
            <a:solidFill>
              <a:srgbClr val="ccc1da"/>
            </a:solidFill>
            <a:ln>
              <a:noFill/>
            </a:ln>
          </c:spPr>
          <c:cat>
            <c:strRef>
              <c:f>categories</c:f>
              <c:strCache>
                <c:ptCount val="2"/>
                <c:pt idx="0">
                  <c:v>2014 г.</c:v>
                </c:pt>
                <c:pt idx="1">
                  <c:v>2015 г.</c:v>
                </c:pt>
              </c:strCache>
            </c:strRef>
          </c:cat>
          <c:val>
            <c:numRef>
              <c:f>1</c:f>
              <c:numCache>
                <c:formatCode>General</c:formatCode>
                <c:ptCount val="2"/>
                <c:pt idx="0">
                  <c:v>0.397788097185964</c:v>
                </c:pt>
                <c:pt idx="1">
                  <c:v>0.451594638517579</c:v>
                </c:pt>
              </c:numCache>
            </c:numRef>
          </c:val>
        </c:ser>
        <c:gapWidth val="77"/>
        <c:shape val="cylinder"/>
        <c:axId val="64699450"/>
        <c:axId val="98886492"/>
        <c:axId val="0"/>
      </c:bar3DChart>
      <c:catAx>
        <c:axId val="64699450"/>
        <c:scaling>
          <c:orientation val="minMax"/>
        </c:scaling>
        <c:delete val="1"/>
        <c:axPos val="b"/>
        <c:majorTickMark val="none"/>
        <c:minorTickMark val="none"/>
        <c:tickLblPos val="nextTo"/>
        <c:spPr>
          <a:ln w="9360">
            <a:solidFill>
              <a:srgbClr val="656565"/>
            </a:solidFill>
            <a:round/>
          </a:ln>
        </c:spPr>
        <c:crossAx val="98886492"/>
        <c:crosses val="autoZero"/>
        <c:auto val="1"/>
        <c:lblAlgn val="ctr"/>
        <c:lblOffset val="100"/>
      </c:catAx>
      <c:valAx>
        <c:axId val="98886492"/>
        <c:scaling>
          <c:orientation val="minMax"/>
        </c:scaling>
        <c:delete val="1"/>
        <c:axPos val="l"/>
        <c:majorTickMark val="none"/>
        <c:minorTickMark val="none"/>
        <c:tickLblPos val="nextTo"/>
        <c:spPr>
          <a:ln w="9360">
            <a:solidFill>
              <a:srgbClr val="656565"/>
            </a:solidFill>
            <a:round/>
          </a:ln>
        </c:spPr>
        <c:crossAx val="64699450"/>
        <c:crossesAt val="0"/>
      </c:valAx>
      <c:spPr>
        <a:solidFill>
          <a:srgbClr val="d0eaf0"/>
        </a:solidFill>
        <a:ln w="9360">
          <a:solidFill>
            <a:srgbClr val="656565"/>
          </a:solidFill>
          <a:round/>
        </a:ln>
      </c:spPr>
    </c:plotArea>
    <c:legend>
      <c:legendPos val="b"/>
      <c:overlay val="0"/>
      <c:spPr>
        <a:noFill/>
        <a:ln>
          <a:noFill/>
        </a:ln>
      </c:spPr>
    </c:legend>
    <c:plotVisOnly val="1"/>
  </c:chart>
  <c:spPr>
    <a:solidFill>
      <a:srgbClr val="d0eaf0"/>
    </a:solidFill>
    <a:ln>
      <a:solidFill>
        <a:srgbClr val="31859b"/>
      </a:solidFill>
    </a:ln>
  </c:spPr>
</c:chartSpace>
</file>

<file path=ppt/charts/chart60.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846.6</c:v>
                </c:pt>
                <c:pt idx="1">
                  <c:v>988.9</c:v>
                </c:pt>
              </c:numCache>
            </c:numRef>
          </c:val>
        </c:ser>
        <c:gapWidth val="39"/>
        <c:shape val="cylinder"/>
        <c:axId val="58782151"/>
        <c:axId val="4895046"/>
        <c:axId val="0"/>
      </c:bar3DChart>
      <c:catAx>
        <c:axId val="58782151"/>
        <c:scaling>
          <c:orientation val="minMax"/>
        </c:scaling>
        <c:delete val="0"/>
        <c:axPos val="b"/>
        <c:majorTickMark val="out"/>
        <c:minorTickMark val="none"/>
        <c:tickLblPos val="nextTo"/>
        <c:spPr>
          <a:ln w="25560">
            <a:solidFill>
              <a:srgbClr val="9bbb59"/>
            </a:solidFill>
            <a:round/>
          </a:ln>
        </c:spPr>
        <c:crossAx val="4895046"/>
        <c:crosses val="autoZero"/>
        <c:auto val="1"/>
        <c:lblAlgn val="ctr"/>
        <c:lblOffset val="100"/>
      </c:catAx>
      <c:valAx>
        <c:axId val="4895046"/>
        <c:scaling>
          <c:orientation val="minMax"/>
          <c:max val="1200"/>
          <c:min val="0"/>
        </c:scaling>
        <c:delete val="0"/>
        <c:axPos val="l"/>
        <c:majorTickMark val="out"/>
        <c:minorTickMark val="none"/>
        <c:tickLblPos val="none"/>
        <c:spPr>
          <a:ln w="9360">
            <a:solidFill>
              <a:srgbClr val="656565"/>
            </a:solidFill>
            <a:round/>
          </a:ln>
        </c:spPr>
        <c:crossAx val="58782151"/>
        <c:crossesAt val="0"/>
      </c:valAx>
      <c:spPr>
        <a:noFill/>
        <a:ln w="9360">
          <a:noFill/>
        </a:ln>
      </c:spPr>
    </c:plotArea>
    <c:plotVisOnly val="1"/>
  </c:chart>
  <c:spPr>
    <a:solidFill>
      <a:srgbClr val="ffffff"/>
    </a:solidFill>
    <a:ln w="9360">
      <a:noFill/>
    </a:ln>
  </c:spPr>
</c:chartSpace>
</file>

<file path=ppt/charts/chart61.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Pt>
            <c:idx val="3"/>
            <c:spPr>
              <a:solidFill>
                <a:srgbClr val="b3a2c7"/>
              </a:solidFill>
              <a:ln w="19080">
                <a:solidFill>
                  <a:srgbClr val="ffffff"/>
                </a:solidFill>
                <a:round/>
              </a:ln>
            </c:spPr>
          </c:dPt>
          <c:dPt>
            <c:idx val="4"/>
            <c:spPr>
              <a:solidFill>
                <a:srgbClr val="4bacc6"/>
              </a:solidFill>
              <a:ln w="19080">
                <a:solidFill>
                  <a:srgbClr val="ffffff"/>
                </a:solidFill>
                <a:round/>
              </a:ln>
            </c:spPr>
          </c:dPt>
          <c:dPt>
            <c:idx val="5"/>
            <c:spPr>
              <a:solidFill>
                <a:srgbClr val="fac090"/>
              </a:solidFill>
              <a:ln w="19080">
                <a:solidFill>
                  <a:srgbClr val="ffffff"/>
                </a:solidFill>
                <a:round/>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bestFit"/>
              <c:showLegendKey val="0"/>
              <c:showVal val="1"/>
              <c:showCatName val="0"/>
              <c:showSerName val="0"/>
              <c:showPercent val="0"/>
              <c:separator>; </c:separator>
            </c:dLbl>
            <c:dLbl>
              <c:idx val="3"/>
              <c:dLblPos/>
              <c:showLegendKey val="0"/>
              <c:showVal val="1"/>
              <c:showCatName val="0"/>
              <c:showSerName val="0"/>
              <c:showPercent val="0"/>
              <c:separator>; </c:separator>
            </c:dLbl>
            <c:dLbl>
              <c:idx val="4"/>
              <c:dLblPos val="l"/>
              <c:showLegendKey val="0"/>
              <c:showVal val="1"/>
              <c:showCatName val="0"/>
              <c:showSerName val="0"/>
              <c:showPercent val="0"/>
              <c:separator>; </c:separator>
            </c:dLbl>
            <c:dLbl>
              <c:idx val="5"/>
              <c:dLblPos val="bestFit"/>
              <c:showLegendKey val="0"/>
              <c:showVal val="1"/>
              <c:showCatName val="0"/>
              <c:showSerName val="0"/>
              <c:showPercent val="0"/>
              <c:separator>; </c:separator>
            </c:dLbl>
            <c:showLegendKey val="0"/>
            <c:showVal val="1"/>
            <c:showCatName val="0"/>
            <c:showSerName val="0"/>
            <c:showPercent val="0"/>
          </c:dLbls>
          <c:cat>
            <c:strRef>
              <c:f>categories</c:f>
              <c:strCache>
                <c:ptCount val="6"/>
                <c:pt idx="0">
                  <c:v>Юӧра йӧзкотыр институтъяс</c:v>
                </c:pt>
                <c:pt idx="1">
                  <c:v>Электроннӧй веськӧдан котыр</c:v>
                </c:pt>
                <c:pt idx="2">
                  <c:v>Юӧртан-коммуникация технологияяслысь да связь системаяслысь инфраструктура сӧвмӧдӧм</c:v>
                </c:pt>
                <c:pt idx="3">
                  <c:v>Юӧра йӧзкотырын видзчысянлун </c:v>
                </c:pt>
                <c:pt idx="4">
                  <c:v>Пространственнӧй даннӧйяслӧн инфраструктура</c:v>
                </c:pt>
                <c:pt idx="5">
                  <c:v>Канму уджтас збыльмӧдӧмсӧ могмӧдӧм</c:v>
                </c:pt>
              </c:strCache>
            </c:strRef>
          </c:cat>
          <c:val>
            <c:numRef>
              <c:f>0</c:f>
              <c:numCache>
                <c:formatCode>General</c:formatCode>
                <c:ptCount val="6"/>
                <c:pt idx="0">
                  <c:v>10.1</c:v>
                </c:pt>
                <c:pt idx="1">
                  <c:v>165.4</c:v>
                </c:pt>
                <c:pt idx="2">
                  <c:v>190.2</c:v>
                </c:pt>
                <c:pt idx="3">
                  <c:v>26.6</c:v>
                </c:pt>
                <c:pt idx="4">
                  <c:v>26</c:v>
                </c:pt>
                <c:pt idx="5">
                  <c:v>428.3</c:v>
                </c:pt>
              </c:numCache>
            </c:numRef>
          </c:val>
        </c:ser>
        <c:firstSliceAng val="0"/>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62.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8"/>
                <c:pt idx="0">
                  <c:v>Коми Республикаса канму органъяслӧн да налӧн ведомствоувса учреждениеяслӧн пай, кодъясӧс могмӧдӧма ИКТ-ӧн АРМ котыртӧм йылысь, юӧртӧм-артасьӧмсӧ могмӧдӧм йылысь да канму гусяторйӧ пырттӧм юӧр дорйӧм йылысь, %</c:v>
                </c:pt>
                <c:pt idx="1">
                  <c:v>Коми Республикаса геоинформационнӧй автоматизируйтӧм кадастр системаысь юӧр да юӧртан ресурсъяс сетӧм йылысь могмӧдӧм заявкаяслӧн да запросъяслӧн пай воӧм заявкаяслӧн да запросъяслӧн ӧтувъя лыд серти, %</c:v>
                </c:pt>
                <c:pt idx="2">
                  <c:v>Овланiнын </c:v>
                </c:pt>
                <c:pt idx="3">
                  <c:v>" принцип серти канму да муниципальнӧй услугаяс босьтны вермысь гражданалӧн пай, сы лыдын канму услугаяс сетан уна мога шӧринъясын, %</c:v>
                </c:pt>
                <c:pt idx="4">
                  <c:v>Коми Республика мутасын олысьяслӧн канму да муниципальнӧй услугаяс сетанногӧн дӧвӧльлун, %</c:v>
                </c:pt>
                <c:pt idx="5">
                  <c:v>Граждана пай, кодъяс босьтӧны канму да муниципальнӧй услугаяссӧ электроннӧя, %</c:v>
                </c:pt>
                <c:pt idx="6">
                  <c:v>Канму (муниципальнӧй) услугаяс босьтӧм могысь Коми Республикаса канму власьт органӧ (Коми Республикаын меставывса асвеськӧдлан органӧ) шыӧдчигӧн шыӧдчысьлӧн ӧчередьын виччысян кад, минута </c:v>
                </c:pt>
                <c:pt idx="7">
                  <c:v>Предприниматель уджкӧд йитчӧм ӧти канму (муниципальнӧй) услуга босьтӧм могысь Коми Республикаса  канму власьт органӧ (Коми Республикаын меставывса асвеськӧдлан органӧ) бизнес-ӧтувӧс петкӧдлысьяслӧн шӧркодь шыӧдчӧм лыд, ед.</c:v>
                </c:pt>
              </c:strCache>
            </c:strRef>
          </c:cat>
          <c:val>
            <c:numRef>
              <c:f>0</c:f>
              <c:numCache>
                <c:formatCode>General</c:formatCode>
                <c:ptCount val="8"/>
                <c:pt idx="0">
                  <c:v>100</c:v>
                </c:pt>
                <c:pt idx="1">
                  <c:v>100</c:v>
                </c:pt>
                <c:pt idx="2">
                  <c:v>100</c:v>
                </c:pt>
                <c:pt idx="3">
                  <c:v>86</c:v>
                </c:pt>
                <c:pt idx="4">
                  <c:v>53</c:v>
                </c:pt>
                <c:pt idx="5">
                  <c:v>15</c:v>
                </c:pt>
                <c:pt idx="6">
                  <c:v>2</c:v>
                </c:pt>
                <c:pt idx="7">
                  <c:v/>
                </c:pt>
              </c:numCache>
            </c:numRef>
          </c:val>
        </c:ser>
        <c:ser>
          <c:idx val="1"/>
          <c:order val="1"/>
          <c:tx>
            <c:strRef>
              <c:f>label 1</c:f>
              <c:strCache>
                <c:ptCount val="1"/>
                <c:pt idx="0">
                  <c:v>План</c:v>
                </c:pt>
              </c:strCache>
            </c:strRef>
          </c:tx>
          <c:spPr>
            <a:solidFill>
              <a:srgbClr val="fac090"/>
            </a:solidFill>
            <a:ln>
              <a:noFill/>
            </a:ln>
          </c:spPr>
          <c:cat>
            <c:strRef>
              <c:f>categories</c:f>
              <c:strCache>
                <c:ptCount val="8"/>
                <c:pt idx="0">
                  <c:v>Коми Республикаса канму органъяслӧн да налӧн ведомствоувса учреждениеяслӧн пай, кодъясӧс могмӧдӧма ИКТ-ӧн АРМ котыртӧм йылысь, юӧртӧм-артасьӧмсӧ могмӧдӧм йылысь да канму гусяторйӧ пырттӧм юӧр дорйӧм йылысь, %</c:v>
                </c:pt>
                <c:pt idx="1">
                  <c:v>Коми Республикаса геоинформационнӧй автоматизируйтӧм кадастр системаысь юӧр да юӧртан ресурсъяс сетӧм йылысь могмӧдӧм заявкаяслӧн да запросъяслӧн пай воӧм заявкаяслӧн да запросъяслӧн ӧтувъя лыд серти, %</c:v>
                </c:pt>
                <c:pt idx="2">
                  <c:v>Овланiнын </c:v>
                </c:pt>
                <c:pt idx="3">
                  <c:v>" принцип серти канму да муниципальнӧй услугаяс босьтны вермысь гражданалӧн пай, сы лыдын канму услугаяс сетан уна мога шӧринъясын, %</c:v>
                </c:pt>
                <c:pt idx="4">
                  <c:v>Коми Республика мутасын олысьяслӧн канму да муниципальнӧй услугаяс сетанногӧн дӧвӧльлун, %</c:v>
                </c:pt>
                <c:pt idx="5">
                  <c:v>Граждана пай, кодъяс босьтӧны канму да муниципальнӧй услугаяссӧ электроннӧя, %</c:v>
                </c:pt>
                <c:pt idx="6">
                  <c:v>Канму (муниципальнӧй) услугаяс босьтӧм могысь Коми Республикаса канму власьт органӧ (Коми Республикаын меставывса асвеськӧдлан органӧ) шыӧдчигӧн шыӧдчысьлӧн ӧчередьын виччысян кад, минута </c:v>
                </c:pt>
                <c:pt idx="7">
                  <c:v>Предприниматель уджкӧд йитчӧм ӧти канму (муниципальнӧй) услуга босьтӧм могысь Коми Республикаса  канму власьт органӧ (Коми Республикаын меставывса асвеськӧдлан органӧ) бизнес-ӧтувӧс петкӧдлысьяслӧн шӧркодь шыӧдчӧм лыд, ед.</c:v>
                </c:pt>
              </c:strCache>
            </c:strRef>
          </c:cat>
          <c:val>
            <c:numRef>
              <c:f>1</c:f>
              <c:numCache>
                <c:formatCode>General</c:formatCode>
                <c:ptCount val="8"/>
                <c:pt idx="0">
                  <c:v>100</c:v>
                </c:pt>
                <c:pt idx="1">
                  <c:v>100</c:v>
                </c:pt>
                <c:pt idx="2">
                  <c:v>90</c:v>
                </c:pt>
                <c:pt idx="3">
                  <c:v>70</c:v>
                </c:pt>
                <c:pt idx="4">
                  <c:v>40</c:v>
                </c:pt>
                <c:pt idx="5">
                  <c:v>15</c:v>
                </c:pt>
                <c:pt idx="6">
                  <c:v>2</c:v>
                </c:pt>
                <c:pt idx="7">
                  <c:v/>
                </c:pt>
              </c:numCache>
            </c:numRef>
          </c:val>
        </c:ser>
        <c:gapWidth val="100"/>
        <c:axId val="58069239"/>
        <c:axId val="4577180"/>
      </c:barChart>
      <c:catAx>
        <c:axId val="58069239"/>
        <c:scaling>
          <c:orientation val="minMax"/>
        </c:scaling>
        <c:delete val="0"/>
        <c:axPos val="b"/>
        <c:majorTickMark val="out"/>
        <c:minorTickMark val="none"/>
        <c:tickLblPos val="nextTo"/>
        <c:spPr>
          <a:ln w="9360">
            <a:solidFill>
              <a:srgbClr val="656565"/>
            </a:solidFill>
            <a:round/>
          </a:ln>
        </c:spPr>
        <c:crossAx val="4577180"/>
        <c:crosses val="autoZero"/>
        <c:auto val="1"/>
        <c:lblAlgn val="ctr"/>
        <c:lblOffset val="100"/>
      </c:catAx>
      <c:valAx>
        <c:axId val="4577180"/>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58069239"/>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63.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Збыльмӧдӧма</c:v>
                </c:pt>
              </c:strCache>
            </c:strRef>
          </c:tx>
          <c:spPr>
            <a:solidFill>
              <a:srgbClr val="95b3d7"/>
            </a:solidFill>
            <a:ln>
              <a:noFill/>
            </a:ln>
          </c:spPr>
          <c:cat>
            <c:strRef>
              <c:f>categories</c:f>
              <c:strCache>
                <c:ptCount val="7"/>
                <c:pt idx="0">
                  <c:v>Универсальнӧй электроннӧй карта отсӧгӧн канму да муниципальнӧй услугаяс босьтны верманлунсӧ могмӧдӧм</c:v>
                </c:pt>
                <c:pt idx="1">
                  <c:v>Пространственнӧй даннӧйяс инфраструктураса дiнму операторлысь удж могмӧдӧм</c:v>
                </c:pt>
                <c:pt idx="2">
                  <c:v>Коми Республикаса уна мога шӧринса уполномоченнӧйлысь удж могмӧдӧм</c:v>
                </c:pt>
                <c:pt idx="3">
                  <c:v>Уна мога шӧринъясысь да Коми Республикаын канму да муниципальнӧй услугаяс сетысь колана организацияясысь вез лӧсьӧдӧм, сӧвмӧдӧм; Коми Республикаса канму услугаяс сетӧмсӧ могмӧдӧм</c:v>
                </c:pt>
                <c:pt idx="4">
                  <c:v>Коми Республикаын электроннӧй веськӧдлан котырлӧн операторлысь удж збыльмӧдӧмсӧ могмӧдӧм</c:v>
                </c:pt>
                <c:pt idx="5">
                  <c:v>Коми Республикаын электроннӧй веськӧдлан котырлӧн телекоммуникация инфраструктуралысь восьсалунсӧ могмӧдӧм </c:v>
                </c:pt>
                <c:pt idx="6">
                  <c:v>Юӧртан системаяс колльӧдӧм да лицензия боксянь отсӧг сетӧм</c:v>
                </c:pt>
              </c:strCache>
            </c:strRef>
          </c:cat>
          <c:val>
            <c:numRef>
              <c:f>0</c:f>
              <c:numCache>
                <c:formatCode>General</c:formatCode>
                <c:ptCount val="7"/>
                <c:pt idx="0">
                  <c:v>15.5186</c:v>
                </c:pt>
                <c:pt idx="1">
                  <c:v>25.5726</c:v>
                </c:pt>
                <c:pt idx="2">
                  <c:v>39.3904</c:v>
                </c:pt>
                <c:pt idx="3">
                  <c:v>62.63</c:v>
                </c:pt>
                <c:pt idx="4">
                  <c:v>122.6743</c:v>
                </c:pt>
                <c:pt idx="5">
                  <c:v>147.1002</c:v>
                </c:pt>
                <c:pt idx="6">
                  <c:v>218.3352</c:v>
                </c:pt>
              </c:numCache>
            </c:numRef>
          </c:val>
        </c:ser>
        <c:ser>
          <c:idx val="1"/>
          <c:order val="1"/>
          <c:tx>
            <c:strRef>
              <c:f>label 1</c:f>
              <c:strCache>
                <c:ptCount val="1"/>
                <c:pt idx="0">
                  <c:v>План</c:v>
                </c:pt>
              </c:strCache>
            </c:strRef>
          </c:tx>
          <c:spPr>
            <a:solidFill>
              <a:srgbClr val="fac090"/>
            </a:solidFill>
            <a:ln>
              <a:noFill/>
            </a:ln>
          </c:spPr>
          <c:cat>
            <c:strRef>
              <c:f>categories</c:f>
              <c:strCache>
                <c:ptCount val="7"/>
                <c:pt idx="0">
                  <c:v>Универсальнӧй электроннӧй карта отсӧгӧн канму да муниципальнӧй услугаяс босьтны верманлунсӧ могмӧдӧм</c:v>
                </c:pt>
                <c:pt idx="1">
                  <c:v>Пространственнӧй даннӧйяс инфраструктураса дiнму операторлысь удж могмӧдӧм</c:v>
                </c:pt>
                <c:pt idx="2">
                  <c:v>Коми Республикаса уна мога шӧринса уполномоченнӧйлысь удж могмӧдӧм</c:v>
                </c:pt>
                <c:pt idx="3">
                  <c:v>Уна мога шӧринъясысь да Коми Республикаын канму да муниципальнӧй услугаяс сетысь колана организацияясысь вез лӧсьӧдӧм, сӧвмӧдӧм; Коми Республикаса канму услугаяс сетӧмсӧ могмӧдӧм</c:v>
                </c:pt>
                <c:pt idx="4">
                  <c:v>Коми Республикаын электроннӧй веськӧдлан котырлӧн операторлысь удж збыльмӧдӧмсӧ могмӧдӧм</c:v>
                </c:pt>
                <c:pt idx="5">
                  <c:v>Коми Республикаын электроннӧй веськӧдлан котырлӧн телекоммуникация инфраструктуралысь восьсалунсӧ могмӧдӧм </c:v>
                </c:pt>
                <c:pt idx="6">
                  <c:v>Юӧртан системаяс колльӧдӧм да лицензия боксянь отсӧг сетӧм</c:v>
                </c:pt>
              </c:strCache>
            </c:strRef>
          </c:cat>
          <c:val>
            <c:numRef>
              <c:f>1</c:f>
              <c:numCache>
                <c:formatCode>General</c:formatCode>
                <c:ptCount val="7"/>
                <c:pt idx="0">
                  <c:v>21.483</c:v>
                </c:pt>
                <c:pt idx="1">
                  <c:v>27.345</c:v>
                </c:pt>
                <c:pt idx="2">
                  <c:v>41.3151</c:v>
                </c:pt>
                <c:pt idx="3">
                  <c:v>79.0504</c:v>
                </c:pt>
                <c:pt idx="4">
                  <c:v>133.6988</c:v>
                </c:pt>
                <c:pt idx="5">
                  <c:v>158.3911</c:v>
                </c:pt>
                <c:pt idx="6">
                  <c:v>252.2091</c:v>
                </c:pt>
              </c:numCache>
            </c:numRef>
          </c:val>
        </c:ser>
        <c:gapWidth val="100"/>
        <c:axId val="31174531"/>
        <c:axId val="57177033"/>
      </c:barChart>
      <c:catAx>
        <c:axId val="31174531"/>
        <c:scaling>
          <c:orientation val="minMax"/>
        </c:scaling>
        <c:delete val="0"/>
        <c:axPos val="b"/>
        <c:majorTickMark val="out"/>
        <c:minorTickMark val="none"/>
        <c:tickLblPos val="nextTo"/>
        <c:spPr>
          <a:ln w="9360">
            <a:solidFill>
              <a:srgbClr val="656565"/>
            </a:solidFill>
            <a:round/>
          </a:ln>
        </c:spPr>
        <c:crossAx val="57177033"/>
        <c:crosses val="autoZero"/>
        <c:auto val="1"/>
        <c:lblAlgn val="ctr"/>
        <c:lblOffset val="100"/>
      </c:catAx>
      <c:valAx>
        <c:axId val="57177033"/>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31174531"/>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64.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3410.3</c:v>
                </c:pt>
                <c:pt idx="1">
                  <c:v>4606.6</c:v>
                </c:pt>
              </c:numCache>
            </c:numRef>
          </c:val>
        </c:ser>
        <c:gapWidth val="39"/>
        <c:shape val="cylinder"/>
        <c:axId val="12654503"/>
        <c:axId val="63893119"/>
        <c:axId val="0"/>
      </c:bar3DChart>
      <c:catAx>
        <c:axId val="12654503"/>
        <c:scaling>
          <c:orientation val="minMax"/>
        </c:scaling>
        <c:delete val="0"/>
        <c:axPos val="b"/>
        <c:majorTickMark val="out"/>
        <c:minorTickMark val="none"/>
        <c:tickLblPos val="nextTo"/>
        <c:spPr>
          <a:ln w="25560">
            <a:solidFill>
              <a:srgbClr val="9bbb59"/>
            </a:solidFill>
            <a:round/>
          </a:ln>
        </c:spPr>
        <c:crossAx val="63893119"/>
        <c:crosses val="autoZero"/>
        <c:auto val="1"/>
        <c:lblAlgn val="ctr"/>
        <c:lblOffset val="100"/>
      </c:catAx>
      <c:valAx>
        <c:axId val="63893119"/>
        <c:scaling>
          <c:orientation val="minMax"/>
          <c:min val="0"/>
        </c:scaling>
        <c:delete val="0"/>
        <c:axPos val="l"/>
        <c:majorTickMark val="out"/>
        <c:minorTickMark val="none"/>
        <c:tickLblPos val="none"/>
        <c:spPr>
          <a:ln w="9360">
            <a:solidFill>
              <a:srgbClr val="656565"/>
            </a:solidFill>
            <a:round/>
          </a:ln>
        </c:spPr>
        <c:crossAx val="12654503"/>
        <c:crossesAt val="0"/>
      </c:valAx>
      <c:spPr>
        <a:noFill/>
        <a:ln w="9360">
          <a:noFill/>
        </a:ln>
      </c:spPr>
    </c:plotArea>
    <c:plotVisOnly val="1"/>
  </c:chart>
  <c:spPr>
    <a:solidFill>
      <a:srgbClr val="ffffff"/>
    </a:solidFill>
    <a:ln w="9360">
      <a:noFill/>
    </a:ln>
  </c:spPr>
</c:chartSpace>
</file>

<file path=ppt/charts/chart65.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План</c:v>
                </c:pt>
              </c:strCache>
            </c:strRef>
          </c:tx>
          <c:spPr>
            <a:solidFill>
              <a:srgbClr val="95b3d7"/>
            </a:solidFill>
            <a:ln>
              <a:noFill/>
            </a:ln>
          </c:spPr>
          <c:cat>
            <c:strRef>
              <c:f>categories</c:f>
              <c:strCache>
                <c:ptCount val="3"/>
                <c:pt idx="0">
                  <c:v>Туйяс выльмӧдӧм (искусственнӧй сооружениеяс)</c:v>
                </c:pt>
                <c:pt idx="1">
                  <c:v>Сыктывкар - Ухта - Печора - Усинск - Нарьян-Мар автомашина туй</c:v>
                </c:pt>
                <c:pt idx="2">
                  <c:v>Ухта - Мылдiн автомашина туй </c:v>
                </c:pt>
              </c:strCache>
            </c:strRef>
          </c:cat>
          <c:val>
            <c:numRef>
              <c:f>0</c:f>
              <c:numCache>
                <c:formatCode>General</c:formatCode>
                <c:ptCount val="3"/>
                <c:pt idx="0">
                  <c:v>93.6</c:v>
                </c:pt>
                <c:pt idx="1">
                  <c:v>31.7</c:v>
                </c:pt>
                <c:pt idx="2">
                  <c:v>397.6</c:v>
                </c:pt>
              </c:numCache>
            </c:numRef>
          </c:val>
        </c:ser>
        <c:gapWidth val="100"/>
        <c:axId val="31670329"/>
        <c:axId val="41582373"/>
      </c:barChart>
      <c:catAx>
        <c:axId val="31670329"/>
        <c:scaling>
          <c:orientation val="minMax"/>
        </c:scaling>
        <c:delete val="0"/>
        <c:axPos val="b"/>
        <c:majorTickMark val="out"/>
        <c:minorTickMark val="none"/>
        <c:tickLblPos val="nextTo"/>
        <c:spPr>
          <a:ln w="9360">
            <a:solidFill>
              <a:srgbClr val="656565"/>
            </a:solidFill>
            <a:round/>
          </a:ln>
        </c:spPr>
        <c:crossAx val="41582373"/>
        <c:crosses val="autoZero"/>
        <c:auto val="1"/>
        <c:lblAlgn val="ctr"/>
        <c:lblOffset val="100"/>
      </c:catAx>
      <c:valAx>
        <c:axId val="41582373"/>
        <c:scaling>
          <c:orientation val="minMax"/>
          <c:max val="450"/>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31670329"/>
        <c:crossesAt val="0"/>
      </c:valAx>
      <c:spPr>
        <a:solidFill>
          <a:srgbClr val="ffffff"/>
        </a:solidFill>
        <a:ln>
          <a:noFill/>
        </a:ln>
      </c:spPr>
    </c:plotArea>
    <c:plotVisOnly val="1"/>
  </c:chart>
  <c:spPr>
    <a:solidFill>
      <a:srgbClr val="ebf1de"/>
    </a:solidFill>
    <a:ln>
      <a:solidFill>
        <a:srgbClr val="9bbb59"/>
      </a:solidFill>
    </a:ln>
  </c:spPr>
</c:chartSpace>
</file>

<file path=ppt/charts/chart66.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Pt>
            <c:idx val="3"/>
            <c:spPr>
              <a:solidFill>
                <a:srgbClr val="b3a2c7"/>
              </a:solidFill>
              <a:ln w="19080">
                <a:solidFill>
                  <a:srgbClr val="ffffff"/>
                </a:solidFill>
                <a:round/>
              </a:ln>
            </c:spPr>
          </c:dPt>
          <c:dPt>
            <c:idx val="4"/>
            <c:spPr>
              <a:solidFill>
                <a:srgbClr val="4bacc6"/>
              </a:solidFill>
              <a:ln w="19080">
                <a:solidFill>
                  <a:srgbClr val="ffffff"/>
                </a:solidFill>
                <a:round/>
              </a:ln>
            </c:spPr>
          </c:dPt>
          <c:dPt>
            <c:idx val="5"/>
            <c:spPr>
              <a:solidFill>
                <a:srgbClr val="fac090"/>
              </a:solidFill>
              <a:ln w="19080">
                <a:solidFill>
                  <a:srgbClr val="ffffff"/>
                </a:solidFill>
                <a:round/>
              </a:ln>
            </c:spPr>
          </c:dPt>
          <c:dPt>
            <c:idx val="6"/>
            <c:spPr>
              <a:solidFill>
                <a:srgbClr val="8eb4e3"/>
              </a:solidFill>
              <a:ln w="19080">
                <a:solidFill>
                  <a:srgbClr val="ffffff"/>
                </a:solidFill>
                <a:round/>
              </a:ln>
            </c:spPr>
          </c:dPt>
          <c:dPt>
            <c:idx val="7"/>
            <c:spPr>
              <a:solidFill>
                <a:srgbClr val="d09493"/>
              </a:solidFill>
              <a:ln>
                <a:noFill/>
              </a:ln>
            </c:spPr>
          </c:dPt>
          <c:dPt>
            <c:idx val="8"/>
            <c:spPr>
              <a:solidFill>
                <a:srgbClr val="b8cd97"/>
              </a:solidFill>
              <a:ln>
                <a:noFill/>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c:showLegendKey val="0"/>
              <c:showVal val="1"/>
              <c:showCatName val="0"/>
              <c:showSerName val="0"/>
              <c:showPercent val="0"/>
              <c:separator>; </c:separator>
            </c:dLbl>
            <c:dLbl>
              <c:idx val="3"/>
              <c:dLblPos/>
              <c:showLegendKey val="0"/>
              <c:showVal val="1"/>
              <c:showCatName val="0"/>
              <c:showSerName val="0"/>
              <c:showPercent val="0"/>
              <c:separator>; </c:separator>
            </c:dLbl>
            <c:dLbl>
              <c:idx val="4"/>
              <c:dLblPos val="l"/>
              <c:showLegendKey val="0"/>
              <c:showVal val="1"/>
              <c:showCatName val="0"/>
              <c:showSerName val="0"/>
              <c:showPercent val="0"/>
              <c:separator>; </c:separator>
            </c:dLbl>
            <c:dLbl>
              <c:idx val="5"/>
              <c:dLblPos val="bestFit"/>
              <c:showLegendKey val="0"/>
              <c:showVal val="1"/>
              <c:showCatName val="0"/>
              <c:showSerName val="0"/>
              <c:showPercent val="0"/>
              <c:separator>; </c:separator>
            </c:dLbl>
            <c:dLbl>
              <c:idx val="6"/>
              <c:dLblPos val="bestFit"/>
              <c:showLegendKey val="0"/>
              <c:showVal val="1"/>
              <c:showCatName val="0"/>
              <c:showSerName val="0"/>
              <c:showPercent val="0"/>
              <c:separator>; </c:separator>
            </c:dLbl>
            <c:dLbl>
              <c:idx val="7"/>
              <c:dLblPos val="bestFit"/>
              <c:showLegendKey val="0"/>
              <c:showVal val="1"/>
              <c:showCatName val="0"/>
              <c:showSerName val="0"/>
              <c:showPercent val="0"/>
              <c:separator>; </c:separator>
            </c:dLbl>
            <c:dLbl>
              <c:idx val="8"/>
              <c:dLblPos val="bestFit"/>
              <c:showLegendKey val="0"/>
              <c:showVal val="1"/>
              <c:showCatName val="0"/>
              <c:showSerName val="0"/>
              <c:showPercent val="0"/>
              <c:separator>; </c:separator>
            </c:dLbl>
            <c:showLegendKey val="0"/>
            <c:showVal val="1"/>
            <c:showCatName val="0"/>
            <c:showSerName val="0"/>
            <c:showPercent val="0"/>
          </c:dLbls>
          <c:cat>
            <c:strRef>
              <c:f>categories</c:f>
              <c:strCache>
                <c:ptCount val="9"/>
                <c:pt idx="0">
                  <c:v>Коми Республикаын ветеринария боксянь бур олӧм кутӧм</c:v>
                </c:pt>
                <c:pt idx="1">
                  <c:v>Сиктъяс зумыда сӧвмӧдӧм</c:v>
                </c:pt>
                <c:pt idx="2">
                  <c:v>Кӧр видзӧмлы отсалӧм</c:v>
                </c:pt>
                <c:pt idx="3">
                  <c:v>Аквакультура да чери кыйӧм сӧвмӧдӧм</c:v>
                </c:pt>
                <c:pt idx="4">
                  <c:v>Сёян-юан продукция вӧчӧм сӧвмӧдӧм да рынокӧн веськӧдлӧм</c:v>
                </c:pt>
                <c:pt idx="5">
                  <c:v>Ичӧт овмӧслы отсалӧм</c:v>
                </c:pt>
                <c:pt idx="6">
                  <c:v>Быдмӧг вӧдитӧм сӧвмӧдӧм</c:v>
                </c:pt>
                <c:pt idx="7">
                  <c:v>Скӧт видзӧм сӧвмӧдӧм</c:v>
                </c:pt>
                <c:pt idx="8">
                  <c:v>Канму уджтас збыльмӧдӧмсӧ могмӧдӧм</c:v>
                </c:pt>
              </c:strCache>
            </c:strRef>
          </c:cat>
          <c:val>
            <c:numRef>
              <c:f>0</c:f>
              <c:numCache>
                <c:formatCode>General</c:formatCode>
                <c:ptCount val="9"/>
                <c:pt idx="0">
                  <c:v>135.9</c:v>
                </c:pt>
                <c:pt idx="1">
                  <c:v>477</c:v>
                </c:pt>
                <c:pt idx="2">
                  <c:v>54.7</c:v>
                </c:pt>
                <c:pt idx="3">
                  <c:v>8.3</c:v>
                </c:pt>
                <c:pt idx="4">
                  <c:v>297.8</c:v>
                </c:pt>
                <c:pt idx="5">
                  <c:v>128</c:v>
                </c:pt>
                <c:pt idx="6">
                  <c:v>98</c:v>
                </c:pt>
                <c:pt idx="7">
                  <c:v>298</c:v>
                </c:pt>
                <c:pt idx="8">
                  <c:v>163.1</c:v>
                </c:pt>
              </c:numCache>
            </c:numRef>
          </c:val>
        </c:ser>
        <c:firstSliceAng val="79"/>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67.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1660.8</c:v>
                </c:pt>
                <c:pt idx="1">
                  <c:v>1947.9</c:v>
                </c:pt>
              </c:numCache>
            </c:numRef>
          </c:val>
        </c:ser>
        <c:gapWidth val="39"/>
        <c:shape val="cylinder"/>
        <c:axId val="59906080"/>
        <c:axId val="51281281"/>
        <c:axId val="0"/>
      </c:bar3DChart>
      <c:catAx>
        <c:axId val="59906080"/>
        <c:scaling>
          <c:orientation val="minMax"/>
        </c:scaling>
        <c:delete val="0"/>
        <c:axPos val="b"/>
        <c:majorTickMark val="out"/>
        <c:minorTickMark val="none"/>
        <c:tickLblPos val="nextTo"/>
        <c:spPr>
          <a:ln w="25560">
            <a:solidFill>
              <a:srgbClr val="9bbb59"/>
            </a:solidFill>
            <a:round/>
          </a:ln>
        </c:spPr>
        <c:crossAx val="51281281"/>
        <c:crosses val="autoZero"/>
        <c:auto val="1"/>
        <c:lblAlgn val="ctr"/>
        <c:lblOffset val="100"/>
      </c:catAx>
      <c:valAx>
        <c:axId val="51281281"/>
        <c:scaling>
          <c:orientation val="minMax"/>
          <c:min val="0"/>
        </c:scaling>
        <c:delete val="0"/>
        <c:axPos val="l"/>
        <c:majorTickMark val="out"/>
        <c:minorTickMark val="none"/>
        <c:tickLblPos val="none"/>
        <c:spPr>
          <a:ln w="9360">
            <a:solidFill>
              <a:srgbClr val="656565"/>
            </a:solidFill>
            <a:round/>
          </a:ln>
        </c:spPr>
        <c:crossAx val="59906080"/>
        <c:crossesAt val="0"/>
      </c:valAx>
      <c:spPr>
        <a:noFill/>
        <a:ln w="9360">
          <a:noFill/>
        </a:ln>
      </c:spPr>
    </c:plotArea>
    <c:plotVisOnly val="1"/>
  </c:chart>
  <c:spPr>
    <a:solidFill>
      <a:srgbClr val="ffffff"/>
    </a:solidFill>
    <a:ln w="9360">
      <a:noFill/>
    </a:ln>
  </c:spPr>
</c:chartSpace>
</file>

<file path=ppt/charts/chart68.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c:showLegendKey val="0"/>
              <c:showVal val="1"/>
              <c:showCatName val="0"/>
              <c:showSerName val="0"/>
              <c:showPercent val="0"/>
              <c:separator>; </c:separator>
            </c:dLbl>
            <c:showLegendKey val="0"/>
            <c:showVal val="1"/>
            <c:showCatName val="0"/>
            <c:showSerName val="0"/>
            <c:showPercent val="0"/>
          </c:dLbls>
          <c:cat>
            <c:strRef>
              <c:f>categories</c:f>
              <c:strCache>
                <c:ptCount val="3"/>
                <c:pt idx="0">
                  <c:v>Ӧнiя вӧчан уджлы отсалӧм вылӧ рӧскод</c:v>
                </c:pt>
                <c:pt idx="1">
                  <c:v>Инвестиция уджлы отсалӧм вылӧ рӧскод </c:v>
                </c:pt>
                <c:pt idx="2">
                  <c:v>Ичӧт овмӧс сӧвмӧдӧмлы отсалӧм вылӧ рӧскод</c:v>
                </c:pt>
              </c:strCache>
            </c:strRef>
          </c:cat>
          <c:val>
            <c:numRef>
              <c:f>0</c:f>
              <c:numCache>
                <c:formatCode>General</c:formatCode>
                <c:ptCount val="3"/>
                <c:pt idx="0">
                  <c:v>564.8</c:v>
                </c:pt>
                <c:pt idx="1">
                  <c:v>182.8</c:v>
                </c:pt>
                <c:pt idx="2">
                  <c:v>128</c:v>
                </c:pt>
              </c:numCache>
            </c:numRef>
          </c:val>
        </c:ser>
        <c:firstSliceAng val="79"/>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6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100">
                <a:solidFill>
                  <a:srgbClr val="000000"/>
                </a:solidFill>
                <a:latin typeface="Calibri"/>
              </a:rPr>
              <a:t>Став категория овмӧсъясын видз-му овмӧс продукция вӧчан индекс
 (орччӧдан донъясын)</a:t>
            </a:r>
          </a:p>
        </c:rich>
      </c:tx>
      <c:layout/>
    </c:title>
    <c:view3D>
      <c:rotX val="16"/>
      <c:rotY val="19"/>
      <c:rAngAx val="1"/>
      <c:perspective val="30"/>
    </c:view3D>
    <c:floor>
      <c:spPr>
        <a:noFill/>
        <a:ln w="9360">
          <a:solidFill>
            <a:srgbClr val="656565"/>
          </a:solidFill>
          <a:round/>
        </a:ln>
      </c:spPr>
    </c:floor>
    <c:backWall>
      <c:spPr>
        <a:ln w="9360">
          <a:solidFill>
            <a:srgbClr val="b9cde5"/>
          </a:solidFill>
          <a:round/>
        </a:ln>
      </c:spPr>
    </c:backWall>
    <c:plotArea>
      <c:layout/>
      <c:bar3DChart>
        <c:barDir val="bar"/>
        <c:grouping val="clustered"/>
        <c:ser>
          <c:idx val="0"/>
          <c:order val="0"/>
          <c:tx>
            <c:strRef>
              <c:f>label 0</c:f>
              <c:strCache>
                <c:ptCount val="1"/>
                <c:pt idx="0">
                  <c:v>%</c:v>
                </c:pt>
              </c:strCache>
            </c:strRef>
          </c:tx>
          <c:spPr>
            <a:solidFill>
              <a:srgbClr val="4f81bd"/>
            </a:solidFill>
            <a:ln>
              <a:noFill/>
            </a:ln>
          </c:spPr>
          <c:cat>
            <c:strRef>
              <c:f>categories</c:f>
              <c:strCache>
                <c:ptCount val="2"/>
                <c:pt idx="0">
                  <c:v>вӧчӧма</c:v>
                </c:pt>
                <c:pt idx="1">
                  <c:v>план</c:v>
                </c:pt>
              </c:strCache>
            </c:strRef>
          </c:cat>
          <c:val>
            <c:numRef>
              <c:f>0</c:f>
              <c:numCache>
                <c:formatCode>General</c:formatCode>
                <c:ptCount val="2"/>
                <c:pt idx="0">
                  <c:v>100.9</c:v>
                </c:pt>
                <c:pt idx="1">
                  <c:v>100.3</c:v>
                </c:pt>
              </c:numCache>
            </c:numRef>
          </c:val>
        </c:ser>
        <c:gapWidth val="150"/>
        <c:shape val="cylinder"/>
        <c:axId val="95279987"/>
        <c:axId val="71493725"/>
        <c:axId val="0"/>
      </c:bar3DChart>
      <c:catAx>
        <c:axId val="95279987"/>
        <c:scaling>
          <c:orientation val="minMax"/>
        </c:scaling>
        <c:delete val="0"/>
        <c:axPos val="b"/>
        <c:majorTickMark val="out"/>
        <c:minorTickMark val="none"/>
        <c:tickLblPos val="nextTo"/>
        <c:spPr>
          <a:ln w="9360">
            <a:solidFill>
              <a:srgbClr val="656565"/>
            </a:solidFill>
            <a:round/>
          </a:ln>
        </c:spPr>
        <c:crossAx val="71493725"/>
        <c:crosses val="autoZero"/>
        <c:auto val="1"/>
        <c:lblAlgn val="ctr"/>
        <c:lblOffset val="100"/>
      </c:catAx>
      <c:valAx>
        <c:axId val="71493725"/>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95279987"/>
        <c:crossesAt val="0"/>
      </c:valAx>
      <c:spPr>
        <a:ln w="9360">
          <a:solidFill>
            <a:srgbClr val="b9cde5"/>
          </a:solidFill>
          <a:round/>
        </a:ln>
      </c:spPr>
    </c:plotArea>
    <c:legend>
      <c:legendPos val="r"/>
      <c:overlay val="0"/>
      <c:spPr>
        <a:noFill/>
        <a:ln>
          <a:noFill/>
        </a:ln>
      </c:spPr>
    </c:legend>
    <c:plotVisOnly val="1"/>
  </c:chart>
  <c:spPr>
    <a:solidFill>
      <a:srgbClr val="d0eaf0"/>
    </a:solidFill>
    <a:ln w="9360">
      <a:solidFill>
        <a:srgbClr val="98b855"/>
      </a:solidFill>
      <a:round/>
    </a:ln>
  </c:spPr>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400">
                <a:solidFill>
                  <a:srgbClr val="000000"/>
                </a:solidFill>
                <a:latin typeface="Times New Roman"/>
              </a:rPr>
              <a:t>2013-2015 воясын НДФЛ серти эмбур вылӧ вот да социальнӧй вот бергӧдан ыджда, млн. шайт</a:t>
            </a:r>
          </a:p>
        </c:rich>
      </c:tx>
      <c:layout/>
    </c:title>
    <c:plotArea>
      <c:layout/>
      <c:barChart>
        <c:barDir val="col"/>
        <c:grouping val="clustered"/>
        <c:ser>
          <c:idx val="0"/>
          <c:order val="0"/>
          <c:tx>
            <c:strRef>
              <c:f>label 0</c:f>
              <c:strCache>
                <c:ptCount val="1"/>
                <c:pt idx="0">
                  <c:v>2013 во</c:v>
                </c:pt>
              </c:strCache>
            </c:strRef>
          </c:tx>
          <c:spPr>
            <a:solidFill>
              <a:srgbClr val="d99694"/>
            </a:solidFill>
            <a:ln>
              <a:noFill/>
            </a:ln>
          </c:spPr>
          <c:cat>
            <c:strRef>
              <c:f>categories</c:f>
              <c:strCache>
                <c:ptCount val="1"/>
                <c:pt idx="0">
                  <c:v>1</c:v>
                </c:pt>
              </c:strCache>
            </c:strRef>
          </c:cat>
          <c:val>
            <c:numRef>
              <c:f>0</c:f>
              <c:numCache>
                <c:formatCode>General</c:formatCode>
                <c:ptCount val="1"/>
                <c:pt idx="0">
                  <c:v>1300.3</c:v>
                </c:pt>
              </c:numCache>
            </c:numRef>
          </c:val>
        </c:ser>
        <c:ser>
          <c:idx val="1"/>
          <c:order val="1"/>
          <c:tx>
            <c:strRef>
              <c:f>label 1</c:f>
              <c:strCache>
                <c:ptCount val="1"/>
                <c:pt idx="0">
                  <c:v>2014 во</c:v>
                </c:pt>
              </c:strCache>
            </c:strRef>
          </c:tx>
          <c:spPr>
            <a:solidFill>
              <a:srgbClr val="c0504d"/>
            </a:solidFill>
            <a:ln>
              <a:noFill/>
            </a:ln>
          </c:spPr>
          <c:cat>
            <c:strRef>
              <c:f>categories</c:f>
              <c:strCache>
                <c:ptCount val="1"/>
                <c:pt idx="0">
                  <c:v>1</c:v>
                </c:pt>
              </c:strCache>
            </c:strRef>
          </c:cat>
          <c:val>
            <c:numRef>
              <c:f>1</c:f>
              <c:numCache>
                <c:formatCode>General</c:formatCode>
                <c:ptCount val="1"/>
                <c:pt idx="0">
                  <c:v>1640.3</c:v>
                </c:pt>
              </c:numCache>
            </c:numRef>
          </c:val>
        </c:ser>
        <c:ser>
          <c:idx val="2"/>
          <c:order val="2"/>
          <c:tx>
            <c:strRef>
              <c:f>label 2</c:f>
              <c:strCache>
                <c:ptCount val="1"/>
                <c:pt idx="0">
                  <c:v>2015 во</c:v>
                </c:pt>
              </c:strCache>
            </c:strRef>
          </c:tx>
          <c:spPr>
            <a:solidFill>
              <a:srgbClr val="31859b"/>
            </a:solidFill>
            <a:ln>
              <a:noFill/>
            </a:ln>
          </c:spPr>
          <c:cat>
            <c:strRef>
              <c:f>categories</c:f>
              <c:strCache>
                <c:ptCount val="1"/>
                <c:pt idx="0">
                  <c:v>1</c:v>
                </c:pt>
              </c:strCache>
            </c:strRef>
          </c:cat>
          <c:val>
            <c:numRef>
              <c:f>2</c:f>
              <c:numCache>
                <c:formatCode>General</c:formatCode>
                <c:ptCount val="1"/>
                <c:pt idx="0">
                  <c:v>2060.3</c:v>
                </c:pt>
              </c:numCache>
            </c:numRef>
          </c:val>
        </c:ser>
        <c:ser>
          <c:idx val="3"/>
          <c:order val="3"/>
          <c:spPr>
            <a:solidFill>
              <a:srgbClr val="ffffff"/>
            </a:solidFill>
            <a:ln>
              <a:noFill/>
            </a:ln>
          </c:spPr>
          <c:cat>
            <c:strRef>
              <c:f>categories</c:f>
              <c:strCache>
                <c:ptCount val="1"/>
                <c:pt idx="0">
                  <c:v>1</c:v>
                </c:pt>
              </c:strCache>
            </c:strRef>
          </c:cat>
        </c:ser>
        <c:gapWidth val="50"/>
        <c:axId val="4796662"/>
        <c:axId val="26227357"/>
      </c:barChart>
      <c:catAx>
        <c:axId val="4796662"/>
        <c:scaling>
          <c:orientation val="minMax"/>
        </c:scaling>
        <c:delete val="1"/>
        <c:axPos val="b"/>
        <c:majorTickMark val="out"/>
        <c:minorTickMark val="none"/>
        <c:tickLblPos val="nextTo"/>
        <c:spPr>
          <a:ln w="9360">
            <a:solidFill>
              <a:srgbClr val="656565"/>
            </a:solidFill>
            <a:round/>
          </a:ln>
        </c:spPr>
        <c:crossAx val="26227357"/>
        <c:crosses val="autoZero"/>
        <c:auto val="1"/>
        <c:lblAlgn val="ctr"/>
        <c:lblOffset val="100"/>
      </c:catAx>
      <c:valAx>
        <c:axId val="26227357"/>
        <c:scaling>
          <c:orientation val="minMax"/>
        </c:scaling>
        <c:delete val="0"/>
        <c:axPos val="l"/>
        <c:majorTickMark val="out"/>
        <c:minorTickMark val="none"/>
        <c:tickLblPos val="nextTo"/>
        <c:spPr>
          <a:ln w="9360">
            <a:solidFill>
              <a:srgbClr val="656565"/>
            </a:solidFill>
            <a:round/>
          </a:ln>
        </c:spPr>
        <c:crossAx val="4796662"/>
        <c:crossesAt val="0"/>
      </c:valAx>
      <c:spPr>
        <a:solidFill>
          <a:srgbClr val="ffffff"/>
        </a:solidFill>
        <a:ln>
          <a:noFill/>
        </a:ln>
      </c:spPr>
    </c:plotArea>
    <c:legend>
      <c:legendPos val="b"/>
      <c:overlay val="0"/>
      <c:spPr>
        <a:noFill/>
        <a:ln>
          <a:noFill/>
        </a:ln>
      </c:spPr>
    </c:legend>
    <c:plotVisOnly val="1"/>
  </c:chart>
  <c:spPr>
    <a:solidFill>
      <a:srgbClr val="d0eaf0"/>
    </a:solidFill>
    <a:ln>
      <a:solidFill>
        <a:srgbClr val="31859b"/>
      </a:solidFill>
    </a:ln>
  </c:spPr>
</c:chartSpace>
</file>

<file path=ppt/charts/chart7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100">
                <a:solidFill>
                  <a:srgbClr val="000000"/>
                </a:solidFill>
                <a:latin typeface="Calibri"/>
              </a:rPr>
              <a:t>Сёян-юан продукция вӧчан индекс (орччӧдан донъясын)</a:t>
            </a:r>
          </a:p>
        </c:rich>
      </c:tx>
      <c:layout/>
    </c:title>
    <c:view3D>
      <c:rotX val="16"/>
      <c:rotY val="19"/>
      <c:rAngAx val="1"/>
      <c:perspective val="30"/>
    </c:view3D>
    <c:floor>
      <c:spPr>
        <a:noFill/>
        <a:ln w="9360">
          <a:solidFill>
            <a:srgbClr val="656565"/>
          </a:solidFill>
          <a:round/>
        </a:ln>
      </c:spPr>
    </c:floor>
    <c:backWall>
      <c:spPr>
        <a:ln w="9360">
          <a:solidFill>
            <a:srgbClr val="b9cde5"/>
          </a:solidFill>
          <a:round/>
        </a:ln>
      </c:spPr>
    </c:backWall>
    <c:plotArea>
      <c:layout/>
      <c:bar3DChart>
        <c:barDir val="bar"/>
        <c:grouping val="clustered"/>
        <c:ser>
          <c:idx val="0"/>
          <c:order val="0"/>
          <c:tx>
            <c:strRef>
              <c:f>label 0</c:f>
              <c:strCache>
                <c:ptCount val="1"/>
                <c:pt idx="0">
                  <c:v>%</c:v>
                </c:pt>
              </c:strCache>
            </c:strRef>
          </c:tx>
          <c:spPr>
            <a:solidFill>
              <a:srgbClr val="4f81bd"/>
            </a:solidFill>
            <a:ln>
              <a:noFill/>
            </a:ln>
          </c:spPr>
          <c:cat>
            <c:strRef>
              <c:f>categories</c:f>
              <c:strCache>
                <c:ptCount val="2"/>
                <c:pt idx="0">
                  <c:v>вӧчӧма</c:v>
                </c:pt>
                <c:pt idx="1">
                  <c:v>план</c:v>
                </c:pt>
              </c:strCache>
            </c:strRef>
          </c:cat>
          <c:val>
            <c:numRef>
              <c:f>0</c:f>
              <c:numCache>
                <c:formatCode>General</c:formatCode>
                <c:ptCount val="2"/>
                <c:pt idx="0">
                  <c:v>106.1</c:v>
                </c:pt>
                <c:pt idx="1">
                  <c:v>101</c:v>
                </c:pt>
              </c:numCache>
            </c:numRef>
          </c:val>
        </c:ser>
        <c:gapWidth val="150"/>
        <c:shape val="cylinder"/>
        <c:axId val="42237246"/>
        <c:axId val="40394763"/>
        <c:axId val="0"/>
      </c:bar3DChart>
      <c:catAx>
        <c:axId val="42237246"/>
        <c:scaling>
          <c:orientation val="minMax"/>
        </c:scaling>
        <c:delete val="0"/>
        <c:axPos val="b"/>
        <c:majorTickMark val="out"/>
        <c:minorTickMark val="none"/>
        <c:tickLblPos val="nextTo"/>
        <c:spPr>
          <a:ln w="9360">
            <a:solidFill>
              <a:srgbClr val="656565"/>
            </a:solidFill>
            <a:round/>
          </a:ln>
        </c:spPr>
        <c:crossAx val="40394763"/>
        <c:crosses val="autoZero"/>
        <c:auto val="1"/>
        <c:lblAlgn val="ctr"/>
        <c:lblOffset val="100"/>
      </c:catAx>
      <c:valAx>
        <c:axId val="40394763"/>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42237246"/>
        <c:crossesAt val="0"/>
      </c:valAx>
      <c:spPr>
        <a:ln w="9360">
          <a:solidFill>
            <a:srgbClr val="b9cde5"/>
          </a:solidFill>
          <a:round/>
        </a:ln>
      </c:spPr>
    </c:plotArea>
    <c:legend>
      <c:legendPos val="r"/>
      <c:overlay val="0"/>
      <c:spPr>
        <a:noFill/>
        <a:ln>
          <a:noFill/>
        </a:ln>
      </c:spPr>
    </c:legend>
    <c:plotVisOnly val="1"/>
  </c:chart>
  <c:spPr>
    <a:solidFill>
      <a:srgbClr val="d0eaf0"/>
    </a:solidFill>
    <a:ln w="9360">
      <a:solidFill>
        <a:srgbClr val="98b855"/>
      </a:solidFill>
      <a:round/>
    </a:ln>
  </c:spPr>
</c:chartSpace>
</file>

<file path=ppt/charts/chart7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100">
                <a:solidFill>
                  <a:srgbClr val="000000"/>
                </a:solidFill>
                <a:latin typeface="Calibri"/>
              </a:rPr>
              <a:t>Дiнмуса видз-му овмӧс юкӧнын уджалысьяслӧн тӧлысся номинальнӧй урчитӧм шӧркодь удждон</a:t>
            </a:r>
          </a:p>
        </c:rich>
      </c:tx>
      <c:layout/>
    </c:title>
    <c:view3D>
      <c:rotX val="16"/>
      <c:rotY val="19"/>
      <c:rAngAx val="1"/>
      <c:perspective val="30"/>
    </c:view3D>
    <c:floor>
      <c:spPr>
        <a:noFill/>
        <a:ln w="9360">
          <a:solidFill>
            <a:srgbClr val="656565"/>
          </a:solidFill>
          <a:round/>
        </a:ln>
      </c:spPr>
    </c:floor>
    <c:backWall>
      <c:spPr>
        <a:ln w="9360">
          <a:solidFill>
            <a:srgbClr val="b9cde5"/>
          </a:solidFill>
          <a:round/>
        </a:ln>
      </c:spPr>
    </c:backWall>
    <c:plotArea>
      <c:layout/>
      <c:bar3DChart>
        <c:barDir val="bar"/>
        <c:grouping val="clustered"/>
        <c:ser>
          <c:idx val="0"/>
          <c:order val="0"/>
          <c:tx>
            <c:strRef>
              <c:f>label 0</c:f>
              <c:strCache>
                <c:ptCount val="1"/>
                <c:pt idx="0">
                  <c:v>сюрс шайт</c:v>
                </c:pt>
              </c:strCache>
            </c:strRef>
          </c:tx>
          <c:spPr>
            <a:solidFill>
              <a:srgbClr val="4f81bd"/>
            </a:solidFill>
            <a:ln>
              <a:noFill/>
            </a:ln>
          </c:spPr>
          <c:cat>
            <c:strRef>
              <c:f>categories</c:f>
              <c:strCache>
                <c:ptCount val="2"/>
                <c:pt idx="0">
                  <c:v>вӧчӧма</c:v>
                </c:pt>
                <c:pt idx="1">
                  <c:v>план</c:v>
                </c:pt>
              </c:strCache>
            </c:strRef>
          </c:cat>
          <c:val>
            <c:numRef>
              <c:f>0</c:f>
              <c:numCache>
                <c:formatCode>General</c:formatCode>
                <c:ptCount val="2"/>
                <c:pt idx="0">
                  <c:v>22.5</c:v>
                </c:pt>
                <c:pt idx="1">
                  <c:v>21.2</c:v>
                </c:pt>
              </c:numCache>
            </c:numRef>
          </c:val>
        </c:ser>
        <c:gapWidth val="150"/>
        <c:shape val="cylinder"/>
        <c:axId val="86937935"/>
        <c:axId val="95049975"/>
        <c:axId val="0"/>
      </c:bar3DChart>
      <c:catAx>
        <c:axId val="86937935"/>
        <c:scaling>
          <c:orientation val="minMax"/>
        </c:scaling>
        <c:delete val="0"/>
        <c:axPos val="b"/>
        <c:majorTickMark val="out"/>
        <c:minorTickMark val="none"/>
        <c:tickLblPos val="nextTo"/>
        <c:spPr>
          <a:ln w="9360">
            <a:solidFill>
              <a:srgbClr val="656565"/>
            </a:solidFill>
            <a:round/>
          </a:ln>
        </c:spPr>
        <c:crossAx val="95049975"/>
        <c:crosses val="autoZero"/>
        <c:auto val="1"/>
        <c:lblAlgn val="ctr"/>
        <c:lblOffset val="100"/>
      </c:catAx>
      <c:valAx>
        <c:axId val="95049975"/>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86937935"/>
        <c:crossesAt val="0"/>
      </c:valAx>
      <c:spPr>
        <a:ln w="9360">
          <a:solidFill>
            <a:srgbClr val="b9cde5"/>
          </a:solidFill>
          <a:round/>
        </a:ln>
      </c:spPr>
    </c:plotArea>
    <c:legend>
      <c:legendPos val="r"/>
      <c:overlay val="0"/>
      <c:spPr>
        <a:noFill/>
        <a:ln>
          <a:noFill/>
        </a:ln>
      </c:spPr>
    </c:legend>
    <c:plotVisOnly val="1"/>
  </c:chart>
  <c:spPr>
    <a:solidFill>
      <a:srgbClr val="d0eaf0"/>
    </a:solidFill>
    <a:ln w="9360">
      <a:solidFill>
        <a:srgbClr val="98b855"/>
      </a:solidFill>
      <a:round/>
    </a:ln>
  </c:spPr>
</c:chartSpace>
</file>

<file path=ppt/charts/chart7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100">
                <a:solidFill>
                  <a:srgbClr val="000000"/>
                </a:solidFill>
                <a:latin typeface="Calibri"/>
              </a:rPr>
              <a:t>Колян во серти яй да яй прӧдуктъяс вӧчан ӧтувъя ыджда ӧти олысь вылӧ арталӧмӧн</a:t>
            </a:r>
          </a:p>
        </c:rich>
      </c:tx>
      <c:layout/>
    </c:title>
    <c:view3D>
      <c:rotX val="16"/>
      <c:rotY val="19"/>
      <c:rAngAx val="1"/>
      <c:perspective val="30"/>
    </c:view3D>
    <c:floor>
      <c:spPr>
        <a:noFill/>
        <a:ln w="9360">
          <a:solidFill>
            <a:srgbClr val="656565"/>
          </a:solidFill>
          <a:round/>
        </a:ln>
      </c:spPr>
    </c:floor>
    <c:backWall>
      <c:spPr>
        <a:ln w="9360">
          <a:solidFill>
            <a:srgbClr val="b9cde5"/>
          </a:solidFill>
          <a:round/>
        </a:ln>
      </c:spPr>
    </c:backWall>
    <c:plotArea>
      <c:layout/>
      <c:bar3DChart>
        <c:barDir val="bar"/>
        <c:grouping val="clustered"/>
        <c:ser>
          <c:idx val="0"/>
          <c:order val="0"/>
          <c:tx>
            <c:strRef>
              <c:f>label 0</c:f>
              <c:strCache>
                <c:ptCount val="1"/>
                <c:pt idx="0">
                  <c:v>%</c:v>
                </c:pt>
              </c:strCache>
            </c:strRef>
          </c:tx>
          <c:spPr>
            <a:solidFill>
              <a:srgbClr val="4f81bd"/>
            </a:solidFill>
            <a:ln>
              <a:noFill/>
            </a:ln>
          </c:spPr>
          <c:cat>
            <c:strRef>
              <c:f>categories</c:f>
              <c:strCache>
                <c:ptCount val="2"/>
                <c:pt idx="0">
                  <c:v>факт</c:v>
                </c:pt>
                <c:pt idx="1">
                  <c:v>план</c:v>
                </c:pt>
              </c:strCache>
            </c:strRef>
          </c:cat>
          <c:val>
            <c:numRef>
              <c:f>0</c:f>
              <c:numCache>
                <c:formatCode>General</c:formatCode>
                <c:ptCount val="2"/>
                <c:pt idx="0">
                  <c:v>108.6</c:v>
                </c:pt>
                <c:pt idx="1">
                  <c:v>102.4</c:v>
                </c:pt>
              </c:numCache>
            </c:numRef>
          </c:val>
        </c:ser>
        <c:gapWidth val="150"/>
        <c:shape val="cylinder"/>
        <c:axId val="66716396"/>
        <c:axId val="87768206"/>
        <c:axId val="0"/>
      </c:bar3DChart>
      <c:catAx>
        <c:axId val="66716396"/>
        <c:scaling>
          <c:orientation val="minMax"/>
        </c:scaling>
        <c:delete val="0"/>
        <c:axPos val="b"/>
        <c:majorTickMark val="out"/>
        <c:minorTickMark val="none"/>
        <c:tickLblPos val="nextTo"/>
        <c:spPr>
          <a:ln w="9360">
            <a:solidFill>
              <a:srgbClr val="656565"/>
            </a:solidFill>
            <a:round/>
          </a:ln>
        </c:spPr>
        <c:crossAx val="87768206"/>
        <c:crosses val="autoZero"/>
        <c:auto val="1"/>
        <c:lblAlgn val="ctr"/>
        <c:lblOffset val="100"/>
      </c:catAx>
      <c:valAx>
        <c:axId val="87768206"/>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66716396"/>
        <c:crossesAt val="0"/>
      </c:valAx>
      <c:spPr>
        <a:ln w="9360">
          <a:solidFill>
            <a:srgbClr val="b9cde5"/>
          </a:solidFill>
          <a:round/>
        </a:ln>
      </c:spPr>
    </c:plotArea>
    <c:legend>
      <c:legendPos val="r"/>
      <c:overlay val="0"/>
      <c:spPr>
        <a:noFill/>
        <a:ln>
          <a:noFill/>
        </a:ln>
      </c:spPr>
    </c:legend>
    <c:plotVisOnly val="1"/>
  </c:chart>
  <c:spPr>
    <a:solidFill>
      <a:srgbClr val="ebf1de"/>
    </a:solidFill>
    <a:ln w="9360">
      <a:solidFill>
        <a:srgbClr val="98b855"/>
      </a:solidFill>
      <a:round/>
    </a:ln>
  </c:spPr>
</c:chartSpace>
</file>

<file path=ppt/charts/chart7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100">
                <a:solidFill>
                  <a:srgbClr val="000000"/>
                </a:solidFill>
                <a:latin typeface="Calibri"/>
              </a:rPr>
              <a:t>Колян во серти йӧв продукция вӧчан ӧтувъя ыджда ӧти олысь вылӧ арталӧмӧн</a:t>
            </a:r>
          </a:p>
        </c:rich>
      </c:tx>
      <c:layout/>
    </c:title>
    <c:view3D>
      <c:rotX val="16"/>
      <c:rotY val="19"/>
      <c:rAngAx val="1"/>
      <c:perspective val="30"/>
    </c:view3D>
    <c:floor>
      <c:spPr>
        <a:noFill/>
        <a:ln w="9360">
          <a:solidFill>
            <a:srgbClr val="656565"/>
          </a:solidFill>
          <a:round/>
        </a:ln>
      </c:spPr>
    </c:floor>
    <c:backWall>
      <c:spPr>
        <a:ln w="9360">
          <a:solidFill>
            <a:srgbClr val="f59240"/>
          </a:solidFill>
          <a:round/>
        </a:ln>
      </c:spPr>
    </c:backWall>
    <c:plotArea>
      <c:layout/>
      <c:bar3DChart>
        <c:barDir val="bar"/>
        <c:grouping val="stacked"/>
        <c:ser>
          <c:idx val="0"/>
          <c:order val="0"/>
          <c:tx>
            <c:strRef>
              <c:f>label 0</c:f>
              <c:strCache>
                <c:ptCount val="1"/>
                <c:pt idx="0">
                  <c:v>%</c:v>
                </c:pt>
              </c:strCache>
            </c:strRef>
          </c:tx>
          <c:spPr>
            <a:solidFill>
              <a:srgbClr val="4f81bd"/>
            </a:solidFill>
            <a:ln>
              <a:noFill/>
            </a:ln>
          </c:spPr>
          <c:cat>
            <c:strRef>
              <c:f>categories</c:f>
              <c:strCache>
                <c:ptCount val="2"/>
                <c:pt idx="0">
                  <c:v>факт</c:v>
                </c:pt>
                <c:pt idx="1">
                  <c:v>план</c:v>
                </c:pt>
              </c:strCache>
            </c:strRef>
          </c:cat>
          <c:val>
            <c:numRef>
              <c:f>0</c:f>
              <c:numCache>
                <c:formatCode>General</c:formatCode>
                <c:ptCount val="2"/>
                <c:pt idx="0">
                  <c:v>99.6</c:v>
                </c:pt>
                <c:pt idx="1">
                  <c:v>102.9</c:v>
                </c:pt>
              </c:numCache>
            </c:numRef>
          </c:val>
        </c:ser>
        <c:gapWidth val="150"/>
        <c:shape val="cylinder"/>
        <c:axId val="64570837"/>
        <c:axId val="66997147"/>
        <c:axId val="0"/>
      </c:bar3DChart>
      <c:catAx>
        <c:axId val="64570837"/>
        <c:scaling>
          <c:orientation val="minMax"/>
        </c:scaling>
        <c:delete val="0"/>
        <c:axPos val="b"/>
        <c:majorTickMark val="out"/>
        <c:minorTickMark val="none"/>
        <c:tickLblPos val="nextTo"/>
        <c:spPr>
          <a:ln w="9360">
            <a:solidFill>
              <a:srgbClr val="656565"/>
            </a:solidFill>
            <a:round/>
          </a:ln>
        </c:spPr>
        <c:crossAx val="66997147"/>
        <c:crosses val="autoZero"/>
        <c:auto val="1"/>
        <c:lblAlgn val="ctr"/>
        <c:lblOffset val="100"/>
      </c:catAx>
      <c:valAx>
        <c:axId val="66997147"/>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64570837"/>
        <c:crossesAt val="0"/>
      </c:valAx>
      <c:spPr>
        <a:ln w="9360">
          <a:solidFill>
            <a:srgbClr val="f59240"/>
          </a:solidFill>
          <a:round/>
        </a:ln>
      </c:spPr>
    </c:plotArea>
    <c:legend>
      <c:legendPos val="r"/>
      <c:overlay val="0"/>
      <c:spPr>
        <a:noFill/>
        <a:ln>
          <a:noFill/>
        </a:ln>
      </c:spPr>
    </c:legend>
    <c:plotVisOnly val="1"/>
  </c:chart>
  <c:spPr>
    <a:solidFill>
      <a:srgbClr val="ebf1de"/>
    </a:solidFill>
    <a:ln>
      <a:noFill/>
    </a:ln>
  </c:spPr>
</c:chartSpace>
</file>

<file path=ppt/charts/chart74.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267.3</c:v>
                </c:pt>
                <c:pt idx="1">
                  <c:v>319.8</c:v>
                </c:pt>
              </c:numCache>
            </c:numRef>
          </c:val>
        </c:ser>
        <c:gapWidth val="39"/>
        <c:shape val="cylinder"/>
        <c:axId val="55471314"/>
        <c:axId val="80886099"/>
        <c:axId val="0"/>
      </c:bar3DChart>
      <c:catAx>
        <c:axId val="55471314"/>
        <c:scaling>
          <c:orientation val="minMax"/>
        </c:scaling>
        <c:delete val="0"/>
        <c:axPos val="b"/>
        <c:majorTickMark val="out"/>
        <c:minorTickMark val="none"/>
        <c:tickLblPos val="nextTo"/>
        <c:spPr>
          <a:ln w="25560">
            <a:solidFill>
              <a:srgbClr val="9bbb59"/>
            </a:solidFill>
            <a:round/>
          </a:ln>
        </c:spPr>
        <c:crossAx val="80886099"/>
        <c:crosses val="autoZero"/>
        <c:auto val="1"/>
        <c:lblAlgn val="ctr"/>
        <c:lblOffset val="100"/>
      </c:catAx>
      <c:valAx>
        <c:axId val="80886099"/>
        <c:scaling>
          <c:orientation val="minMax"/>
          <c:min val="0"/>
        </c:scaling>
        <c:delete val="0"/>
        <c:axPos val="l"/>
        <c:majorTickMark val="out"/>
        <c:minorTickMark val="none"/>
        <c:tickLblPos val="none"/>
        <c:spPr>
          <a:ln w="9360">
            <a:solidFill>
              <a:srgbClr val="656565"/>
            </a:solidFill>
            <a:round/>
          </a:ln>
        </c:spPr>
        <c:crossAx val="55471314"/>
        <c:crossesAt val="0"/>
      </c:valAx>
      <c:spPr>
        <a:noFill/>
        <a:ln w="9360">
          <a:noFill/>
        </a:ln>
      </c:spPr>
    </c:plotArea>
    <c:plotVisOnly val="1"/>
  </c:chart>
  <c:spPr>
    <a:solidFill>
      <a:srgbClr val="ffffff"/>
    </a:solidFill>
    <a:ln w="9360">
      <a:noFill/>
    </a:ln>
  </c:spPr>
</c:chartSpace>
</file>

<file path=ppt/charts/chart75.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Pt>
            <c:idx val="3"/>
            <c:spPr>
              <a:solidFill>
                <a:srgbClr val="b3a2c7"/>
              </a:solidFill>
              <a:ln w="19080">
                <a:solidFill>
                  <a:srgbClr val="ffffff"/>
                </a:solidFill>
                <a:round/>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bestFit"/>
              <c:showLegendKey val="0"/>
              <c:showVal val="1"/>
              <c:showCatName val="0"/>
              <c:showSerName val="0"/>
              <c:showPercent val="0"/>
              <c:separator>; </c:separator>
            </c:dLbl>
            <c:dLbl>
              <c:idx val="3"/>
              <c:dLblPos/>
              <c:showLegendKey val="0"/>
              <c:showVal val="1"/>
              <c:showCatName val="0"/>
              <c:showSerName val="0"/>
              <c:showPercent val="0"/>
              <c:separator>; </c:separator>
            </c:dLbl>
            <c:showLegendKey val="0"/>
            <c:showVal val="1"/>
            <c:showCatName val="0"/>
            <c:showSerName val="0"/>
            <c:showPercent val="0"/>
          </c:dLbls>
          <c:cat>
            <c:strRef>
              <c:f>categories</c:f>
              <c:strCache>
                <c:ptCount val="4"/>
                <c:pt idx="0">
                  <c:v>Вӧр-ва ресурсъяс выльмӧдӧм да наӧн вӧдитчӧм
</c:v>
                </c:pt>
                <c:pt idx="1">
                  <c:v>Гӧгӧртас видзӧм</c:v>
                </c:pt>
                <c:pt idx="2">
                  <c:v>Коми Республика мутасын ва овмӧс комплексса сооружениеяслысь видзчысянлун могмӧдӧм</c:v>
                </c:pt>
                <c:pt idx="3">
                  <c:v>Канму уджтас збыльмӧдӧмсӧ могмӧдӧм</c:v>
                </c:pt>
              </c:strCache>
            </c:strRef>
          </c:cat>
          <c:val>
            <c:numRef>
              <c:f>0</c:f>
              <c:numCache>
                <c:formatCode>General</c:formatCode>
                <c:ptCount val="4"/>
                <c:pt idx="0">
                  <c:v>5.8</c:v>
                </c:pt>
                <c:pt idx="1">
                  <c:v>63.9</c:v>
                </c:pt>
                <c:pt idx="2">
                  <c:v>62.6</c:v>
                </c:pt>
                <c:pt idx="3">
                  <c:v>134.9</c:v>
                </c:pt>
              </c:numCache>
            </c:numRef>
          </c:val>
        </c:ser>
        <c:firstSliceAng val="36"/>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76.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Збыльмӧдӧма</c:v>
                </c:pt>
              </c:strCache>
            </c:strRef>
          </c:tx>
          <c:spPr>
            <a:solidFill>
              <a:srgbClr val="95b3d7"/>
            </a:solidFill>
            <a:ln>
              <a:noFill/>
            </a:ln>
          </c:spPr>
          <c:cat>
            <c:strRef>
              <c:f>categories</c:f>
              <c:strCache>
                <c:ptCount val="5"/>
                <c:pt idx="0">
                  <c:v>Медшӧр сикас мупытшса озырлун запасъяс да быдвося перъян ыджда содтӧм серти,%
</c:v>
                </c:pt>
                <c:pt idx="1">
                  <c:v>Кыйсян озырлунлӧн вӧдитчан сикас лыд кыйсян озырлун сикасъяслӧн ӧтувъя лыд серти,% </c:v>
                </c:pt>
                <c:pt idx="2">
                  <c:v>Олысьяслӧн пай, кодъяс олӧны ваяслӧн лёка тӧдчӧм улӧ веськавны вермысь мутасъясын, кодъясӧс видзӧма ваяслӧн лёка тӧдчӧмысь видзан тшупӧдсӧ кыпӧдан мероприятиеяс нуӧдӧм отсӧгӧн, татшӧм мутасъясын став олысь лыдысь, %
</c:v>
                </c:pt>
                <c:pt idx="3">
                  <c:v>Шыблас пай, кутшӧмӧн вӧдитчӧма да лёк вӧчӧмысь дугӧдӧма производство да вӧдитчӧм дырйи артмӧм шыблас ӧтувъя ыдждаысь,%
</c:v>
                </c:pt>
                <c:pt idx="4">
                  <c:v>Коми Республикаса площадь пай, кытчӧ пырӧны торйӧн ёна видзан вӧр-ва мутасъяс, Коми Республикаса ӧтувъя площадьын,%
</c:v>
                </c:pt>
              </c:strCache>
            </c:strRef>
          </c:cat>
          <c:val>
            <c:numRef>
              <c:f>0</c:f>
              <c:numCache>
                <c:formatCode>General</c:formatCode>
                <c:ptCount val="5"/>
                <c:pt idx="0">
                  <c:v>105</c:v>
                </c:pt>
                <c:pt idx="1">
                  <c:v>85</c:v>
                </c:pt>
                <c:pt idx="2">
                  <c:v>23.54</c:v>
                </c:pt>
                <c:pt idx="3">
                  <c:v>20</c:v>
                </c:pt>
                <c:pt idx="4">
                  <c:v>13.5</c:v>
                </c:pt>
              </c:numCache>
            </c:numRef>
          </c:val>
        </c:ser>
        <c:ser>
          <c:idx val="1"/>
          <c:order val="1"/>
          <c:tx>
            <c:strRef>
              <c:f>label 1</c:f>
              <c:strCache>
                <c:ptCount val="1"/>
                <c:pt idx="0">
                  <c:v>План</c:v>
                </c:pt>
              </c:strCache>
            </c:strRef>
          </c:tx>
          <c:spPr>
            <a:solidFill>
              <a:srgbClr val="fac090"/>
            </a:solidFill>
            <a:ln>
              <a:noFill/>
            </a:ln>
          </c:spPr>
          <c:cat>
            <c:strRef>
              <c:f>categories</c:f>
              <c:strCache>
                <c:ptCount val="5"/>
                <c:pt idx="0">
                  <c:v>Медшӧр сикас мупытшса озырлун запасъяс да быдвося перъян ыджда содтӧм серти,%
</c:v>
                </c:pt>
                <c:pt idx="1">
                  <c:v>Кыйсян озырлунлӧн вӧдитчан сикас лыд кыйсян озырлун сикасъяслӧн ӧтувъя лыд серти,% </c:v>
                </c:pt>
                <c:pt idx="2">
                  <c:v>Олысьяслӧн пай, кодъяс олӧны ваяслӧн лёка тӧдчӧм улӧ веськавны вермысь мутасъясын, кодъясӧс видзӧма ваяслӧн лёка тӧдчӧмысь видзан тшупӧдсӧ кыпӧдан мероприятиеяс нуӧдӧм отсӧгӧн, татшӧм мутасъясын став олысь лыдысь, %
</c:v>
                </c:pt>
                <c:pt idx="3">
                  <c:v>Шыблас пай, кутшӧмӧн вӧдитчӧма да лёк вӧчӧмысь дугӧдӧма производство да вӧдитчӧм дырйи артмӧм шыблас ӧтувъя ыдждаысь,%
</c:v>
                </c:pt>
                <c:pt idx="4">
                  <c:v>Коми Республикаса площадь пай, кытчӧ пырӧны торйӧн ёна видзан вӧр-ва мутасъяс, Коми Республикаса ӧтувъя площадьын,%
</c:v>
                </c:pt>
              </c:strCache>
            </c:strRef>
          </c:cat>
          <c:val>
            <c:numRef>
              <c:f>1</c:f>
              <c:numCache>
                <c:formatCode>General</c:formatCode>
                <c:ptCount val="5"/>
                <c:pt idx="0">
                  <c:v>115</c:v>
                </c:pt>
                <c:pt idx="1">
                  <c:v>85</c:v>
                </c:pt>
                <c:pt idx="2">
                  <c:v>23.54</c:v>
                </c:pt>
                <c:pt idx="3">
                  <c:v>20</c:v>
                </c:pt>
                <c:pt idx="4">
                  <c:v>13.5</c:v>
                </c:pt>
              </c:numCache>
            </c:numRef>
          </c:val>
        </c:ser>
        <c:gapWidth val="100"/>
        <c:axId val="17935543"/>
        <c:axId val="36901610"/>
      </c:barChart>
      <c:catAx>
        <c:axId val="17935543"/>
        <c:scaling>
          <c:orientation val="minMax"/>
        </c:scaling>
        <c:delete val="0"/>
        <c:axPos val="b"/>
        <c:majorTickMark val="out"/>
        <c:minorTickMark val="none"/>
        <c:tickLblPos val="nextTo"/>
        <c:spPr>
          <a:ln w="9360">
            <a:solidFill>
              <a:srgbClr val="656565"/>
            </a:solidFill>
            <a:round/>
          </a:ln>
        </c:spPr>
        <c:crossAx val="36901610"/>
        <c:crosses val="autoZero"/>
        <c:auto val="1"/>
        <c:lblAlgn val="ctr"/>
        <c:lblOffset val="100"/>
      </c:catAx>
      <c:valAx>
        <c:axId val="36901610"/>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17935543"/>
        <c:crossesAt val="0"/>
      </c:valAx>
      <c:spPr>
        <a:noFill/>
        <a:ln w="25560">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77.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685.5</c:v>
                </c:pt>
                <c:pt idx="1">
                  <c:v>715.8</c:v>
                </c:pt>
              </c:numCache>
            </c:numRef>
          </c:val>
        </c:ser>
        <c:gapWidth val="39"/>
        <c:shape val="cylinder"/>
        <c:axId val="78132521"/>
        <c:axId val="70799141"/>
        <c:axId val="0"/>
      </c:bar3DChart>
      <c:catAx>
        <c:axId val="78132521"/>
        <c:scaling>
          <c:orientation val="minMax"/>
        </c:scaling>
        <c:delete val="0"/>
        <c:axPos val="b"/>
        <c:majorTickMark val="out"/>
        <c:minorTickMark val="none"/>
        <c:tickLblPos val="nextTo"/>
        <c:spPr>
          <a:ln w="25560">
            <a:solidFill>
              <a:srgbClr val="9bbb59"/>
            </a:solidFill>
            <a:round/>
          </a:ln>
        </c:spPr>
        <c:crossAx val="70799141"/>
        <c:crosses val="autoZero"/>
        <c:auto val="1"/>
        <c:lblAlgn val="ctr"/>
        <c:lblOffset val="100"/>
      </c:catAx>
      <c:valAx>
        <c:axId val="70799141"/>
        <c:scaling>
          <c:orientation val="minMax"/>
          <c:min val="0"/>
        </c:scaling>
        <c:delete val="0"/>
        <c:axPos val="l"/>
        <c:majorTickMark val="out"/>
        <c:minorTickMark val="none"/>
        <c:tickLblPos val="none"/>
        <c:spPr>
          <a:ln w="9360">
            <a:solidFill>
              <a:srgbClr val="656565"/>
            </a:solidFill>
            <a:round/>
          </a:ln>
        </c:spPr>
        <c:crossAx val="78132521"/>
        <c:crossesAt val="0"/>
      </c:valAx>
      <c:spPr>
        <a:noFill/>
        <a:ln w="9360">
          <a:noFill/>
        </a:ln>
      </c:spPr>
    </c:plotArea>
    <c:plotVisOnly val="1"/>
  </c:chart>
  <c:spPr>
    <a:solidFill>
      <a:srgbClr val="ffffff"/>
    </a:solidFill>
    <a:ln w="9360">
      <a:noFill/>
    </a:ln>
  </c:spPr>
</c:chartSpace>
</file>

<file path=ppt/charts/chart7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200">
                <a:solidFill>
                  <a:srgbClr val="000000"/>
                </a:solidFill>
                <a:latin typeface="Times New Roman"/>
              </a:rPr>
              <a:t>Вӧръясӧн зумыда веськӧдлӧм</a:t>
            </a:r>
          </a:p>
        </c:rich>
      </c:tx>
      <c:layout/>
    </c:title>
    <c:view3D>
      <c:rotX val="10"/>
      <c:rotY val="10"/>
      <c:rAngAx val="0"/>
      <c:perspective val="30"/>
    </c:view3D>
    <c:floor>
      <c:spPr>
        <a:solidFill>
          <a:srgbClr val="ffffff"/>
        </a:solidFill>
        <a:ln w="25560">
          <a:solidFill>
            <a:srgbClr val="9bbb59"/>
          </a:solidFill>
          <a:round/>
        </a:ln>
      </c:spPr>
    </c:floor>
    <c:backWall>
      <c:spPr>
        <a:noFill/>
        <a:ln w="25560">
          <a:noFill/>
        </a:ln>
      </c:spPr>
    </c:backWall>
    <c:plotArea>
      <c:layout/>
      <c:bar3DChart>
        <c:barDir val="bar"/>
        <c:grouping val="clustered"/>
        <c:ser>
          <c:idx val="0"/>
          <c:order val="0"/>
          <c:tx>
            <c:strRef>
              <c:f>label 0</c:f>
              <c:strCache>
                <c:ptCount val="1"/>
                <c:pt idx="0">
                  <c:v>вӧчӧм</c:v>
                </c:pt>
              </c:strCache>
            </c:strRef>
          </c:tx>
          <c:spPr>
            <a:solidFill>
              <a:srgbClr val="77933c"/>
            </a:solidFill>
            <a:ln>
              <a:noFill/>
            </a:ln>
          </c:spPr>
          <c:cat>
            <c:strRef>
              <c:f>categories</c:f>
              <c:strCache>
                <c:ptCount val="2"/>
                <c:pt idx="0">
                  <c:v>федеральнӧй сьӧмкудйысь сьӧм</c:v>
                </c:pt>
                <c:pt idx="1">
                  <c:v>Коми Республикаса республиканскӧй сьӧмкудйысь сьӧм</c:v>
                </c:pt>
              </c:strCache>
            </c:strRef>
          </c:cat>
          <c:val>
            <c:numRef>
              <c:f>0</c:f>
              <c:numCache>
                <c:formatCode>General</c:formatCode>
                <c:ptCount val="2"/>
                <c:pt idx="0">
                  <c:v>434.9</c:v>
                </c:pt>
                <c:pt idx="1">
                  <c:v>161.3</c:v>
                </c:pt>
              </c:numCache>
            </c:numRef>
          </c:val>
        </c:ser>
        <c:ser>
          <c:idx val="1"/>
          <c:order val="1"/>
          <c:tx>
            <c:strRef>
              <c:f>label 1</c:f>
              <c:strCache>
                <c:ptCount val="1"/>
                <c:pt idx="0">
                  <c:v>план</c:v>
                </c:pt>
              </c:strCache>
            </c:strRef>
          </c:tx>
          <c:spPr>
            <a:solidFill>
              <a:srgbClr val="00b050"/>
            </a:solidFill>
            <a:ln>
              <a:noFill/>
            </a:ln>
          </c:spPr>
          <c:cat>
            <c:strRef>
              <c:f>categories</c:f>
              <c:strCache>
                <c:ptCount val="2"/>
                <c:pt idx="0">
                  <c:v>федеральнӧй сьӧмкудйысь сьӧм</c:v>
                </c:pt>
                <c:pt idx="1">
                  <c:v>Коми Республикаса республиканскӧй сьӧмкудйысь сьӧм</c:v>
                </c:pt>
              </c:strCache>
            </c:strRef>
          </c:cat>
          <c:val>
            <c:numRef>
              <c:f>1</c:f>
              <c:numCache>
                <c:formatCode>General</c:formatCode>
                <c:ptCount val="2"/>
                <c:pt idx="0">
                  <c:v>434.9</c:v>
                </c:pt>
                <c:pt idx="1">
                  <c:v>181.1</c:v>
                </c:pt>
              </c:numCache>
            </c:numRef>
          </c:val>
        </c:ser>
        <c:gapWidth val="150"/>
        <c:shape val="cylinder"/>
        <c:axId val="37635240"/>
        <c:axId val="53984735"/>
        <c:axId val="0"/>
      </c:bar3DChart>
      <c:catAx>
        <c:axId val="37635240"/>
        <c:scaling>
          <c:orientation val="minMax"/>
        </c:scaling>
        <c:delete val="0"/>
        <c:axPos val="b"/>
        <c:majorTickMark val="none"/>
        <c:minorTickMark val="none"/>
        <c:tickLblPos val="nextTo"/>
        <c:spPr>
          <a:ln w="9360">
            <a:solidFill>
              <a:srgbClr val="656565"/>
            </a:solidFill>
            <a:round/>
          </a:ln>
        </c:spPr>
        <c:crossAx val="53984735"/>
        <c:crosses val="autoZero"/>
        <c:auto val="1"/>
        <c:lblAlgn val="ctr"/>
        <c:lblOffset val="100"/>
      </c:catAx>
      <c:valAx>
        <c:axId val="53984735"/>
        <c:scaling>
          <c:orientation val="minMax"/>
        </c:scaling>
        <c:delete val="1"/>
        <c:axPos val="l"/>
        <c:majorTickMark val="none"/>
        <c:minorTickMark val="none"/>
        <c:tickLblPos val="nextTo"/>
        <c:spPr>
          <a:ln w="9360">
            <a:solidFill>
              <a:srgbClr val="656565"/>
            </a:solidFill>
            <a:round/>
          </a:ln>
        </c:spPr>
        <c:crossAx val="37635240"/>
        <c:crossesAt val="0"/>
      </c:valAx>
      <c:spPr>
        <a:noFill/>
        <a:ln w="25560">
          <a:noFill/>
        </a:ln>
      </c:spPr>
    </c:plotArea>
    <c:plotVisOnly val="1"/>
  </c:chart>
  <c:spPr>
    <a:noFill/>
    <a:ln>
      <a:noFill/>
    </a:ln>
  </c:spPr>
</c:chartSpace>
</file>

<file path=ppt/charts/chart7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200">
                <a:solidFill>
                  <a:srgbClr val="000000"/>
                </a:solidFill>
                <a:latin typeface="Times New Roman"/>
              </a:rPr>
              <a:t>Вӧр овмӧсын водзӧ вылӧ тӧдчана технологияяс сӧвмӧдӧм</a:t>
            </a:r>
          </a:p>
        </c:rich>
      </c:tx>
      <c:layout/>
    </c:title>
    <c:view3D>
      <c:rotX val="10"/>
      <c:rotY val="10"/>
      <c:rAngAx val="0"/>
      <c:perspective val="30"/>
    </c:view3D>
    <c:floor>
      <c:spPr>
        <a:solidFill>
          <a:srgbClr val="ffffff"/>
        </a:solidFill>
        <a:ln w="25560">
          <a:solidFill>
            <a:srgbClr val="9bbb59"/>
          </a:solidFill>
          <a:round/>
        </a:ln>
      </c:spPr>
    </c:floor>
    <c:backWall>
      <c:spPr>
        <a:noFill/>
        <a:ln w="25560">
          <a:noFill/>
        </a:ln>
      </c:spPr>
    </c:backWall>
    <c:plotArea>
      <c:layout/>
      <c:bar3DChart>
        <c:barDir val="bar"/>
        <c:grouping val="clustered"/>
        <c:ser>
          <c:idx val="0"/>
          <c:order val="0"/>
          <c:tx>
            <c:strRef>
              <c:f>label 0</c:f>
              <c:strCache>
                <c:ptCount val="1"/>
                <c:pt idx="0">
                  <c:v>вӧчӧм</c:v>
                </c:pt>
              </c:strCache>
            </c:strRef>
          </c:tx>
          <c:spPr>
            <a:solidFill>
              <a:srgbClr val="77933c"/>
            </a:solidFill>
            <a:ln>
              <a:noFill/>
            </a:ln>
          </c:spPr>
          <c:cat>
            <c:strRef>
              <c:f>categories</c:f>
              <c:strCache>
                <c:ptCount val="2"/>
                <c:pt idx="0">
                  <c:v>федеральнӧй сьӧмкудйысь сьӧм</c:v>
                </c:pt>
                <c:pt idx="1">
                  <c:v>Коми Республикаса республиканскӧй сьӧмкудйысь сьӧм</c:v>
                </c:pt>
              </c:strCache>
            </c:strRef>
          </c:cat>
          <c:val>
            <c:numRef>
              <c:f>0</c:f>
              <c:numCache>
                <c:formatCode>General</c:formatCode>
                <c:ptCount val="2"/>
                <c:pt idx="0">
                  <c:v>23.7</c:v>
                </c:pt>
                <c:pt idx="1">
                  <c:v>27</c:v>
                </c:pt>
              </c:numCache>
            </c:numRef>
          </c:val>
        </c:ser>
        <c:ser>
          <c:idx val="1"/>
          <c:order val="1"/>
          <c:tx>
            <c:strRef>
              <c:f>label 1</c:f>
              <c:strCache>
                <c:ptCount val="1"/>
                <c:pt idx="0">
                  <c:v>план</c:v>
                </c:pt>
              </c:strCache>
            </c:strRef>
          </c:tx>
          <c:spPr>
            <a:solidFill>
              <a:srgbClr val="00b050"/>
            </a:solidFill>
            <a:ln>
              <a:noFill/>
            </a:ln>
          </c:spPr>
          <c:cat>
            <c:strRef>
              <c:f>categories</c:f>
              <c:strCache>
                <c:ptCount val="2"/>
                <c:pt idx="0">
                  <c:v>федеральнӧй сьӧмкудйысь сьӧм</c:v>
                </c:pt>
                <c:pt idx="1">
                  <c:v>Коми Республикаса республиканскӧй сьӧмкудйысь сьӧм</c:v>
                </c:pt>
              </c:strCache>
            </c:strRef>
          </c:cat>
          <c:val>
            <c:numRef>
              <c:f>1</c:f>
              <c:numCache>
                <c:formatCode>General</c:formatCode>
                <c:ptCount val="2"/>
                <c:pt idx="0">
                  <c:v>23.7</c:v>
                </c:pt>
                <c:pt idx="1">
                  <c:v>36.2</c:v>
                </c:pt>
              </c:numCache>
            </c:numRef>
          </c:val>
        </c:ser>
        <c:gapWidth val="150"/>
        <c:shape val="cylinder"/>
        <c:axId val="7452806"/>
        <c:axId val="96417392"/>
        <c:axId val="0"/>
      </c:bar3DChart>
      <c:catAx>
        <c:axId val="7452806"/>
        <c:scaling>
          <c:orientation val="minMax"/>
        </c:scaling>
        <c:delete val="0"/>
        <c:axPos val="b"/>
        <c:majorTickMark val="none"/>
        <c:minorTickMark val="none"/>
        <c:tickLblPos val="nextTo"/>
        <c:spPr>
          <a:ln w="9360">
            <a:solidFill>
              <a:srgbClr val="656565"/>
            </a:solidFill>
            <a:round/>
          </a:ln>
        </c:spPr>
        <c:crossAx val="96417392"/>
        <c:crosses val="autoZero"/>
        <c:auto val="1"/>
        <c:lblAlgn val="ctr"/>
        <c:lblOffset val="100"/>
      </c:catAx>
      <c:valAx>
        <c:axId val="96417392"/>
        <c:scaling>
          <c:orientation val="minMax"/>
        </c:scaling>
        <c:delete val="1"/>
        <c:axPos val="l"/>
        <c:majorTickMark val="none"/>
        <c:minorTickMark val="none"/>
        <c:tickLblPos val="nextTo"/>
        <c:spPr>
          <a:ln w="9360">
            <a:solidFill>
              <a:srgbClr val="656565"/>
            </a:solidFill>
            <a:round/>
          </a:ln>
        </c:spPr>
        <c:crossAx val="7452806"/>
        <c:crossesAt val="0"/>
      </c:valAx>
      <c:spPr>
        <a:noFill/>
        <a:ln w="25560">
          <a:noFill/>
        </a:ln>
      </c:spPr>
    </c:plotArea>
    <c:plotVisOnly val="1"/>
  </c:chart>
  <c:spPr>
    <a:noFill/>
    <a:ln>
      <a:noFill/>
    </a:ln>
  </c:spPr>
</c:chartSpace>
</file>

<file path=ppt/charts/chart8.xml><?xml version="1.0" encoding="utf-8"?>
<c:chartSpace xmlns:c="http://schemas.openxmlformats.org/drawingml/2006/chart" xmlns:a="http://schemas.openxmlformats.org/drawingml/2006/main" xmlns:r="http://schemas.openxmlformats.org/officeDocument/2006/relationships">
  <c:lang val="en-US"/>
  <c:chart>
    <c:view3D>
      <c:rotX val="0"/>
      <c:rotY val="0"/>
      <c:rAngAx val="0"/>
      <c:perspective val="20"/>
    </c:view3D>
    <c:floor>
      <c:spPr>
        <a:noFill/>
        <a:ln w="9360">
          <a:solidFill>
            <a:srgbClr val="656565"/>
          </a:solidFill>
          <a:round/>
        </a:ln>
      </c:spPr>
    </c:floor>
    <c:backWall>
      <c:spPr>
        <a:noFill/>
        <a:ln w="9360">
          <a:solidFill>
            <a:srgbClr val="656565"/>
          </a:solidFill>
          <a:round/>
        </a:ln>
      </c:spPr>
    </c:backWall>
    <c:plotArea>
      <c:layout/>
      <c:bar3DChart>
        <c:barDir val="col"/>
        <c:grouping val="percentStacked"/>
        <c:ser>
          <c:idx val="0"/>
          <c:order val="0"/>
          <c:tx>
            <c:strRef>
              <c:f>label 0</c:f>
              <c:strCache>
                <c:ptCount val="1"/>
                <c:pt idx="0">
                  <c:v>федеральнӧй сьӧмкудлӧн чӧжӧс</c:v>
                </c:pt>
              </c:strCache>
            </c:strRef>
          </c:tx>
          <c:spPr>
            <a:solidFill>
              <a:srgbClr val="fcd5b5"/>
            </a:solidFill>
            <a:ln>
              <a:noFill/>
            </a:ln>
          </c:spPr>
          <c:cat>
            <c:strRef>
              <c:f>categories</c:f>
              <c:strCache>
                <c:ptCount val="3"/>
                <c:pt idx="0">
                  <c:v>2013</c:v>
                </c:pt>
                <c:pt idx="1">
                  <c:v>2014</c:v>
                </c:pt>
                <c:pt idx="2">
                  <c:v>2015</c:v>
                </c:pt>
              </c:strCache>
            </c:strRef>
          </c:cat>
          <c:val>
            <c:numRef>
              <c:f>0</c:f>
              <c:numCache>
                <c:formatCode>General</c:formatCode>
                <c:ptCount val="3"/>
                <c:pt idx="0">
                  <c:v>0.58</c:v>
                </c:pt>
                <c:pt idx="1">
                  <c:v>0.56</c:v>
                </c:pt>
                <c:pt idx="2">
                  <c:v>0.6</c:v>
                </c:pt>
              </c:numCache>
            </c:numRef>
          </c:val>
        </c:ser>
        <c:ser>
          <c:idx val="1"/>
          <c:order val="1"/>
          <c:tx>
            <c:strRef>
              <c:f>label 1</c:f>
              <c:strCache>
                <c:ptCount val="1"/>
                <c:pt idx="0">
                  <c:v>Коми Республикаса сьӧмкудъяслӧн чӧжӧс</c:v>
                </c:pt>
              </c:strCache>
            </c:strRef>
          </c:tx>
          <c:spPr>
            <a:solidFill>
              <a:srgbClr val="d99694"/>
            </a:solidFill>
            <a:ln>
              <a:noFill/>
            </a:ln>
          </c:spPr>
          <c:cat>
            <c:strRef>
              <c:f>categories</c:f>
              <c:strCache>
                <c:ptCount val="3"/>
                <c:pt idx="0">
                  <c:v>2013</c:v>
                </c:pt>
                <c:pt idx="1">
                  <c:v>2014</c:v>
                </c:pt>
                <c:pt idx="2">
                  <c:v>2015</c:v>
                </c:pt>
              </c:strCache>
            </c:strRef>
          </c:cat>
          <c:val>
            <c:numRef>
              <c:f>1</c:f>
              <c:numCache>
                <c:formatCode>General</c:formatCode>
                <c:ptCount val="3"/>
                <c:pt idx="0">
                  <c:v>0.42</c:v>
                </c:pt>
                <c:pt idx="1">
                  <c:v>0.44</c:v>
                </c:pt>
                <c:pt idx="2">
                  <c:v>0.4</c:v>
                </c:pt>
              </c:numCache>
            </c:numRef>
          </c:val>
        </c:ser>
        <c:gapWidth val="8"/>
        <c:shape val="cylinder"/>
        <c:axId val="66647418"/>
        <c:axId val="30732826"/>
        <c:axId val="0"/>
      </c:bar3DChart>
      <c:catAx>
        <c:axId val="66647418"/>
        <c:scaling>
          <c:orientation val="minMax"/>
        </c:scaling>
        <c:delete val="0"/>
        <c:axPos val="b"/>
        <c:majorTickMark val="cross"/>
        <c:minorTickMark val="none"/>
        <c:tickLblPos val="nextTo"/>
        <c:spPr>
          <a:ln w="9360">
            <a:solidFill>
              <a:srgbClr val="656565"/>
            </a:solidFill>
            <a:round/>
          </a:ln>
        </c:spPr>
        <c:crossAx val="30732826"/>
        <c:crosses val="autoZero"/>
        <c:auto val="1"/>
        <c:lblAlgn val="ctr"/>
        <c:lblOffset val="100"/>
      </c:catAx>
      <c:valAx>
        <c:axId val="30732826"/>
        <c:scaling>
          <c:orientation val="minMax"/>
        </c:scaling>
        <c:delete val="0"/>
        <c:axPos val="l"/>
        <c:majorGridlines>
          <c:spPr>
            <a:ln w="9360">
              <a:solidFill>
                <a:srgbClr val="656565"/>
              </a:solidFill>
              <a:round/>
            </a:ln>
          </c:spPr>
        </c:majorGridlines>
        <c:majorTickMark val="cross"/>
        <c:minorTickMark val="none"/>
        <c:tickLblPos val="nextTo"/>
        <c:spPr>
          <a:ln w="9360">
            <a:solidFill>
              <a:srgbClr val="656565"/>
            </a:solidFill>
            <a:round/>
          </a:ln>
        </c:spPr>
        <c:crossAx val="66647418"/>
        <c:crossesAt val="0"/>
      </c:valAx>
      <c:spPr>
        <a:noFill/>
        <a:ln w="9360">
          <a:solidFill>
            <a:srgbClr val="656565"/>
          </a:solidFill>
          <a:round/>
        </a:ln>
      </c:spPr>
    </c:plotArea>
    <c:legend>
      <c:legendPos val="r"/>
      <c:overlay val="0"/>
      <c:spPr>
        <a:noFill/>
        <a:ln>
          <a:noFill/>
        </a:ln>
      </c:spPr>
    </c:legend>
    <c:plotVisOnly val="1"/>
  </c:chart>
  <c:spPr>
    <a:ln w="9360">
      <a:solidFill>
        <a:srgbClr val="328093"/>
      </a:solidFill>
      <a:round/>
    </a:ln>
  </c:spPr>
</c:chartSpace>
</file>

<file path=ppt/charts/chart8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200">
                <a:solidFill>
                  <a:srgbClr val="000000"/>
                </a:solidFill>
                <a:latin typeface="Times New Roman"/>
              </a:rPr>
              <a:t>Канму уджтас збыльмӧдӧмсӧ могмӧдӧм</a:t>
            </a:r>
          </a:p>
        </c:rich>
      </c:tx>
      <c:layout/>
    </c:title>
    <c:view3D>
      <c:rotX val="10"/>
      <c:rotY val="10"/>
      <c:rAngAx val="0"/>
      <c:perspective val="30"/>
    </c:view3D>
    <c:floor>
      <c:spPr>
        <a:solidFill>
          <a:srgbClr val="ffffff"/>
        </a:solidFill>
        <a:ln w="25560">
          <a:solidFill>
            <a:srgbClr val="9bbb59"/>
          </a:solidFill>
          <a:round/>
        </a:ln>
      </c:spPr>
    </c:floor>
    <c:backWall>
      <c:spPr>
        <a:noFill/>
        <a:ln w="25560">
          <a:noFill/>
        </a:ln>
      </c:spPr>
    </c:backWall>
    <c:plotArea>
      <c:layout/>
      <c:bar3DChart>
        <c:barDir val="bar"/>
        <c:grouping val="clustered"/>
        <c:ser>
          <c:idx val="0"/>
          <c:order val="0"/>
          <c:tx>
            <c:strRef>
              <c:f>label 0</c:f>
              <c:strCache>
                <c:ptCount val="1"/>
                <c:pt idx="0">
                  <c:v>вӧчӧм</c:v>
                </c:pt>
              </c:strCache>
            </c:strRef>
          </c:tx>
          <c:spPr>
            <a:solidFill>
              <a:srgbClr val="77933c"/>
            </a:solidFill>
            <a:ln>
              <a:noFill/>
            </a:ln>
          </c:spPr>
          <c:cat>
            <c:strRef>
              <c:f>categories</c:f>
              <c:strCache>
                <c:ptCount val="2"/>
                <c:pt idx="0">
                  <c:v>средства федерального бюджета</c:v>
                </c:pt>
                <c:pt idx="1">
                  <c:v>Коми Республикаса республиканскӧй сьӧмкудйысь сьӧм</c:v>
                </c:pt>
              </c:strCache>
            </c:strRef>
          </c:cat>
          <c:val>
            <c:numRef>
              <c:f>0</c:f>
              <c:numCache>
                <c:formatCode>General</c:formatCode>
                <c:ptCount val="2"/>
                <c:pt idx="0">
                  <c:v>30.6</c:v>
                </c:pt>
                <c:pt idx="1">
                  <c:v>8</c:v>
                </c:pt>
              </c:numCache>
            </c:numRef>
          </c:val>
        </c:ser>
        <c:ser>
          <c:idx val="1"/>
          <c:order val="1"/>
          <c:tx>
            <c:strRef>
              <c:f>label 1</c:f>
              <c:strCache>
                <c:ptCount val="1"/>
                <c:pt idx="0">
                  <c:v>план</c:v>
                </c:pt>
              </c:strCache>
            </c:strRef>
          </c:tx>
          <c:spPr>
            <a:solidFill>
              <a:srgbClr val="00b050"/>
            </a:solidFill>
            <a:ln>
              <a:noFill/>
            </a:ln>
          </c:spPr>
          <c:cat>
            <c:strRef>
              <c:f>categories</c:f>
              <c:strCache>
                <c:ptCount val="2"/>
                <c:pt idx="0">
                  <c:v>средства федерального бюджета</c:v>
                </c:pt>
                <c:pt idx="1">
                  <c:v>Коми Республикаса республиканскӧй сьӧмкудйысь сьӧм</c:v>
                </c:pt>
              </c:strCache>
            </c:strRef>
          </c:cat>
          <c:val>
            <c:numRef>
              <c:f>1</c:f>
              <c:numCache>
                <c:formatCode>General</c:formatCode>
                <c:ptCount val="2"/>
                <c:pt idx="0">
                  <c:v>30.7</c:v>
                </c:pt>
                <c:pt idx="1">
                  <c:v>9.2</c:v>
                </c:pt>
              </c:numCache>
            </c:numRef>
          </c:val>
        </c:ser>
        <c:gapWidth val="150"/>
        <c:shape val="cylinder"/>
        <c:axId val="58879781"/>
        <c:axId val="65522045"/>
        <c:axId val="0"/>
      </c:bar3DChart>
      <c:catAx>
        <c:axId val="58879781"/>
        <c:scaling>
          <c:orientation val="minMax"/>
        </c:scaling>
        <c:delete val="0"/>
        <c:axPos val="b"/>
        <c:majorTickMark val="none"/>
        <c:minorTickMark val="none"/>
        <c:tickLblPos val="nextTo"/>
        <c:spPr>
          <a:ln w="9360">
            <a:solidFill>
              <a:srgbClr val="656565"/>
            </a:solidFill>
            <a:round/>
          </a:ln>
        </c:spPr>
        <c:crossAx val="65522045"/>
        <c:crosses val="autoZero"/>
        <c:auto val="1"/>
        <c:lblAlgn val="ctr"/>
        <c:lblOffset val="100"/>
      </c:catAx>
      <c:valAx>
        <c:axId val="65522045"/>
        <c:scaling>
          <c:orientation val="minMax"/>
        </c:scaling>
        <c:delete val="1"/>
        <c:axPos val="l"/>
        <c:majorTickMark val="none"/>
        <c:minorTickMark val="none"/>
        <c:tickLblPos val="nextTo"/>
        <c:spPr>
          <a:ln w="9360">
            <a:solidFill>
              <a:srgbClr val="656565"/>
            </a:solidFill>
            <a:round/>
          </a:ln>
        </c:spPr>
        <c:crossAx val="58879781"/>
        <c:crossesAt val="0"/>
      </c:valAx>
      <c:spPr>
        <a:noFill/>
        <a:ln w="25560">
          <a:noFill/>
        </a:ln>
      </c:spPr>
    </c:plotArea>
    <c:plotVisOnly val="1"/>
  </c:chart>
  <c:spPr>
    <a:noFill/>
    <a:ln>
      <a:noFill/>
    </a:ln>
  </c:spPr>
</c:chartSpace>
</file>

<file path=ppt/charts/chart8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3"/>
                <c:pt idx="0">
                  <c:v>Коми Республика мутасын вӧръясӧн вӧдитчӧмысь мынтысьӧмъяс мында серти, кутшӧмъяс отчётнӧй воын воисны Россия Федерацияса сьӧмкуд системаӧ, Коми Республика мутасын вӧръясӧн вӧдитчӧмысь индӧм мынтысьӧмъяс мында да мынтысьӧмъясысь недоимкаяс, %</c:v>
                </c:pt>
                <c:pt idx="1">
                  <c:v>Вӧр фондлӧн муясын меститчӧм вӧръясӧн вӧдитчӧмысь РФ фед. сьӧмкудйӧ воӧм мынтысьӧмъяс серти РФ субъектъяслӧн канму власьт органъясӧн вӧр йитӧдъяс юкӧнын РФ сетӧм уджмогъяс збыльмӧдӧм вылӧ федеральнӧй сьӧмкудйысь видзӧм сьӧм ыджда, %</c:v>
                </c:pt>
                <c:pt idx="2">
                  <c:v>Вӧр фондлӧн вӧр быдмӧга муясын колана вӧр пуктасъяс площадьлӧн удельнӧй сьӧкта, %
</c:v>
                </c:pt>
              </c:strCache>
            </c:strRef>
          </c:cat>
          <c:val>
            <c:numRef>
              <c:f>0</c:f>
              <c:numCache>
                <c:formatCode>General</c:formatCode>
                <c:ptCount val="3"/>
                <c:pt idx="0">
                  <c:v>86.7</c:v>
                </c:pt>
                <c:pt idx="1">
                  <c:v>200</c:v>
                </c:pt>
                <c:pt idx="2">
                  <c:v>82.8</c:v>
                </c:pt>
              </c:numCache>
            </c:numRef>
          </c:val>
        </c:ser>
        <c:ser>
          <c:idx val="1"/>
          <c:order val="1"/>
          <c:tx>
            <c:strRef>
              <c:f>label 1</c:f>
              <c:strCache>
                <c:ptCount val="1"/>
                <c:pt idx="0">
                  <c:v>План</c:v>
                </c:pt>
              </c:strCache>
            </c:strRef>
          </c:tx>
          <c:spPr>
            <a:solidFill>
              <a:srgbClr val="fac090"/>
            </a:solidFill>
            <a:ln>
              <a:noFill/>
            </a:ln>
          </c:spPr>
          <c:cat>
            <c:strRef>
              <c:f>categories</c:f>
              <c:strCache>
                <c:ptCount val="3"/>
                <c:pt idx="0">
                  <c:v>Коми Республика мутасын вӧръясӧн вӧдитчӧмысь мынтысьӧмъяс мында серти, кутшӧмъяс отчётнӧй воын воисны Россия Федерацияса сьӧмкуд системаӧ, Коми Республика мутасын вӧръясӧн вӧдитчӧмысь индӧм мынтысьӧмъяс мында да мынтысьӧмъясысь недоимкаяс, %</c:v>
                </c:pt>
                <c:pt idx="1">
                  <c:v>Вӧр фондлӧн муясын меститчӧм вӧръясӧн вӧдитчӧмысь РФ фед. сьӧмкудйӧ воӧм мынтысьӧмъяс серти РФ субъектъяслӧн канму власьт органъясӧн вӧр йитӧдъяс юкӧнын РФ сетӧм уджмогъяс збыльмӧдӧм вылӧ федеральнӧй сьӧмкудйысь видзӧм сьӧм ыджда, %</c:v>
                </c:pt>
                <c:pt idx="2">
                  <c:v>Вӧр фондлӧн вӧр быдмӧга муясын колана вӧр пуктасъяс площадьлӧн удельнӧй сьӧкта, %
</c:v>
                </c:pt>
              </c:strCache>
            </c:strRef>
          </c:cat>
          <c:val>
            <c:numRef>
              <c:f>1</c:f>
              <c:numCache>
                <c:formatCode>General</c:formatCode>
                <c:ptCount val="3"/>
                <c:pt idx="0">
                  <c:v>94.2</c:v>
                </c:pt>
                <c:pt idx="1">
                  <c:v>165</c:v>
                </c:pt>
                <c:pt idx="2">
                  <c:v>82.7</c:v>
                </c:pt>
              </c:numCache>
            </c:numRef>
          </c:val>
        </c:ser>
        <c:gapWidth val="100"/>
        <c:axId val="53510924"/>
        <c:axId val="42570665"/>
      </c:barChart>
      <c:catAx>
        <c:axId val="53510924"/>
        <c:scaling>
          <c:orientation val="minMax"/>
        </c:scaling>
        <c:delete val="0"/>
        <c:axPos val="b"/>
        <c:majorTickMark val="out"/>
        <c:minorTickMark val="none"/>
        <c:tickLblPos val="nextTo"/>
        <c:spPr>
          <a:ln w="9360">
            <a:solidFill>
              <a:srgbClr val="656565"/>
            </a:solidFill>
            <a:round/>
          </a:ln>
        </c:spPr>
        <c:crossAx val="42570665"/>
        <c:crosses val="autoZero"/>
        <c:auto val="1"/>
        <c:lblAlgn val="ctr"/>
        <c:lblOffset val="100"/>
      </c:catAx>
      <c:valAx>
        <c:axId val="42570665"/>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53510924"/>
        <c:crossesAt val="0"/>
      </c:valAx>
      <c:spPr>
        <a:noFill/>
        <a:ln w="25560">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82.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2"/>
                <c:pt idx="0">
                  <c:v>Вӧръясӧн вӧдитчӧмысь Коми Республикаса республиканскӧй сьӧмкудйӧ мынтысьӧмъяс ыджда уджӧдан вӧръясын вӧр муяслӧн 1 га вылӧ арталӧмӧн, шайт/га
</c:v>
                </c:pt>
                <c:pt idx="1">
                  <c:v>Том вӧр видзӧм могысь пӧрӧдӧм площадь арлыд серти класса том вӧр площадь ыджаысь, %
</c:v>
                </c:pt>
              </c:strCache>
            </c:strRef>
          </c:cat>
          <c:val>
            <c:numRef>
              <c:f>0</c:f>
              <c:numCache>
                <c:formatCode>General</c:formatCode>
                <c:ptCount val="2"/>
                <c:pt idx="0">
                  <c:v>16.8</c:v>
                </c:pt>
                <c:pt idx="1">
                  <c:v>0.9</c:v>
                </c:pt>
              </c:numCache>
            </c:numRef>
          </c:val>
        </c:ser>
        <c:ser>
          <c:idx val="1"/>
          <c:order val="1"/>
          <c:tx>
            <c:strRef>
              <c:f>label 1</c:f>
              <c:strCache>
                <c:ptCount val="1"/>
                <c:pt idx="0">
                  <c:v>План</c:v>
                </c:pt>
              </c:strCache>
            </c:strRef>
          </c:tx>
          <c:spPr>
            <a:solidFill>
              <a:srgbClr val="fac090"/>
            </a:solidFill>
            <a:ln>
              <a:noFill/>
            </a:ln>
          </c:spPr>
          <c:cat>
            <c:strRef>
              <c:f>categories</c:f>
              <c:strCache>
                <c:ptCount val="2"/>
                <c:pt idx="0">
                  <c:v>Вӧръясӧн вӧдитчӧмысь Коми Республикаса республиканскӧй сьӧмкудйӧ мынтысьӧмъяс ыджда уджӧдан вӧръясын вӧр муяслӧн 1 га вылӧ арталӧмӧн, шайт/га
</c:v>
                </c:pt>
                <c:pt idx="1">
                  <c:v>Том вӧр видзӧм могысь пӧрӧдӧм площадь арлыд серти класса том вӧр площадь ыджаысь, %
</c:v>
                </c:pt>
              </c:strCache>
            </c:strRef>
          </c:cat>
          <c:val>
            <c:numRef>
              <c:f>1</c:f>
              <c:numCache>
                <c:formatCode>General</c:formatCode>
                <c:ptCount val="2"/>
                <c:pt idx="0">
                  <c:v>11.7</c:v>
                </c:pt>
                <c:pt idx="1">
                  <c:v>0.9</c:v>
                </c:pt>
              </c:numCache>
            </c:numRef>
          </c:val>
        </c:ser>
        <c:gapWidth val="100"/>
        <c:axId val="75215430"/>
        <c:axId val="66165427"/>
      </c:barChart>
      <c:catAx>
        <c:axId val="75215430"/>
        <c:scaling>
          <c:orientation val="minMax"/>
        </c:scaling>
        <c:delete val="0"/>
        <c:axPos val="b"/>
        <c:majorTickMark val="out"/>
        <c:minorTickMark val="none"/>
        <c:tickLblPos val="nextTo"/>
        <c:spPr>
          <a:ln w="9360">
            <a:solidFill>
              <a:srgbClr val="656565"/>
            </a:solidFill>
            <a:round/>
          </a:ln>
        </c:spPr>
        <c:crossAx val="66165427"/>
        <c:crosses val="autoZero"/>
        <c:auto val="1"/>
        <c:lblAlgn val="ctr"/>
        <c:lblOffset val="100"/>
      </c:catAx>
      <c:valAx>
        <c:axId val="66165427"/>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75215430"/>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83.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Збыльмӧдӧма</c:v>
                </c:pt>
              </c:strCache>
            </c:strRef>
          </c:tx>
          <c:spPr>
            <a:solidFill>
              <a:srgbClr val="95b3d7"/>
            </a:solidFill>
            <a:ln>
              <a:noFill/>
            </a:ln>
          </c:spPr>
          <c:cat>
            <c:strRef>
              <c:f>categories</c:f>
              <c:strCache>
                <c:ptCount val="5"/>
                <c:pt idx="0">
                  <c:v>кӧртымӧ босьттӧм мутасын вӧр рӧдмӧдӧм да вӧр быдтӧм</c:v>
                </c:pt>
                <c:pt idx="1">
                  <c:v>вӧр лӧсьӧдӧмсӧ котыртӧм, вӧръясӧн зумыда веськӧдлӧм вылӧ вуджӧм могысь модельнӧй решениеяс лӧсьӧдӧм</c:v>
                </c:pt>
                <c:pt idx="2">
                  <c:v>вӧр пуктасъяс ньӧбан-вузалан аукционъяс нуӧдӧм, гражданалы древесина лэдзан уджъяс (сы лыдын материальнӧя да сьӧм боксянь донъялан вӧр лэдзанiнъяслы отвод да таксация) котыртӧм </c:v>
                </c:pt>
                <c:pt idx="3">
                  <c:v>вӧрын пӧжарысь вӧръяс видзӧм да дорйӧм серти канму учреждениеясӧн канму услугаяс сетӧм (уджъяс вӧчӧм)</c:v>
                </c:pt>
                <c:pt idx="4">
                  <c:v>вӧр йитӧдъяс юкӧнын канму учреждениеясӧн канму услугаяс сетӧм (уджъяс вӧчӧм)</c:v>
                </c:pt>
              </c:strCache>
            </c:strRef>
          </c:cat>
          <c:val>
            <c:numRef>
              <c:f>0</c:f>
              <c:numCache>
                <c:formatCode>General</c:formatCode>
                <c:ptCount val="5"/>
                <c:pt idx="0">
                  <c:v>13.3</c:v>
                </c:pt>
                <c:pt idx="1">
                  <c:v>23.6</c:v>
                </c:pt>
                <c:pt idx="2">
                  <c:v>27</c:v>
                </c:pt>
                <c:pt idx="3">
                  <c:v>161.5</c:v>
                </c:pt>
                <c:pt idx="4">
                  <c:v>421.1</c:v>
                </c:pt>
              </c:numCache>
            </c:numRef>
          </c:val>
        </c:ser>
        <c:ser>
          <c:idx val="1"/>
          <c:order val="1"/>
          <c:tx>
            <c:strRef>
              <c:f>label 1</c:f>
              <c:strCache>
                <c:ptCount val="1"/>
                <c:pt idx="0">
                  <c:v>План</c:v>
                </c:pt>
              </c:strCache>
            </c:strRef>
          </c:tx>
          <c:spPr>
            <a:solidFill>
              <a:srgbClr val="fac090"/>
            </a:solidFill>
            <a:ln>
              <a:noFill/>
            </a:ln>
          </c:spPr>
          <c:cat>
            <c:strRef>
              <c:f>categories</c:f>
              <c:strCache>
                <c:ptCount val="5"/>
                <c:pt idx="0">
                  <c:v>кӧртымӧ босьттӧм мутасын вӧр рӧдмӧдӧм да вӧр быдтӧм</c:v>
                </c:pt>
                <c:pt idx="1">
                  <c:v>вӧр лӧсьӧдӧмсӧ котыртӧм, вӧръясӧн зумыда веськӧдлӧм вылӧ вуджӧм могысь модельнӧй решениеяс лӧсьӧдӧм</c:v>
                </c:pt>
                <c:pt idx="2">
                  <c:v>вӧр пуктасъяс ньӧбан-вузалан аукционъяс нуӧдӧм, гражданалы древесина лэдзан уджъяс (сы лыдын материальнӧя да сьӧм боксянь донъялан вӧр лэдзанiнъяслы отвод да таксация) котыртӧм </c:v>
                </c:pt>
                <c:pt idx="3">
                  <c:v>вӧрын пӧжарысь вӧръяс видзӧм да дорйӧм серти канму учреждениеясӧн канму услугаяс сетӧм (уджъяс вӧчӧм)</c:v>
                </c:pt>
                <c:pt idx="4">
                  <c:v>вӧр йитӧдъяс юкӧнын канму учреждениеясӧн канму услугаяс сетӧм (уджъяс вӧчӧм)</c:v>
                </c:pt>
              </c:strCache>
            </c:strRef>
          </c:cat>
          <c:val>
            <c:numRef>
              <c:f>1</c:f>
              <c:numCache>
                <c:formatCode>General</c:formatCode>
                <c:ptCount val="5"/>
                <c:pt idx="0">
                  <c:v>13.3</c:v>
                </c:pt>
                <c:pt idx="1">
                  <c:v>32.6</c:v>
                </c:pt>
                <c:pt idx="2">
                  <c:v>27.2</c:v>
                </c:pt>
                <c:pt idx="3">
                  <c:v>171.9</c:v>
                </c:pt>
                <c:pt idx="4">
                  <c:v>425.9</c:v>
                </c:pt>
              </c:numCache>
            </c:numRef>
          </c:val>
        </c:ser>
        <c:gapWidth val="100"/>
        <c:axId val="6463784"/>
        <c:axId val="59402111"/>
      </c:barChart>
      <c:catAx>
        <c:axId val="6463784"/>
        <c:scaling>
          <c:orientation val="minMax"/>
        </c:scaling>
        <c:delete val="0"/>
        <c:axPos val="b"/>
        <c:majorTickMark val="out"/>
        <c:minorTickMark val="none"/>
        <c:tickLblPos val="nextTo"/>
        <c:spPr>
          <a:ln w="9360">
            <a:solidFill>
              <a:srgbClr val="656565"/>
            </a:solidFill>
            <a:round/>
          </a:ln>
        </c:spPr>
        <c:crossAx val="59402111"/>
        <c:crosses val="autoZero"/>
        <c:auto val="1"/>
        <c:lblAlgn val="ctr"/>
        <c:lblOffset val="100"/>
      </c:catAx>
      <c:valAx>
        <c:axId val="59402111"/>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6463784"/>
        <c:crossesAt val="0"/>
      </c:valAx>
      <c:spPr>
        <a:noFill/>
        <a:ln w="25560">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84.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37</c:v>
                </c:pt>
                <c:pt idx="1">
                  <c:v>46</c:v>
                </c:pt>
              </c:numCache>
            </c:numRef>
          </c:val>
        </c:ser>
        <c:gapWidth val="39"/>
        <c:shape val="cylinder"/>
        <c:axId val="60264152"/>
        <c:axId val="18886217"/>
        <c:axId val="0"/>
      </c:bar3DChart>
      <c:catAx>
        <c:axId val="60264152"/>
        <c:scaling>
          <c:orientation val="minMax"/>
        </c:scaling>
        <c:delete val="0"/>
        <c:axPos val="b"/>
        <c:majorTickMark val="out"/>
        <c:minorTickMark val="none"/>
        <c:tickLblPos val="nextTo"/>
        <c:spPr>
          <a:ln w="25560">
            <a:solidFill>
              <a:srgbClr val="9bbb59"/>
            </a:solidFill>
            <a:round/>
          </a:ln>
        </c:spPr>
        <c:crossAx val="18886217"/>
        <c:crosses val="autoZero"/>
        <c:auto val="1"/>
        <c:lblAlgn val="ctr"/>
        <c:lblOffset val="100"/>
      </c:catAx>
      <c:valAx>
        <c:axId val="18886217"/>
        <c:scaling>
          <c:orientation val="minMax"/>
          <c:min val="0"/>
        </c:scaling>
        <c:delete val="0"/>
        <c:axPos val="l"/>
        <c:majorTickMark val="out"/>
        <c:minorTickMark val="none"/>
        <c:tickLblPos val="none"/>
        <c:spPr>
          <a:ln w="9360">
            <a:solidFill>
              <a:srgbClr val="656565"/>
            </a:solidFill>
            <a:round/>
          </a:ln>
        </c:spPr>
        <c:crossAx val="60264152"/>
        <c:crossesAt val="0"/>
      </c:valAx>
      <c:spPr>
        <a:noFill/>
        <a:ln w="9360">
          <a:noFill/>
        </a:ln>
      </c:spPr>
    </c:plotArea>
    <c:plotVisOnly val="1"/>
  </c:chart>
  <c:spPr>
    <a:solidFill>
      <a:srgbClr val="ffffff"/>
    </a:solidFill>
    <a:ln w="9360">
      <a:noFill/>
    </a:ln>
  </c:spPr>
</c:chartSpace>
</file>

<file path=ppt/charts/chart85.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1"/>
                <c:pt idx="0">
                  <c:v>Коми Республикаса канму гражданскӧй служащӧйяс да Коми Республикаын муниципальнӧй служащӧйяс дорӧ эсканлун индекс (юасьӧм йӧзлӧн ӧтувъя лыдысь), %
</c:v>
                </c:pt>
              </c:strCache>
            </c:strRef>
          </c:cat>
          <c:val>
            <c:numRef>
              <c:f>0</c:f>
              <c:numCache>
                <c:formatCode>General</c:formatCode>
                <c:ptCount val="1"/>
                <c:pt idx="0">
                  <c:v>38.5</c:v>
                </c:pt>
              </c:numCache>
            </c:numRef>
          </c:val>
        </c:ser>
        <c:ser>
          <c:idx val="1"/>
          <c:order val="1"/>
          <c:tx>
            <c:strRef>
              <c:f>label 1</c:f>
              <c:strCache>
                <c:ptCount val="1"/>
                <c:pt idx="0">
                  <c:v>План</c:v>
                </c:pt>
              </c:strCache>
            </c:strRef>
          </c:tx>
          <c:spPr>
            <a:solidFill>
              <a:srgbClr val="fac090"/>
            </a:solidFill>
            <a:ln>
              <a:noFill/>
            </a:ln>
          </c:spPr>
          <c:cat>
            <c:strRef>
              <c:f>categories</c:f>
              <c:strCache>
                <c:ptCount val="1"/>
                <c:pt idx="0">
                  <c:v>Коми Республикаса канму гражданскӧй служащӧйяс да Коми Республикаын муниципальнӧй служащӧйяс дорӧ эсканлун индекс (юасьӧм йӧзлӧн ӧтувъя лыдысь), %
</c:v>
                </c:pt>
              </c:strCache>
            </c:strRef>
          </c:cat>
          <c:val>
            <c:numRef>
              <c:f>1</c:f>
              <c:numCache>
                <c:formatCode>General</c:formatCode>
                <c:ptCount val="1"/>
                <c:pt idx="0">
                  <c:v>40</c:v>
                </c:pt>
              </c:numCache>
            </c:numRef>
          </c:val>
        </c:ser>
        <c:gapWidth val="100"/>
        <c:axId val="10683392"/>
        <c:axId val="8060491"/>
      </c:barChart>
      <c:catAx>
        <c:axId val="10683392"/>
        <c:scaling>
          <c:orientation val="minMax"/>
        </c:scaling>
        <c:delete val="0"/>
        <c:axPos val="b"/>
        <c:majorTickMark val="out"/>
        <c:minorTickMark val="none"/>
        <c:tickLblPos val="nextTo"/>
        <c:spPr>
          <a:ln w="9360">
            <a:solidFill>
              <a:srgbClr val="656565"/>
            </a:solidFill>
            <a:round/>
          </a:ln>
        </c:spPr>
        <c:crossAx val="8060491"/>
        <c:crosses val="autoZero"/>
        <c:auto val="1"/>
        <c:lblAlgn val="ctr"/>
        <c:lblOffset val="100"/>
      </c:catAx>
      <c:valAx>
        <c:axId val="8060491"/>
        <c:scaling>
          <c:orientation val="minMax"/>
          <c:max val="55"/>
          <c:min val="0"/>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10683392"/>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86.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Збыльмӧдӧма</c:v>
                </c:pt>
              </c:strCache>
            </c:strRef>
          </c:tx>
          <c:spPr>
            <a:solidFill>
              <a:srgbClr val="95b3d7"/>
            </a:solidFill>
            <a:ln>
              <a:noFill/>
            </a:ln>
          </c:spPr>
          <c:cat>
            <c:strRef>
              <c:f>categories</c:f>
              <c:strCache>
                <c:ptCount val="4"/>
                <c:pt idx="0">
                  <c:v>Канму да муниципальнӧй веськӧдлан системаын кадръяс профессиональнӧя пыр сӧвмӧдӧм</c:v>
                </c:pt>
                <c:pt idx="1">
                  <c:v>Коми Республикаын муниципальнӧй служащӧйяслысь колана квалификация тшупӧдсӧ кутӧм вылӧ отсӧг сетӧм</c:v>
                </c:pt>
                <c:pt idx="2">
                  <c:v>Йӧзкотырлысь видзӧдлас туялӧм </c:v>
                </c:pt>
                <c:pt idx="3">
                  <c:v>Канму да муниципальнӧй веськӧдлан системаын кадръяс донъялан ӧнiя методъяс пыртӧм </c:v>
                </c:pt>
              </c:strCache>
            </c:strRef>
          </c:cat>
          <c:val>
            <c:numRef>
              <c:f>0</c:f>
              <c:numCache>
                <c:formatCode>General</c:formatCode>
                <c:ptCount val="4"/>
                <c:pt idx="0">
                  <c:v>4.6426</c:v>
                </c:pt>
                <c:pt idx="1">
                  <c:v>2.9575</c:v>
                </c:pt>
                <c:pt idx="2">
                  <c:v>1.3049</c:v>
                </c:pt>
                <c:pt idx="3">
                  <c:v>0.6898</c:v>
                </c:pt>
              </c:numCache>
            </c:numRef>
          </c:val>
        </c:ser>
        <c:ser>
          <c:idx val="1"/>
          <c:order val="1"/>
          <c:tx>
            <c:strRef>
              <c:f>label 1</c:f>
              <c:strCache>
                <c:ptCount val="1"/>
                <c:pt idx="0">
                  <c:v>План</c:v>
                </c:pt>
              </c:strCache>
            </c:strRef>
          </c:tx>
          <c:spPr>
            <a:solidFill>
              <a:srgbClr val="fac090"/>
            </a:solidFill>
            <a:ln>
              <a:noFill/>
            </a:ln>
          </c:spPr>
          <c:cat>
            <c:strRef>
              <c:f>categories</c:f>
              <c:strCache>
                <c:ptCount val="4"/>
                <c:pt idx="0">
                  <c:v>Канму да муниципальнӧй веськӧдлан системаын кадръяс профессиональнӧя пыр сӧвмӧдӧм</c:v>
                </c:pt>
                <c:pt idx="1">
                  <c:v>Коми Республикаын муниципальнӧй служащӧйяслысь колана квалификация тшупӧдсӧ кутӧм вылӧ отсӧг сетӧм</c:v>
                </c:pt>
                <c:pt idx="2">
                  <c:v>Йӧзкотырлысь видзӧдлас туялӧм </c:v>
                </c:pt>
                <c:pt idx="3">
                  <c:v>Канму да муниципальнӧй веськӧдлан системаын кадръяс донъялан ӧнiя методъяс пыртӧм </c:v>
                </c:pt>
              </c:strCache>
            </c:strRef>
          </c:cat>
          <c:val>
            <c:numRef>
              <c:f>1</c:f>
              <c:numCache>
                <c:formatCode>General</c:formatCode>
                <c:ptCount val="4"/>
                <c:pt idx="0">
                  <c:v>10.567</c:v>
                </c:pt>
                <c:pt idx="1">
                  <c:v>3.2457</c:v>
                </c:pt>
                <c:pt idx="2">
                  <c:v>1.3952</c:v>
                </c:pt>
                <c:pt idx="3">
                  <c:v>1.26</c:v>
                </c:pt>
              </c:numCache>
            </c:numRef>
          </c:val>
        </c:ser>
        <c:gapWidth val="100"/>
        <c:axId val="42896294"/>
        <c:axId val="52920638"/>
      </c:barChart>
      <c:catAx>
        <c:axId val="42896294"/>
        <c:scaling>
          <c:orientation val="minMax"/>
        </c:scaling>
        <c:delete val="0"/>
        <c:axPos val="b"/>
        <c:majorTickMark val="out"/>
        <c:minorTickMark val="none"/>
        <c:tickLblPos val="nextTo"/>
        <c:spPr>
          <a:ln w="9360">
            <a:solidFill>
              <a:srgbClr val="656565"/>
            </a:solidFill>
            <a:round/>
          </a:ln>
        </c:spPr>
        <c:crossAx val="52920638"/>
        <c:crosses val="autoZero"/>
        <c:auto val="1"/>
        <c:lblAlgn val="ctr"/>
        <c:lblOffset val="100"/>
      </c:catAx>
      <c:valAx>
        <c:axId val="52920638"/>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42896294"/>
        <c:crossesAt val="0"/>
      </c:valAx>
      <c:spPr>
        <a:noFill/>
        <a:ln w="25560">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87.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244.4017</c:v>
                </c:pt>
                <c:pt idx="1">
                  <c:v>319.3719</c:v>
                </c:pt>
              </c:numCache>
            </c:numRef>
          </c:val>
        </c:ser>
        <c:gapWidth val="39"/>
        <c:shape val="cylinder"/>
        <c:axId val="48455254"/>
        <c:axId val="29834229"/>
        <c:axId val="0"/>
      </c:bar3DChart>
      <c:catAx>
        <c:axId val="48455254"/>
        <c:scaling>
          <c:orientation val="minMax"/>
        </c:scaling>
        <c:delete val="0"/>
        <c:axPos val="b"/>
        <c:majorTickMark val="out"/>
        <c:minorTickMark val="none"/>
        <c:tickLblPos val="nextTo"/>
        <c:spPr>
          <a:ln w="25560">
            <a:solidFill>
              <a:srgbClr val="9bbb59"/>
            </a:solidFill>
            <a:round/>
          </a:ln>
        </c:spPr>
        <c:crossAx val="29834229"/>
        <c:crosses val="autoZero"/>
        <c:auto val="1"/>
        <c:lblAlgn val="ctr"/>
        <c:lblOffset val="100"/>
      </c:catAx>
      <c:valAx>
        <c:axId val="29834229"/>
        <c:scaling>
          <c:orientation val="minMax"/>
          <c:min val="0"/>
        </c:scaling>
        <c:delete val="0"/>
        <c:axPos val="l"/>
        <c:majorTickMark val="out"/>
        <c:minorTickMark val="none"/>
        <c:tickLblPos val="none"/>
        <c:spPr>
          <a:ln w="9360">
            <a:solidFill>
              <a:srgbClr val="656565"/>
            </a:solidFill>
            <a:round/>
          </a:ln>
        </c:spPr>
        <c:crossAx val="48455254"/>
        <c:crossesAt val="0"/>
      </c:valAx>
      <c:spPr>
        <a:noFill/>
        <a:ln w="9360">
          <a:noFill/>
        </a:ln>
      </c:spPr>
    </c:plotArea>
    <c:plotVisOnly val="1"/>
  </c:chart>
  <c:spPr>
    <a:solidFill>
      <a:srgbClr val="ffffff"/>
    </a:solidFill>
    <a:ln w="9360">
      <a:noFill/>
    </a:ln>
  </c:spPr>
</c:chartSpace>
</file>

<file path=ppt/charts/chart88.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bestFit"/>
              <c:showLegendKey val="0"/>
              <c:showVal val="1"/>
              <c:showCatName val="0"/>
              <c:showSerName val="0"/>
              <c:showPercent val="0"/>
              <c:separator>; </c:separator>
            </c:dLbl>
            <c:showLegendKey val="0"/>
            <c:showVal val="1"/>
            <c:showCatName val="0"/>
            <c:showSerName val="0"/>
            <c:showPercent val="0"/>
          </c:dLbls>
          <c:cat>
            <c:strRef>
              <c:f>categories</c:f>
              <c:strCache>
                <c:ptCount val="3"/>
                <c:pt idx="0">
                  <c:v>Канму уджтас збыльмӧдӧмсӧ могмӧдӧм
</c:v>
                </c:pt>
                <c:pt idx="1">
                  <c:v>Коми Республикаса канму эмбурӧн бура уджалысь веськӧдлан система лӧсьӧдӧм</c:v>
                </c:pt>
                <c:pt idx="2">
                  <c:v>Коми Республикаса канму эмбурлысь бура уджалысь тэчас лӧсьӧдӧм </c:v>
                </c:pt>
              </c:strCache>
            </c:strRef>
          </c:cat>
          <c:val>
            <c:numRef>
              <c:f>0</c:f>
              <c:numCache>
                <c:formatCode>General</c:formatCode>
                <c:ptCount val="3"/>
                <c:pt idx="0">
                  <c:v>41.1231</c:v>
                </c:pt>
                <c:pt idx="1">
                  <c:v>205.2923</c:v>
                </c:pt>
                <c:pt idx="2">
                  <c:v>72.9565</c:v>
                </c:pt>
              </c:numCache>
            </c:numRef>
          </c:val>
        </c:ser>
        <c:firstSliceAng val="36"/>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89.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5"/>
                <c:pt idx="0">
                  <c:v>Вӧдитчыны сетӧм му участокъяслӧн удельнӧй сьӧкта Коми Республикаса канму эмбур реестрӧ пырысь му участокъяслӧн ӧтувъя лыд серти, %</c:v>
                </c:pt>
                <c:pt idx="1">
                  <c:v>Вӧдитчыны сетӧм вӧрзьӧдны позьтӧм объектъяслӧн удельнӧй сьӧкта Коми Республикаса канму эмбур реестрӧ пырысь вӧрзьӧдны позьтӧм объектъяслӧн ӧтувъя лыд серти, %</c:v>
                </c:pt>
                <c:pt idx="2">
                  <c:v>Му участокъяслӧн удельнӧй сьӧкта, кутшӧмъяс вылӧ пасйӧма Коми Республикалысь киын кутан эмбур вылӧ инӧдсӧ, Коми Республикаса канму эмбур реестрӧ пырысь му участокъяслӧн ӧтувъя лыд серти, %</c:v>
                </c:pt>
                <c:pt idx="3">
                  <c:v>Вӧрзьӧдны позьтӧм объектъяслӧн удельнӧй сьӧкта, кутшӧмъяс вылӧ пасйӧма Коми Республикалысь киын кутан эмбур вылӧ инӧдсӧ, Коми Республикаса канму эмбур реестрӧ пырысь вӧрзьӧдны позьтӧм объектъяслӧн ӧтувъя лыд серти, % </c:v>
                </c:pt>
                <c:pt idx="4">
                  <c:v>Коми Республикалӧн киын кутан канму эмбурӧн вӧдитчӧмысь босьтӧм чӧжӧс, млн. шайт</c:v>
                </c:pt>
              </c:strCache>
            </c:strRef>
          </c:cat>
          <c:val>
            <c:numRef>
              <c:f>0</c:f>
              <c:numCache>
                <c:formatCode>General</c:formatCode>
                <c:ptCount val="5"/>
                <c:pt idx="0">
                  <c:v>96.2</c:v>
                </c:pt>
                <c:pt idx="1">
                  <c:v>95.1</c:v>
                </c:pt>
                <c:pt idx="2">
                  <c:v>84.5</c:v>
                </c:pt>
                <c:pt idx="3">
                  <c:v>63</c:v>
                </c:pt>
                <c:pt idx="4">
                  <c:v>40</c:v>
                </c:pt>
              </c:numCache>
            </c:numRef>
          </c:val>
        </c:ser>
        <c:ser>
          <c:idx val="1"/>
          <c:order val="1"/>
          <c:tx>
            <c:strRef>
              <c:f>label 1</c:f>
              <c:strCache>
                <c:ptCount val="1"/>
                <c:pt idx="0">
                  <c:v>План</c:v>
                </c:pt>
              </c:strCache>
            </c:strRef>
          </c:tx>
          <c:spPr>
            <a:solidFill>
              <a:srgbClr val="fac090"/>
            </a:solidFill>
            <a:ln>
              <a:noFill/>
            </a:ln>
          </c:spPr>
          <c:cat>
            <c:strRef>
              <c:f>categories</c:f>
              <c:strCache>
                <c:ptCount val="5"/>
                <c:pt idx="0">
                  <c:v>Вӧдитчыны сетӧм му участокъяслӧн удельнӧй сьӧкта Коми Республикаса канму эмбур реестрӧ пырысь му участокъяслӧн ӧтувъя лыд серти, %</c:v>
                </c:pt>
                <c:pt idx="1">
                  <c:v>Вӧдитчыны сетӧм вӧрзьӧдны позьтӧм объектъяслӧн удельнӧй сьӧкта Коми Республикаса канму эмбур реестрӧ пырысь вӧрзьӧдны позьтӧм объектъяслӧн ӧтувъя лыд серти, %</c:v>
                </c:pt>
                <c:pt idx="2">
                  <c:v>Му участокъяслӧн удельнӧй сьӧкта, кутшӧмъяс вылӧ пасйӧма Коми Республикалысь киын кутан эмбур вылӧ инӧдсӧ, Коми Республикаса канму эмбур реестрӧ пырысь му участокъяслӧн ӧтувъя лыд серти, %</c:v>
                </c:pt>
                <c:pt idx="3">
                  <c:v>Вӧрзьӧдны позьтӧм объектъяслӧн удельнӧй сьӧкта, кутшӧмъяс вылӧ пасйӧма Коми Республикалысь киын кутан эмбур вылӧ инӧдсӧ, Коми Республикаса канму эмбур реестрӧ пырысь вӧрзьӧдны позьтӧм объектъяслӧн ӧтувъя лыд серти, % </c:v>
                </c:pt>
                <c:pt idx="4">
                  <c:v>Коми Республикалӧн киын кутан канму эмбурӧн вӧдитчӧмысь босьтӧм чӧжӧс, млн. шайт</c:v>
                </c:pt>
              </c:strCache>
            </c:strRef>
          </c:cat>
          <c:val>
            <c:numRef>
              <c:f>1</c:f>
              <c:numCache>
                <c:formatCode>General</c:formatCode>
                <c:ptCount val="5"/>
                <c:pt idx="0">
                  <c:v>96</c:v>
                </c:pt>
                <c:pt idx="1">
                  <c:v>86</c:v>
                </c:pt>
                <c:pt idx="2">
                  <c:v>69</c:v>
                </c:pt>
                <c:pt idx="3">
                  <c:v>61</c:v>
                </c:pt>
                <c:pt idx="4">
                  <c:v>36.6</c:v>
                </c:pt>
              </c:numCache>
            </c:numRef>
          </c:val>
        </c:ser>
        <c:gapWidth val="100"/>
        <c:axId val="486965"/>
        <c:axId val="15171651"/>
      </c:barChart>
      <c:catAx>
        <c:axId val="486965"/>
        <c:scaling>
          <c:orientation val="minMax"/>
        </c:scaling>
        <c:delete val="0"/>
        <c:axPos val="b"/>
        <c:majorTickMark val="out"/>
        <c:minorTickMark val="none"/>
        <c:tickLblPos val="nextTo"/>
        <c:spPr>
          <a:ln w="9360">
            <a:solidFill>
              <a:srgbClr val="656565"/>
            </a:solidFill>
            <a:round/>
          </a:ln>
        </c:spPr>
        <c:crossAx val="15171651"/>
        <c:crosses val="autoZero"/>
        <c:auto val="1"/>
        <c:lblAlgn val="ctr"/>
        <c:lblOffset val="100"/>
      </c:catAx>
      <c:valAx>
        <c:axId val="15171651"/>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486965"/>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9.xml><?xml version="1.0" encoding="utf-8"?>
<c:chartSpace xmlns:c="http://schemas.openxmlformats.org/drawingml/2006/chart" xmlns:a="http://schemas.openxmlformats.org/drawingml/2006/main" xmlns:r="http://schemas.openxmlformats.org/officeDocument/2006/relationships">
  <c:lang val="en-US"/>
  <c:chart>
    <c:view3D>
      <c:rotX val="0"/>
      <c:rotY val="0"/>
      <c:rAngAx val="0"/>
      <c:perspective val="60"/>
    </c:view3D>
    <c:floor>
      <c:spPr>
        <a:noFill/>
        <a:ln w="9360">
          <a:solidFill>
            <a:srgbClr val="656565"/>
          </a:solidFill>
          <a:round/>
        </a:ln>
      </c:spPr>
    </c:floor>
    <c:backWall>
      <c:spPr>
        <a:noFill/>
        <a:ln w="25560">
          <a:noFill/>
        </a:ln>
      </c:spPr>
    </c:backWall>
    <c:plotArea>
      <c:layout/>
      <c:bar3DChart>
        <c:barDir val="col"/>
        <c:grouping val="clustered"/>
        <c:ser>
          <c:idx val="0"/>
          <c:order val="0"/>
          <c:tx>
            <c:strRef>
              <c:f>label 0</c:f>
              <c:strCache>
                <c:ptCount val="1"/>
                <c:pt idx="0">
                  <c:v>2013 воын</c:v>
                </c:pt>
              </c:strCache>
            </c:strRef>
          </c:tx>
          <c:spPr>
            <a:solidFill>
              <a:srgbClr val="f8a764"/>
            </a:solidFill>
            <a:ln>
              <a:noFill/>
            </a:ln>
          </c:spPr>
          <c:cat>
            <c:strRef>
              <c:f>categories</c:f>
              <c:strCache>
                <c:ptCount val="7"/>
                <c:pt idx="0">
                  <c:v>ЛУКОЙЛ</c:v>
                </c:pt>
                <c:pt idx="1">
                  <c:v>Газпром</c:v>
                </c:pt>
                <c:pt idx="2">
                  <c:v>Монди СЛПК</c:v>
                </c:pt>
                <c:pt idx="3">
                  <c:v>Транснефть</c:v>
                </c:pt>
                <c:pt idx="4">
                  <c:v>Северсталь</c:v>
                </c:pt>
                <c:pt idx="5">
                  <c:v>Роснефть</c:v>
                </c:pt>
                <c:pt idx="6">
                  <c:v>Мукӧд </c:v>
                </c:pt>
              </c:strCache>
            </c:strRef>
          </c:cat>
          <c:val>
            <c:numRef>
              <c:f>0</c:f>
              <c:numCache>
                <c:formatCode>General</c:formatCode>
                <c:ptCount val="7"/>
                <c:pt idx="0">
                  <c:v>4711.7248</c:v>
                </c:pt>
                <c:pt idx="1">
                  <c:v>4508.5787</c:v>
                </c:pt>
                <c:pt idx="2">
                  <c:v>1413.9736</c:v>
                </c:pt>
                <c:pt idx="3">
                  <c:v>743.0832</c:v>
                </c:pt>
                <c:pt idx="4">
                  <c:v>805.7587</c:v>
                </c:pt>
                <c:pt idx="5">
                  <c:v>739.0722</c:v>
                </c:pt>
                <c:pt idx="6">
                  <c:v>3896</c:v>
                </c:pt>
              </c:numCache>
            </c:numRef>
          </c:val>
        </c:ser>
        <c:ser>
          <c:idx val="1"/>
          <c:order val="1"/>
          <c:tx>
            <c:strRef>
              <c:f>label 1</c:f>
              <c:strCache>
                <c:ptCount val="1"/>
                <c:pt idx="0">
                  <c:v>2014 воын</c:v>
                </c:pt>
              </c:strCache>
            </c:strRef>
          </c:tx>
          <c:spPr>
            <a:solidFill>
              <a:srgbClr val="b3a2c7"/>
            </a:solidFill>
            <a:ln>
              <a:noFill/>
            </a:ln>
          </c:spPr>
          <c:cat>
            <c:strRef>
              <c:f>categories</c:f>
              <c:strCache>
                <c:ptCount val="7"/>
                <c:pt idx="0">
                  <c:v>ЛУКОЙЛ</c:v>
                </c:pt>
                <c:pt idx="1">
                  <c:v>Газпром</c:v>
                </c:pt>
                <c:pt idx="2">
                  <c:v>Монди СЛПК</c:v>
                </c:pt>
                <c:pt idx="3">
                  <c:v>Транснефть</c:v>
                </c:pt>
                <c:pt idx="4">
                  <c:v>Северсталь</c:v>
                </c:pt>
                <c:pt idx="5">
                  <c:v>Роснефть</c:v>
                </c:pt>
                <c:pt idx="6">
                  <c:v>Мукӧд </c:v>
                </c:pt>
              </c:strCache>
            </c:strRef>
          </c:cat>
          <c:val>
            <c:numRef>
              <c:f>1</c:f>
              <c:numCache>
                <c:formatCode>General</c:formatCode>
                <c:ptCount val="7"/>
                <c:pt idx="0">
                  <c:v>8744.1467</c:v>
                </c:pt>
                <c:pt idx="1">
                  <c:v>6814.424</c:v>
                </c:pt>
                <c:pt idx="2">
                  <c:v>1964.3124</c:v>
                </c:pt>
                <c:pt idx="3">
                  <c:v>1059.8893</c:v>
                </c:pt>
                <c:pt idx="4">
                  <c:v>954.1339</c:v>
                </c:pt>
                <c:pt idx="5">
                  <c:v>703.043</c:v>
                </c:pt>
                <c:pt idx="6">
                  <c:v>3986</c:v>
                </c:pt>
              </c:numCache>
            </c:numRef>
          </c:val>
        </c:ser>
        <c:ser>
          <c:idx val="2"/>
          <c:order val="2"/>
          <c:tx>
            <c:strRef>
              <c:f>label 2</c:f>
              <c:strCache>
                <c:ptCount val="1"/>
                <c:pt idx="0">
                  <c:v> 2015 воын</c:v>
                </c:pt>
              </c:strCache>
            </c:strRef>
          </c:tx>
          <c:spPr>
            <a:solidFill>
              <a:srgbClr val="5599fd"/>
            </a:solidFill>
            <a:ln>
              <a:noFill/>
            </a:ln>
          </c:spPr>
          <c:cat>
            <c:strRef>
              <c:f>categories</c:f>
              <c:strCache>
                <c:ptCount val="7"/>
                <c:pt idx="0">
                  <c:v>ЛУКОЙЛ</c:v>
                </c:pt>
                <c:pt idx="1">
                  <c:v>Газпром</c:v>
                </c:pt>
                <c:pt idx="2">
                  <c:v>Монди СЛПК</c:v>
                </c:pt>
                <c:pt idx="3">
                  <c:v>Транснефть</c:v>
                </c:pt>
                <c:pt idx="4">
                  <c:v>Северсталь</c:v>
                </c:pt>
                <c:pt idx="5">
                  <c:v>Роснефть</c:v>
                </c:pt>
                <c:pt idx="6">
                  <c:v>Мукӧд </c:v>
                </c:pt>
              </c:strCache>
            </c:strRef>
          </c:cat>
          <c:val>
            <c:numRef>
              <c:f>2</c:f>
              <c:numCache>
                <c:formatCode>General</c:formatCode>
                <c:ptCount val="7"/>
                <c:pt idx="0">
                  <c:v>10133.6788</c:v>
                </c:pt>
                <c:pt idx="1">
                  <c:v>9306.4657</c:v>
                </c:pt>
                <c:pt idx="2">
                  <c:v>2766.9478</c:v>
                </c:pt>
                <c:pt idx="3">
                  <c:v>1114.7709</c:v>
                </c:pt>
                <c:pt idx="4">
                  <c:v>546.6923</c:v>
                </c:pt>
                <c:pt idx="5">
                  <c:v>-229.6557</c:v>
                </c:pt>
                <c:pt idx="6">
                  <c:v>3346</c:v>
                </c:pt>
              </c:numCache>
            </c:numRef>
          </c:val>
        </c:ser>
        <c:gapWidth val="60"/>
        <c:shape val="box"/>
        <c:axId val="43028103"/>
        <c:axId val="37273343"/>
        <c:axId val="0"/>
      </c:bar3DChart>
      <c:catAx>
        <c:axId val="43028103"/>
        <c:scaling>
          <c:orientation val="minMax"/>
        </c:scaling>
        <c:delete val="0"/>
        <c:axPos val="b"/>
        <c:majorTickMark val="out"/>
        <c:minorTickMark val="none"/>
        <c:tickLblPos val="nextTo"/>
        <c:spPr>
          <a:ln w="9360">
            <a:solidFill>
              <a:srgbClr val="656565"/>
            </a:solidFill>
            <a:round/>
          </a:ln>
        </c:spPr>
        <c:crossAx val="37273343"/>
        <c:crosses val="autoZero"/>
        <c:auto val="1"/>
        <c:lblAlgn val="ctr"/>
        <c:lblOffset val="100"/>
      </c:catAx>
      <c:valAx>
        <c:axId val="37273343"/>
        <c:scaling>
          <c:orientation val="minMax"/>
          <c:min val="-2000"/>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43028103"/>
        <c:crossesAt val="0"/>
      </c:valAx>
      <c:spPr>
        <a:noFill/>
        <a:ln w="25560">
          <a:noFill/>
        </a:ln>
      </c:spPr>
    </c:plotArea>
    <c:legend>
      <c:legendPos val="b"/>
      <c:overlay val="0"/>
      <c:spPr>
        <a:noFill/>
        <a:ln>
          <a:noFill/>
        </a:ln>
      </c:spPr>
    </c:legend>
    <c:plotVisOnly val="1"/>
  </c:chart>
  <c:spPr>
    <a:noFill/>
    <a:ln>
      <a:noFill/>
    </a:ln>
  </c:spPr>
</c:chartSpace>
</file>

<file path=ppt/charts/chart90.xml><?xml version="1.0" encoding="utf-8"?>
<c:chartSpace xmlns:c="http://schemas.openxmlformats.org/drawingml/2006/chart" xmlns:a="http://schemas.openxmlformats.org/drawingml/2006/main" xmlns:r="http://schemas.openxmlformats.org/officeDocument/2006/relationships">
  <c:lang val="en-US"/>
  <c:chart>
    <c:view3D>
      <c:rotX val="0"/>
      <c:rotY val="20"/>
      <c:rAngAx val="1"/>
      <c:perspective val="30"/>
    </c:view3D>
    <c:floor>
      <c:spPr>
        <a:noFill/>
        <a:ln w="25560">
          <a:noFill/>
        </a:ln>
      </c:spPr>
    </c:floor>
    <c:backWall>
      <c:spPr>
        <a:noFill/>
        <a:ln w="9360">
          <a:noFill/>
        </a:ln>
      </c:spPr>
    </c:backWall>
    <c:plotArea>
      <c:layout/>
      <c:bar3DChart>
        <c:barDir val="bar"/>
        <c:grouping val="clustered"/>
        <c:ser>
          <c:idx val="0"/>
          <c:order val="0"/>
          <c:tx>
            <c:strRef>
              <c:f>label 0</c:f>
              <c:strCache>
                <c:ptCount val="1"/>
                <c:pt idx="0">
                  <c:v>средства республиканского бюджета Республики Коми</c:v>
                </c:pt>
              </c:strCache>
            </c:strRef>
          </c:tx>
          <c:spPr>
            <a:ln>
              <a:noFill/>
            </a:ln>
          </c:spPr>
          <c:cat>
            <c:strRef>
              <c:f>categories</c:f>
              <c:strCache>
                <c:ptCount val="2"/>
                <c:pt idx="0">
                  <c:v>вӧчӧма</c:v>
                </c:pt>
                <c:pt idx="1">
                  <c:v>план</c:v>
                </c:pt>
              </c:strCache>
            </c:strRef>
          </c:cat>
          <c:val>
            <c:numRef>
              <c:f>0</c:f>
              <c:numCache>
                <c:formatCode>General</c:formatCode>
                <c:ptCount val="2"/>
                <c:pt idx="0">
                  <c:v>3560</c:v>
                </c:pt>
                <c:pt idx="1">
                  <c:v>3805</c:v>
                </c:pt>
              </c:numCache>
            </c:numRef>
          </c:val>
        </c:ser>
        <c:gapWidth val="39"/>
        <c:shape val="cylinder"/>
        <c:axId val="70118787"/>
        <c:axId val="65057802"/>
        <c:axId val="0"/>
      </c:bar3DChart>
      <c:catAx>
        <c:axId val="70118787"/>
        <c:scaling>
          <c:orientation val="minMax"/>
        </c:scaling>
        <c:delete val="0"/>
        <c:axPos val="b"/>
        <c:majorTickMark val="out"/>
        <c:minorTickMark val="none"/>
        <c:tickLblPos val="nextTo"/>
        <c:spPr>
          <a:ln w="25560">
            <a:solidFill>
              <a:srgbClr val="9bbb59"/>
            </a:solidFill>
            <a:round/>
          </a:ln>
        </c:spPr>
        <c:crossAx val="65057802"/>
        <c:crosses val="autoZero"/>
        <c:auto val="1"/>
        <c:lblAlgn val="ctr"/>
        <c:lblOffset val="100"/>
      </c:catAx>
      <c:valAx>
        <c:axId val="65057802"/>
        <c:scaling>
          <c:orientation val="minMax"/>
          <c:min val="0"/>
        </c:scaling>
        <c:delete val="0"/>
        <c:axPos val="l"/>
        <c:majorTickMark val="out"/>
        <c:minorTickMark val="none"/>
        <c:tickLblPos val="none"/>
        <c:spPr>
          <a:ln w="9360">
            <a:solidFill>
              <a:srgbClr val="656565"/>
            </a:solidFill>
            <a:round/>
          </a:ln>
        </c:spPr>
        <c:crossAx val="70118787"/>
        <c:crossesAt val="0"/>
      </c:valAx>
      <c:spPr>
        <a:noFill/>
        <a:ln w="9360">
          <a:noFill/>
        </a:ln>
      </c:spPr>
    </c:plotArea>
    <c:plotVisOnly val="1"/>
  </c:chart>
  <c:spPr>
    <a:solidFill>
      <a:srgbClr val="ffffff"/>
    </a:solidFill>
    <a:ln w="9360">
      <a:noFill/>
    </a:ln>
  </c:spPr>
</c:chartSpace>
</file>

<file path=ppt/charts/chart91.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Столбец1</c:v>
                </c:pt>
              </c:strCache>
            </c:strRef>
          </c:tx>
          <c:spPr>
            <a:solidFill>
              <a:srgbClr val="4f81bd"/>
            </a:solidFill>
            <a:ln>
              <a:noFill/>
            </a:ln>
          </c:spPr>
          <c:explosion val="1"/>
          <c:dPt>
            <c:idx val="0"/>
            <c:spPr>
              <a:solidFill>
                <a:srgbClr val="4f81bd"/>
              </a:solidFill>
              <a:ln w="19080">
                <a:solidFill>
                  <a:srgbClr val="ffffff"/>
                </a:solidFill>
                <a:round/>
              </a:ln>
            </c:spPr>
          </c:dPt>
          <c:dPt>
            <c:idx val="1"/>
            <c:spPr>
              <a:solidFill>
                <a:srgbClr val="d99694"/>
              </a:solidFill>
              <a:ln w="19080">
                <a:solidFill>
                  <a:srgbClr val="ffffff"/>
                </a:solidFill>
                <a:round/>
              </a:ln>
            </c:spPr>
          </c:dPt>
          <c:dPt>
            <c:idx val="2"/>
            <c:spPr>
              <a:solidFill>
                <a:srgbClr val="c3d69b"/>
              </a:solidFill>
              <a:ln w="19080">
                <a:solidFill>
                  <a:srgbClr val="ffffff"/>
                </a:solidFill>
                <a:round/>
              </a:ln>
            </c:spPr>
          </c:dPt>
          <c:dLbls>
            <c:dLbl>
              <c:idx val="0"/>
              <c:dLblPos val="bestFit"/>
              <c:showLegendKey val="0"/>
              <c:showVal val="1"/>
              <c:showCatName val="0"/>
              <c:showSerName val="0"/>
              <c:showPercent val="0"/>
              <c:separator>; </c:separator>
            </c:dLbl>
            <c:dLbl>
              <c:idx val="1"/>
              <c:dLblPos val="l"/>
              <c:showLegendKey val="0"/>
              <c:showVal val="1"/>
              <c:showCatName val="0"/>
              <c:showSerName val="0"/>
              <c:showPercent val="0"/>
              <c:separator>; </c:separator>
            </c:dLbl>
            <c:dLbl>
              <c:idx val="2"/>
              <c:dLblPos val="b"/>
              <c:showLegendKey val="0"/>
              <c:showVal val="1"/>
              <c:showCatName val="0"/>
              <c:showSerName val="0"/>
              <c:showPercent val="0"/>
              <c:separator>; </c:separator>
            </c:dLbl>
            <c:showLegendKey val="0"/>
            <c:showVal val="1"/>
            <c:showCatName val="0"/>
            <c:showSerName val="0"/>
            <c:showPercent val="0"/>
          </c:dLbls>
          <c:cat>
            <c:strRef>
              <c:f>categories</c:f>
              <c:strCache>
                <c:ptCount val="3"/>
                <c:pt idx="0">
                  <c:v>Коми Республикаын сьӧмкуд процесс котыртӧм да могмӧдӧм
</c:v>
                </c:pt>
                <c:pt idx="1">
                  <c:v>Канму уджтас збыльмӧдӧмсӧ могмӧдӧм
</c:v>
                </c:pt>
                <c:pt idx="2">
                  <c:v>Коми Республикаса канму да муниципальнӧй сьӧмӧн эффективнӧя веськӧдланногъясӧн да инструментъясӧн вӧдитчӧм вылӧ вуджӧм 
</c:v>
                </c:pt>
              </c:strCache>
            </c:strRef>
          </c:cat>
          <c:val>
            <c:numRef>
              <c:f>0</c:f>
              <c:numCache>
                <c:formatCode>General</c:formatCode>
                <c:ptCount val="3"/>
                <c:pt idx="0">
                  <c:v>3609</c:v>
                </c:pt>
                <c:pt idx="1">
                  <c:v>196</c:v>
                </c:pt>
                <c:pt idx="2">
                  <c:v>0</c:v>
                </c:pt>
              </c:numCache>
            </c:numRef>
          </c:val>
        </c:ser>
        <c:firstSliceAng val="98"/>
      </c:pieChart>
      <c:spPr>
        <a:noFill/>
        <a:ln>
          <a:noFill/>
        </a:ln>
      </c:spPr>
    </c:plotArea>
    <c:legend>
      <c:legendPos val="r"/>
      <c:overlay val="0"/>
      <c:spPr>
        <a:noFill/>
        <a:ln>
          <a:noFill/>
        </a:ln>
      </c:spPr>
    </c:legend>
    <c:plotVisOnly val="1"/>
  </c:chart>
  <c:spPr>
    <a:solidFill>
      <a:srgbClr val="ebf1de"/>
    </a:solidFill>
    <a:ln>
      <a:solidFill>
        <a:srgbClr val="9bbb59"/>
      </a:solidFill>
    </a:ln>
  </c:spPr>
</c:chartSpace>
</file>

<file path=ppt/charts/chart92.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Вӧчӧма</c:v>
                </c:pt>
              </c:strCache>
            </c:strRef>
          </c:tx>
          <c:spPr>
            <a:solidFill>
              <a:srgbClr val="95b3d7"/>
            </a:solidFill>
            <a:ln>
              <a:noFill/>
            </a:ln>
          </c:spPr>
          <c:cat>
            <c:strRef>
              <c:f>categories</c:f>
              <c:strCache>
                <c:ptCount val="4"/>
                <c:pt idx="0">
                  <c:v>Коми Республикаса республиканскӧй сьӧмкуд рӧскодлӧн, мый урчитӧма канму уджтасъясӧн, удельнӧй сьӧкта, %</c:v>
                </c:pt>
                <c:pt idx="1">
                  <c:v>Водзӧстӧг воӧм сьӧм ыджда учётӧ босьттӧг Коми Республикаса ӧтувтӧм сьӧмкудлӧн чӧжӧс ыджда серти  Коми Республикаса канму да муниципальнӧй уджйӧз, %</c:v>
                </c:pt>
                <c:pt idx="2">
                  <c:v>Коми Республикаса ӧтувтӧм сьӧмкудлӧн чӧжӧс серти дефицит, водзӧстӧг воӧм сьӧм ыджда учётӧ босьттӧг, %</c:v>
                </c:pt>
                <c:pt idx="3">
                  <c:v>Отчётнӧй во водзын мунысь вося кывкӧртӧдъяс серти дiнмуса сьӧмӧн веськӧдлан качествосӧ, кутшӧмӧс донъялӧ Россия Федерацияса сьӧм овмӧс министерство, колана качестволы лӧсялана тшупӧдысь оз улынджык (2 группа) Коми Республикаӧн шедӧдӧм, индекс</c:v>
                </c:pt>
              </c:strCache>
            </c:strRef>
          </c:cat>
          <c:val>
            <c:numRef>
              <c:f>0</c:f>
              <c:numCache>
                <c:formatCode>General</c:formatCode>
                <c:ptCount val="4"/>
                <c:pt idx="0">
                  <c:v>94.2</c:v>
                </c:pt>
                <c:pt idx="1">
                  <c:v>55</c:v>
                </c:pt>
                <c:pt idx="2">
                  <c:v>11.2</c:v>
                </c:pt>
                <c:pt idx="3">
                  <c:v>3</c:v>
                </c:pt>
              </c:numCache>
            </c:numRef>
          </c:val>
        </c:ser>
        <c:ser>
          <c:idx val="1"/>
          <c:order val="1"/>
          <c:tx>
            <c:strRef>
              <c:f>label 1</c:f>
              <c:strCache>
                <c:ptCount val="1"/>
                <c:pt idx="0">
                  <c:v>План</c:v>
                </c:pt>
              </c:strCache>
            </c:strRef>
          </c:tx>
          <c:spPr>
            <a:solidFill>
              <a:srgbClr val="fac090"/>
            </a:solidFill>
            <a:ln>
              <a:noFill/>
            </a:ln>
          </c:spPr>
          <c:cat>
            <c:strRef>
              <c:f>categories</c:f>
              <c:strCache>
                <c:ptCount val="4"/>
                <c:pt idx="0">
                  <c:v>Коми Республикаса республиканскӧй сьӧмкуд рӧскодлӧн, мый урчитӧма канму уджтасъясӧн, удельнӧй сьӧкта, %</c:v>
                </c:pt>
                <c:pt idx="1">
                  <c:v>Водзӧстӧг воӧм сьӧм ыджда учётӧ босьттӧг Коми Республикаса ӧтувтӧм сьӧмкудлӧн чӧжӧс ыджда серти  Коми Республикаса канму да муниципальнӧй уджйӧз, %</c:v>
                </c:pt>
                <c:pt idx="2">
                  <c:v>Коми Республикаса ӧтувтӧм сьӧмкудлӧн чӧжӧс серти дефицит, водзӧстӧг воӧм сьӧм ыджда учётӧ босьттӧг, %</c:v>
                </c:pt>
                <c:pt idx="3">
                  <c:v>Отчётнӧй во водзын мунысь вося кывкӧртӧдъяс серти дiнмуса сьӧмӧн веськӧдлан качествосӧ, кутшӧмӧс донъялӧ Россия Федерацияса сьӧм овмӧс министерство, колана качестволы лӧсялана тшупӧдысь оз улынджык (2 группа) Коми Республикаӧн шедӧдӧм, индекс</c:v>
                </c:pt>
              </c:strCache>
            </c:strRef>
          </c:cat>
          <c:val>
            <c:numRef>
              <c:f>1</c:f>
              <c:numCache>
                <c:formatCode>General</c:formatCode>
                <c:ptCount val="4"/>
                <c:pt idx="0">
                  <c:v>83</c:v>
                </c:pt>
                <c:pt idx="1">
                  <c:v>65</c:v>
                </c:pt>
                <c:pt idx="2">
                  <c:v>15</c:v>
                </c:pt>
                <c:pt idx="3">
                  <c:v>2</c:v>
                </c:pt>
              </c:numCache>
            </c:numRef>
          </c:val>
        </c:ser>
        <c:gapWidth val="100"/>
        <c:axId val="34685150"/>
        <c:axId val="78106453"/>
      </c:barChart>
      <c:catAx>
        <c:axId val="34685150"/>
        <c:scaling>
          <c:orientation val="minMax"/>
        </c:scaling>
        <c:delete val="0"/>
        <c:axPos val="b"/>
        <c:majorTickMark val="out"/>
        <c:minorTickMark val="none"/>
        <c:tickLblPos val="nextTo"/>
        <c:spPr>
          <a:ln w="9360">
            <a:solidFill>
              <a:srgbClr val="656565"/>
            </a:solidFill>
            <a:round/>
          </a:ln>
        </c:spPr>
        <c:crossAx val="78106453"/>
        <c:crosses val="autoZero"/>
        <c:auto val="1"/>
        <c:lblAlgn val="ctr"/>
        <c:lblOffset val="100"/>
      </c:catAx>
      <c:valAx>
        <c:axId val="78106453"/>
        <c:scaling>
          <c:orientation val="minMax"/>
        </c:scaling>
        <c:delete val="0"/>
        <c:axPos val="l"/>
        <c:majorGridlines>
          <c:spPr>
            <a:ln w="9360">
              <a:solidFill>
                <a:srgbClr val="656565"/>
              </a:solidFill>
              <a:round/>
            </a:ln>
          </c:spPr>
        </c:majorGridlines>
        <c:majorTickMark val="out"/>
        <c:minorTickMark val="none"/>
        <c:tickLblPos val="nextTo"/>
        <c:spPr>
          <a:ln w="9360">
            <a:solidFill>
              <a:srgbClr val="656565"/>
            </a:solidFill>
            <a:round/>
          </a:ln>
        </c:spPr>
        <c:crossAx val="34685150"/>
        <c:crossesAt val="0"/>
      </c:valAx>
      <c:spPr>
        <a:solidFill>
          <a:srgbClr val="ffffff"/>
        </a:solidFill>
        <a:ln>
          <a:noFill/>
        </a:ln>
      </c:spPr>
    </c:plotArea>
    <c:legend>
      <c:legendPos val="r"/>
      <c:overlay val="0"/>
      <c:spPr>
        <a:solidFill>
          <a:srgbClr val="d7e4bd"/>
        </a:solidFill>
        <a:ln>
          <a:noFill/>
        </a:ln>
      </c:spPr>
    </c:legend>
    <c:plotVisOnly val="1"/>
  </c:chart>
  <c:spPr>
    <a:solidFill>
      <a:srgbClr val="ebf1de"/>
    </a:solidFill>
    <a:ln>
      <a:solidFill>
        <a:srgbClr val="9bbb59"/>
      </a:solidFill>
    </a:ln>
  </c:spPr>
</c:chartSpace>
</file>

<file path=ppt/charts/chart93.xml><?xml version="1.0" encoding="utf-8"?>
<c:chartSpace xmlns:c="http://schemas.openxmlformats.org/drawingml/2006/chart" xmlns:a="http://schemas.openxmlformats.org/drawingml/2006/main" xmlns:r="http://schemas.openxmlformats.org/officeDocument/2006/relationships">
  <c:lang val="en-US"/>
  <c:chart>
    <c:view3D>
      <c:rotX val="16"/>
      <c:rotY val="19"/>
      <c:rAngAx val="1"/>
      <c:perspective val="30"/>
    </c:view3D>
    <c:floor>
      <c:spPr>
        <a:noFill/>
        <a:ln w="9360">
          <a:solidFill>
            <a:srgbClr val="656565"/>
          </a:solidFill>
          <a:round/>
        </a:ln>
      </c:spPr>
    </c:floor>
    <c:backWall>
      <c:spPr>
        <a:noFill/>
        <a:ln w="9360">
          <a:solidFill>
            <a:srgbClr val="656565"/>
          </a:solidFill>
          <a:round/>
        </a:ln>
      </c:spPr>
    </c:backWall>
    <c:plotArea>
      <c:layout/>
      <c:bar3DChart>
        <c:barDir val="col"/>
        <c:grouping val="clustered"/>
        <c:ser>
          <c:idx val="0"/>
          <c:order val="0"/>
          <c:tx>
            <c:strRef>
              <c:f>label 0</c:f>
              <c:strCache>
                <c:ptCount val="1"/>
                <c:pt idx="0">
                  <c:v>группа</c:v>
                </c:pt>
              </c:strCache>
            </c:strRef>
          </c:tx>
          <c:spPr>
            <a:solidFill>
              <a:srgbClr val="ccc1da"/>
            </a:solidFill>
            <a:ln>
              <a:noFill/>
            </a:ln>
          </c:spPr>
          <c:cat>
            <c:strRef>
              <c:f>categories</c:f>
              <c:strCache>
                <c:ptCount val="2"/>
                <c:pt idx="0">
                  <c:v>за 2013 год</c:v>
                </c:pt>
                <c:pt idx="1">
                  <c:v>за 2014 год</c:v>
                </c:pt>
              </c:strCache>
            </c:strRef>
          </c:cat>
          <c:val>
            <c:numRef>
              <c:f>0</c:f>
              <c:numCache>
                <c:formatCode>General</c:formatCode>
                <c:ptCount val="2"/>
                <c:pt idx="0">
                  <c:v>3</c:v>
                </c:pt>
                <c:pt idx="1">
                  <c:v>2</c:v>
                </c:pt>
              </c:numCache>
            </c:numRef>
          </c:val>
        </c:ser>
        <c:gapWidth val="75"/>
        <c:shape val="box"/>
        <c:axId val="98460254"/>
        <c:axId val="5137045"/>
        <c:axId val="0"/>
      </c:bar3DChart>
      <c:catAx>
        <c:axId val="98460254"/>
        <c:scaling>
          <c:orientation val="minMax"/>
        </c:scaling>
        <c:delete val="0"/>
        <c:axPos val="b"/>
        <c:majorTickMark val="none"/>
        <c:minorTickMark val="none"/>
        <c:tickLblPos val="nextTo"/>
        <c:spPr>
          <a:ln w="9360">
            <a:solidFill>
              <a:srgbClr val="656565"/>
            </a:solidFill>
            <a:round/>
          </a:ln>
        </c:spPr>
        <c:crossAx val="5137045"/>
        <c:crosses val="autoZero"/>
        <c:auto val="1"/>
        <c:lblAlgn val="ctr"/>
        <c:lblOffset val="100"/>
      </c:catAx>
      <c:valAx>
        <c:axId val="5137045"/>
        <c:scaling>
          <c:orientation val="minMax"/>
        </c:scaling>
        <c:delete val="1"/>
        <c:axPos val="l"/>
        <c:majorTickMark val="none"/>
        <c:minorTickMark val="none"/>
        <c:tickLblPos val="nextTo"/>
        <c:spPr>
          <a:ln w="9360">
            <a:solidFill>
              <a:srgbClr val="656565"/>
            </a:solidFill>
            <a:round/>
          </a:ln>
        </c:spPr>
        <c:crossAx val="98460254"/>
        <c:crossesAt val="0"/>
      </c:valAx>
      <c:spPr>
        <a:noFill/>
        <a:ln w="9360">
          <a:solidFill>
            <a:srgbClr val="656565"/>
          </a:solidFill>
          <a:round/>
        </a:ln>
      </c:spPr>
    </c:plotArea>
    <c:plotVisOnly val="1"/>
  </c:chart>
  <c:spPr>
    <a:ln w="9360">
      <a:solidFill>
        <a:srgbClr val="328093"/>
      </a:solidFill>
      <a:round/>
    </a:ln>
  </c:spPr>
</c:chartSpace>
</file>

<file path=ppt/charts/chart94.xml><?xml version="1.0" encoding="utf-8"?>
<c:chartSpace xmlns:c="http://schemas.openxmlformats.org/drawingml/2006/chart" xmlns:a="http://schemas.openxmlformats.org/drawingml/2006/main" xmlns:r="http://schemas.openxmlformats.org/officeDocument/2006/relationships">
  <c:lang val="en-US"/>
  <c:chart>
    <c:view3D>
      <c:rotX val="16"/>
      <c:rotY val="19"/>
      <c:rAngAx val="1"/>
      <c:perspective val="30"/>
    </c:view3D>
    <c:floor>
      <c:spPr>
        <a:noFill/>
        <a:ln w="9360">
          <a:solidFill>
            <a:srgbClr val="656565"/>
          </a:solidFill>
          <a:round/>
        </a:ln>
      </c:spPr>
    </c:floor>
    <c:backWall>
      <c:spPr>
        <a:noFill/>
        <a:ln w="9360">
          <a:solidFill>
            <a:srgbClr val="656565"/>
          </a:solidFill>
          <a:round/>
        </a:ln>
      </c:spPr>
    </c:backWall>
    <c:plotArea>
      <c:layout/>
      <c:bar3DChart>
        <c:barDir val="col"/>
        <c:grouping val="clustered"/>
        <c:ser>
          <c:idx val="0"/>
          <c:order val="0"/>
          <c:tx>
            <c:strRef>
              <c:f>label 0</c:f>
              <c:strCache>
                <c:ptCount val="1"/>
                <c:pt idx="0">
                  <c:v>места</c:v>
                </c:pt>
              </c:strCache>
            </c:strRef>
          </c:tx>
          <c:spPr>
            <a:solidFill>
              <a:srgbClr val="93cddd"/>
            </a:solidFill>
            <a:ln>
              <a:noFill/>
            </a:ln>
          </c:spPr>
          <c:cat>
            <c:strRef>
              <c:f>categories</c:f>
              <c:strCache>
                <c:ptCount val="2"/>
                <c:pt idx="0">
                  <c:v>2014 год</c:v>
                </c:pt>
                <c:pt idx="1">
                  <c:v>2015 год</c:v>
                </c:pt>
              </c:strCache>
            </c:strRef>
          </c:cat>
          <c:val>
            <c:numRef>
              <c:f>0</c:f>
              <c:numCache>
                <c:formatCode>General</c:formatCode>
                <c:ptCount val="2"/>
                <c:pt idx="0">
                  <c:v>38</c:v>
                </c:pt>
                <c:pt idx="1">
                  <c:v>48</c:v>
                </c:pt>
              </c:numCache>
            </c:numRef>
          </c:val>
        </c:ser>
        <c:gapWidth val="75"/>
        <c:shape val="box"/>
        <c:axId val="15008063"/>
        <c:axId val="76592775"/>
        <c:axId val="0"/>
      </c:bar3DChart>
      <c:catAx>
        <c:axId val="15008063"/>
        <c:scaling>
          <c:orientation val="minMax"/>
        </c:scaling>
        <c:delete val="0"/>
        <c:axPos val="b"/>
        <c:majorTickMark val="none"/>
        <c:minorTickMark val="none"/>
        <c:tickLblPos val="nextTo"/>
        <c:spPr>
          <a:ln w="9360">
            <a:solidFill>
              <a:srgbClr val="656565"/>
            </a:solidFill>
            <a:round/>
          </a:ln>
        </c:spPr>
        <c:crossAx val="76592775"/>
        <c:crosses val="autoZero"/>
        <c:auto val="1"/>
        <c:lblAlgn val="ctr"/>
        <c:lblOffset val="100"/>
      </c:catAx>
      <c:valAx>
        <c:axId val="76592775"/>
        <c:scaling>
          <c:orientation val="minMax"/>
        </c:scaling>
        <c:delete val="1"/>
        <c:axPos val="l"/>
        <c:majorTickMark val="none"/>
        <c:minorTickMark val="none"/>
        <c:tickLblPos val="nextTo"/>
        <c:spPr>
          <a:ln w="9360">
            <a:solidFill>
              <a:srgbClr val="656565"/>
            </a:solidFill>
            <a:round/>
          </a:ln>
        </c:spPr>
        <c:crossAx val="15008063"/>
        <c:crossesAt val="0"/>
      </c:valAx>
      <c:spPr>
        <a:noFill/>
        <a:ln w="9360">
          <a:solidFill>
            <a:srgbClr val="656565"/>
          </a:solidFill>
          <a:round/>
        </a:ln>
      </c:spPr>
    </c:plotArea>
    <c:plotVisOnly val="1"/>
  </c:chart>
  <c:spPr>
    <a:ln w="9360">
      <a:solidFill>
        <a:srgbClr val="328093"/>
      </a:solidFill>
      <a:round/>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29"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30"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3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4"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5"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37" name="PlaceHolder 2"/>
          <p:cNvSpPr>
            <a:spLocks noGrp="1"/>
          </p:cNvSpPr>
          <p:nvPr>
            <p:ph type="body"/>
          </p:nvPr>
        </p:nvSpPr>
        <p:spPr>
          <a:xfrm>
            <a:off x="457200" y="1604520"/>
            <a:ext cx="8229240" cy="3976920"/>
          </a:xfrm>
          <a:prstGeom prst="rect">
            <a:avLst/>
          </a:prstGeom>
        </p:spPr>
        <p:txBody>
          <a:bodyPr lIns="0" rIns="0" tIns="0" bIns="0"/>
          <a:p>
            <a:endParaRPr/>
          </a:p>
        </p:txBody>
      </p:sp>
      <p:sp>
        <p:nvSpPr>
          <p:cNvPr id="38" name="PlaceHolder 3"/>
          <p:cNvSpPr>
            <a:spLocks noGrp="1"/>
          </p:cNvSpPr>
          <p:nvPr>
            <p:ph type="body"/>
          </p:nvPr>
        </p:nvSpPr>
        <p:spPr>
          <a:xfrm>
            <a:off x="457200" y="1604520"/>
            <a:ext cx="8229240" cy="3976920"/>
          </a:xfrm>
          <a:prstGeom prst="rect">
            <a:avLst/>
          </a:prstGeom>
        </p:spPr>
        <p:txBody>
          <a:bodyPr lIns="0" rIns="0" tIns="0" bIns="0"/>
          <a:p>
            <a:endParaRPr/>
          </a:p>
        </p:txBody>
      </p:sp>
      <p:pic>
        <p:nvPicPr>
          <p:cNvPr id="39" name="" descr=""/>
          <p:cNvPicPr/>
          <p:nvPr/>
        </p:nvPicPr>
        <p:blipFill>
          <a:blip r:embed="rId2"/>
          <a:stretch>
            <a:fillRect/>
          </a:stretch>
        </p:blipFill>
        <p:spPr>
          <a:xfrm>
            <a:off x="2079360" y="1604160"/>
            <a:ext cx="4984200" cy="3976920"/>
          </a:xfrm>
          <a:prstGeom prst="rect">
            <a:avLst/>
          </a:prstGeom>
          <a:ln>
            <a:noFill/>
          </a:ln>
        </p:spPr>
      </p:pic>
      <p:pic>
        <p:nvPicPr>
          <p:cNvPr id="40" name="" descr=""/>
          <p:cNvPicPr/>
          <p:nvPr/>
        </p:nvPicPr>
        <p:blipFill>
          <a:blip r:embed="rId3"/>
          <a:stretch>
            <a:fillRect/>
          </a:stretch>
        </p:blipFill>
        <p:spPr>
          <a:xfrm>
            <a:off x="2079360" y="1604160"/>
            <a:ext cx="4984200" cy="39769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51" name="PlaceHolder 2"/>
          <p:cNvSpPr>
            <a:spLocks noGrp="1"/>
          </p:cNvSpPr>
          <p:nvPr>
            <p:ph type="body"/>
          </p:nvPr>
        </p:nvSpPr>
        <p:spPr>
          <a:xfrm>
            <a:off x="457200" y="1604520"/>
            <a:ext cx="8229240" cy="397692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53"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54" name="PlaceHolder 3"/>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19600"/>
            <a:ext cx="8229240" cy="12531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9"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60" name="PlaceHolder 4"/>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8"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62"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5"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6"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78" name="PlaceHolder 2"/>
          <p:cNvSpPr>
            <a:spLocks noGrp="1"/>
          </p:cNvSpPr>
          <p:nvPr>
            <p:ph type="body"/>
          </p:nvPr>
        </p:nvSpPr>
        <p:spPr>
          <a:xfrm>
            <a:off x="457200" y="1604520"/>
            <a:ext cx="8229240" cy="3976920"/>
          </a:xfrm>
          <a:prstGeom prst="rect">
            <a:avLst/>
          </a:prstGeom>
        </p:spPr>
        <p:txBody>
          <a:bodyPr lIns="0" rIns="0" tIns="0" bIns="0"/>
          <a:p>
            <a:endParaRPr/>
          </a:p>
        </p:txBody>
      </p:sp>
      <p:sp>
        <p:nvSpPr>
          <p:cNvPr id="79" name="PlaceHolder 3"/>
          <p:cNvSpPr>
            <a:spLocks noGrp="1"/>
          </p:cNvSpPr>
          <p:nvPr>
            <p:ph type="body"/>
          </p:nvPr>
        </p:nvSpPr>
        <p:spPr>
          <a:xfrm>
            <a:off x="457200" y="1604520"/>
            <a:ext cx="8229240" cy="3976920"/>
          </a:xfrm>
          <a:prstGeom prst="rect">
            <a:avLst/>
          </a:prstGeom>
        </p:spPr>
        <p:txBody>
          <a:bodyPr lIns="0" rIns="0" tIns="0" bIns="0"/>
          <a:p>
            <a:endParaRPr/>
          </a:p>
        </p:txBody>
      </p:sp>
      <p:pic>
        <p:nvPicPr>
          <p:cNvPr id="80" name="" descr=""/>
          <p:cNvPicPr/>
          <p:nvPr/>
        </p:nvPicPr>
        <p:blipFill>
          <a:blip r:embed="rId2"/>
          <a:stretch>
            <a:fillRect/>
          </a:stretch>
        </p:blipFill>
        <p:spPr>
          <a:xfrm>
            <a:off x="2079360" y="1604160"/>
            <a:ext cx="4984200" cy="3976920"/>
          </a:xfrm>
          <a:prstGeom prst="rect">
            <a:avLst/>
          </a:prstGeom>
          <a:ln>
            <a:noFill/>
          </a:ln>
        </p:spPr>
      </p:pic>
      <p:pic>
        <p:nvPicPr>
          <p:cNvPr id="81" name="" descr=""/>
          <p:cNvPicPr/>
          <p:nvPr/>
        </p:nvPicPr>
        <p:blipFill>
          <a:blip r:embed="rId3"/>
          <a:stretch>
            <a:fillRect/>
          </a:stretch>
        </p:blipFill>
        <p:spPr>
          <a:xfrm>
            <a:off x="2079360" y="1604160"/>
            <a:ext cx="4984200" cy="39769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90"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92" name="PlaceHolder 2"/>
          <p:cNvSpPr>
            <a:spLocks noGrp="1"/>
          </p:cNvSpPr>
          <p:nvPr>
            <p:ph type="body"/>
          </p:nvPr>
        </p:nvSpPr>
        <p:spPr>
          <a:xfrm>
            <a:off x="457200" y="1604520"/>
            <a:ext cx="8229240" cy="397692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94"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95" name="PlaceHolder 3"/>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19600"/>
            <a:ext cx="8229240" cy="125316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10" name="PlaceHolder 2"/>
          <p:cNvSpPr>
            <a:spLocks noGrp="1"/>
          </p:cNvSpPr>
          <p:nvPr>
            <p:ph type="body"/>
          </p:nvPr>
        </p:nvSpPr>
        <p:spPr>
          <a:xfrm>
            <a:off x="457200" y="1604520"/>
            <a:ext cx="8229240" cy="397692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0"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01" name="PlaceHolder 4"/>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103"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5"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10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9"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111"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12"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11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17"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119" name="PlaceHolder 2"/>
          <p:cNvSpPr>
            <a:spLocks noGrp="1"/>
          </p:cNvSpPr>
          <p:nvPr>
            <p:ph type="body"/>
          </p:nvPr>
        </p:nvSpPr>
        <p:spPr>
          <a:xfrm>
            <a:off x="457200" y="1604520"/>
            <a:ext cx="8229240" cy="3976920"/>
          </a:xfrm>
          <a:prstGeom prst="rect">
            <a:avLst/>
          </a:prstGeom>
        </p:spPr>
        <p:txBody>
          <a:bodyPr lIns="0" rIns="0" tIns="0" bIns="0"/>
          <a:p>
            <a:endParaRPr/>
          </a:p>
        </p:txBody>
      </p:sp>
      <p:sp>
        <p:nvSpPr>
          <p:cNvPr id="120" name="PlaceHolder 3"/>
          <p:cNvSpPr>
            <a:spLocks noGrp="1"/>
          </p:cNvSpPr>
          <p:nvPr>
            <p:ph type="body"/>
          </p:nvPr>
        </p:nvSpPr>
        <p:spPr>
          <a:xfrm>
            <a:off x="457200" y="1604520"/>
            <a:ext cx="8229240" cy="3976920"/>
          </a:xfrm>
          <a:prstGeom prst="rect">
            <a:avLst/>
          </a:prstGeom>
        </p:spPr>
        <p:txBody>
          <a:bodyPr lIns="0" rIns="0" tIns="0" bIns="0"/>
          <a:p>
            <a:endParaRPr/>
          </a:p>
        </p:txBody>
      </p:sp>
      <p:pic>
        <p:nvPicPr>
          <p:cNvPr id="121" name="" descr=""/>
          <p:cNvPicPr/>
          <p:nvPr/>
        </p:nvPicPr>
        <p:blipFill>
          <a:blip r:embed="rId2"/>
          <a:stretch>
            <a:fillRect/>
          </a:stretch>
        </p:blipFill>
        <p:spPr>
          <a:xfrm>
            <a:off x="2079360" y="1604160"/>
            <a:ext cx="4984200" cy="3976920"/>
          </a:xfrm>
          <a:prstGeom prst="rect">
            <a:avLst/>
          </a:prstGeom>
          <a:ln>
            <a:noFill/>
          </a:ln>
        </p:spPr>
      </p:pic>
      <p:pic>
        <p:nvPicPr>
          <p:cNvPr id="122" name="" descr=""/>
          <p:cNvPicPr/>
          <p:nvPr/>
        </p:nvPicPr>
        <p:blipFill>
          <a:blip r:embed="rId3"/>
          <a:stretch>
            <a:fillRect/>
          </a:stretch>
        </p:blipFill>
        <p:spPr>
          <a:xfrm>
            <a:off x="2079360" y="1604160"/>
            <a:ext cx="4984200" cy="397692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12"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13" name="PlaceHolder 3"/>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19600"/>
            <a:ext cx="8229240" cy="125316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1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8"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9" name="PlaceHolder 4"/>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21"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3"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19600"/>
            <a:ext cx="8229240" cy="1253160"/>
          </a:xfrm>
          <a:prstGeom prst="rect">
            <a:avLst/>
          </a:prstGeom>
        </p:spPr>
        <p:txBody>
          <a:bodyPr lIns="0" rIns="0" tIns="0" bIns="0" anchor="ctr"/>
          <a:p>
            <a:endParaRPr/>
          </a:p>
        </p:txBody>
      </p:sp>
      <p:sp>
        <p:nvSpPr>
          <p:cNvPr id="2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7"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4320" y="-12600"/>
            <a:ext cx="9132120" cy="571320"/>
          </a:xfrm>
          <a:prstGeom prst="rect">
            <a:avLst/>
          </a:prstGeom>
          <a:solidFill>
            <a:srgbClr val="18434e"/>
          </a:solidFill>
          <a:ln w="9360">
            <a:noFill/>
          </a:ln>
        </p:spPr>
        <p:txBody>
          <a:bodyPr lIns="90000" rIns="90000" tIns="45000" bIns="45000" anchor="ctr"/>
          <a:p>
            <a:pPr algn="ctr">
              <a:lnSpc>
                <a:spcPct val="100000"/>
              </a:lnSpc>
            </a:pPr>
            <a:r>
              <a:rPr b="1" lang="ru-RU">
                <a:solidFill>
                  <a:srgbClr val="ffffff"/>
                </a:solidFill>
                <a:latin typeface="Arial"/>
              </a:rPr>
              <a:t> </a:t>
            </a:r>
            <a:endParaRPr/>
          </a:p>
          <a:p>
            <a:pPr algn="r">
              <a:lnSpc>
                <a:spcPct val="100000"/>
              </a:lnSpc>
            </a:pPr>
            <a:r>
              <a:rPr b="1" lang="ru-RU">
                <a:solidFill>
                  <a:srgbClr val="ffc000"/>
                </a:solidFill>
                <a:latin typeface="Arial"/>
              </a:rPr>
              <a:t>Министерство финансов Республики Коми</a:t>
            </a:r>
            <a:endParaRPr/>
          </a:p>
        </p:txBody>
      </p:sp>
      <p:pic>
        <p:nvPicPr>
          <p:cNvPr id="1" name="Picture 2" descr=""/>
          <p:cNvPicPr/>
          <p:nvPr/>
        </p:nvPicPr>
        <p:blipFill>
          <a:blip r:embed="rId2"/>
          <a:stretch>
            <a:fillRect/>
          </a:stretch>
        </p:blipFill>
        <p:spPr>
          <a:xfrm>
            <a:off x="-14400" y="-12600"/>
            <a:ext cx="769680" cy="705240"/>
          </a:xfrm>
          <a:prstGeom prst="rect">
            <a:avLst/>
          </a:prstGeom>
          <a:ln>
            <a:noFill/>
          </a:ln>
        </p:spPr>
      </p:pic>
      <p:sp>
        <p:nvSpPr>
          <p:cNvPr id="2" name="PlaceHolder 2"/>
          <p:cNvSpPr>
            <a:spLocks noGrp="1"/>
          </p:cNvSpPr>
          <p:nvPr>
            <p:ph type="dt"/>
          </p:nvPr>
        </p:nvSpPr>
        <p:spPr>
          <a:xfrm>
            <a:off x="6553080" y="6362640"/>
            <a:ext cx="2133360" cy="364680"/>
          </a:xfrm>
          <a:prstGeom prst="rect">
            <a:avLst/>
          </a:prstGeom>
        </p:spPr>
        <p:txBody>
          <a:bodyPr anchor="ctr"/>
          <a:p>
            <a:pPr>
              <a:lnSpc>
                <a:spcPct val="100000"/>
              </a:lnSpc>
            </a:pPr>
            <a:r>
              <a:rPr lang="ru-RU" sz="1200">
                <a:solidFill>
                  <a:srgbClr val="8b8b8b"/>
                </a:solidFill>
                <a:latin typeface="Calibri"/>
              </a:rPr>
              <a:t>22.2.17</a:t>
            </a:r>
            <a:endParaRPr/>
          </a:p>
        </p:txBody>
      </p:sp>
      <p:sp>
        <p:nvSpPr>
          <p:cNvPr id="3" name="PlaceHolder 3"/>
          <p:cNvSpPr>
            <a:spLocks noGrp="1"/>
          </p:cNvSpPr>
          <p:nvPr>
            <p:ph type="ftr"/>
          </p:nvPr>
        </p:nvSpPr>
        <p:spPr>
          <a:xfrm>
            <a:off x="3124080" y="6356520"/>
            <a:ext cx="2895120" cy="364680"/>
          </a:xfrm>
          <a:prstGeom prst="rect">
            <a:avLst/>
          </a:prstGeom>
        </p:spPr>
        <p:txBody>
          <a:bodyPr anchor="ctr"/>
          <a:p>
            <a:endParaRPr/>
          </a:p>
        </p:txBody>
      </p:sp>
      <p:sp>
        <p:nvSpPr>
          <p:cNvPr id="4" name="PlaceHolder 4"/>
          <p:cNvSpPr>
            <a:spLocks noGrp="1"/>
          </p:cNvSpPr>
          <p:nvPr>
            <p:ph type="sldNum"/>
          </p:nvPr>
        </p:nvSpPr>
        <p:spPr>
          <a:xfrm>
            <a:off x="0" y="6492960"/>
            <a:ext cx="395280" cy="364680"/>
          </a:xfrm>
          <a:prstGeom prst="rect">
            <a:avLst/>
          </a:prstGeom>
        </p:spPr>
        <p:txBody>
          <a:bodyPr anchor="ctr"/>
          <a:p>
            <a:pPr>
              <a:lnSpc>
                <a:spcPct val="100000"/>
              </a:lnSpc>
            </a:pPr>
            <a:fld id="{8D931973-E43F-49F4-B8EE-96D8D1BFEBAD}" type="slidenum">
              <a:rPr lang="ru-RU" sz="1200">
                <a:solidFill>
                  <a:srgbClr val="ffc000"/>
                </a:solidFill>
                <a:latin typeface="Calibri"/>
              </a:rPr>
              <a:t>&lt;номер&gt;</a:t>
            </a:fld>
            <a:endParaRPr/>
          </a:p>
        </p:txBody>
      </p:sp>
      <p:sp>
        <p:nvSpPr>
          <p:cNvPr id="5" name="PlaceHolder 5"/>
          <p:cNvSpPr>
            <a:spLocks noGrp="1"/>
          </p:cNvSpPr>
          <p:nvPr>
            <p:ph type="title"/>
          </p:nvPr>
        </p:nvSpPr>
        <p:spPr>
          <a:xfrm>
            <a:off x="457200" y="273600"/>
            <a:ext cx="8229240" cy="1144800"/>
          </a:xfrm>
          <a:prstGeom prst="rect">
            <a:avLst/>
          </a:prstGeom>
        </p:spPr>
        <p:txBody>
          <a:bodyPr lIns="0" rIns="0" tIns="0" bIns="0" anchor="ctr"/>
          <a:p>
            <a:r>
              <a:rPr lang="ru-RU" sz="4400">
                <a:latin typeface="Arial"/>
              </a:rPr>
              <a:t>Для правки текста заголовка щелкните мышью</a:t>
            </a:r>
            <a:endParaRPr/>
          </a:p>
        </p:txBody>
      </p:sp>
      <p:sp>
        <p:nvSpPr>
          <p:cNvPr id="6" name="PlaceHolder 6"/>
          <p:cNvSpPr>
            <a:spLocks noGrp="1"/>
          </p:cNvSpPr>
          <p:nvPr>
            <p:ph type="body"/>
          </p:nvPr>
        </p:nvSpPr>
        <p:spPr>
          <a:xfrm>
            <a:off x="457200" y="1604520"/>
            <a:ext cx="8229240" cy="3976920"/>
          </a:xfrm>
          <a:prstGeom prst="rect">
            <a:avLst/>
          </a:prstGeom>
        </p:spPr>
        <p:txBody>
          <a:bodyPr lIns="0" rIns="0" tIns="0" bIns="0"/>
          <a:p>
            <a:pPr>
              <a:buSzPct val="45000"/>
              <a:buFont typeface="StarSymbol"/>
              <a:buChar char=""/>
            </a:pPr>
            <a:r>
              <a:rPr lang="ru-RU" sz="3200">
                <a:latin typeface="Calibri"/>
              </a:rPr>
              <a:t>Для правки структуры щелкните мышью</a:t>
            </a:r>
            <a:endParaRPr/>
          </a:p>
          <a:p>
            <a:pPr lvl="1">
              <a:buSzPct val="75000"/>
              <a:buFont typeface="StarSymbol"/>
              <a:buChar char=""/>
            </a:pPr>
            <a:r>
              <a:rPr lang="ru-RU" sz="2400">
                <a:latin typeface="Calibri"/>
              </a:rPr>
              <a:t>Второй уровень структуры</a:t>
            </a:r>
            <a:endParaRPr/>
          </a:p>
          <a:p>
            <a:pPr lvl="2">
              <a:buSzPct val="45000"/>
              <a:buFont typeface="StarSymbol"/>
              <a:buChar char=""/>
            </a:pPr>
            <a:r>
              <a:rPr lang="ru-RU" sz="2000">
                <a:latin typeface="Calibri"/>
              </a:rPr>
              <a:t>Третий уровень структуры</a:t>
            </a:r>
            <a:endParaRPr/>
          </a:p>
          <a:p>
            <a:pPr lvl="3">
              <a:buSzPct val="75000"/>
              <a:buFont typeface="StarSymbol"/>
              <a:buChar char=""/>
            </a:pPr>
            <a:r>
              <a:rPr lang="ru-RU" sz="2000">
                <a:latin typeface="Calibri"/>
              </a:rPr>
              <a:t>Четвёртый уровень структуры</a:t>
            </a:r>
            <a:endParaRPr/>
          </a:p>
          <a:p>
            <a:pPr lvl="4">
              <a:buSzPct val="45000"/>
              <a:buFont typeface="StarSymbol"/>
              <a:buChar char=""/>
            </a:pPr>
            <a:r>
              <a:rPr lang="ru-RU" sz="2000">
                <a:latin typeface="Calibri"/>
              </a:rPr>
              <a:t>Пятый уровень структуры</a:t>
            </a:r>
            <a:endParaRPr/>
          </a:p>
          <a:p>
            <a:pPr lvl="5">
              <a:buSzPct val="45000"/>
              <a:buFont typeface="StarSymbol"/>
              <a:buChar char=""/>
            </a:pPr>
            <a:r>
              <a:rPr lang="ru-RU" sz="2000">
                <a:latin typeface="Calibri"/>
              </a:rPr>
              <a:t>Шестой уровень структуры</a:t>
            </a:r>
            <a:endParaRPr/>
          </a:p>
          <a:p>
            <a:pPr lvl="6">
              <a:buSzPct val="45000"/>
              <a:buFont typeface="StarSymbol"/>
              <a:buChar char=""/>
            </a:pPr>
            <a:r>
              <a:rPr lang="ru-RU" sz="2000">
                <a:latin typeface="Calibri"/>
              </a:rPr>
              <a:t>Седьмой уровень структуры</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1" name="CustomShape 1"/>
          <p:cNvSpPr/>
          <p:nvPr/>
        </p:nvSpPr>
        <p:spPr>
          <a:xfrm>
            <a:off x="-4320" y="-12600"/>
            <a:ext cx="9132120" cy="571320"/>
          </a:xfrm>
          <a:prstGeom prst="rect">
            <a:avLst/>
          </a:prstGeom>
          <a:solidFill>
            <a:srgbClr val="18434e"/>
          </a:solidFill>
          <a:ln w="9360">
            <a:noFill/>
          </a:ln>
        </p:spPr>
        <p:txBody>
          <a:bodyPr lIns="90000" rIns="90000" tIns="45000" bIns="45000" anchor="ctr"/>
          <a:p>
            <a:pPr algn="ctr">
              <a:lnSpc>
                <a:spcPct val="100000"/>
              </a:lnSpc>
            </a:pPr>
            <a:r>
              <a:rPr b="1" lang="ru-RU">
                <a:solidFill>
                  <a:srgbClr val="ffffff"/>
                </a:solidFill>
                <a:latin typeface="Arial"/>
              </a:rPr>
              <a:t> </a:t>
            </a:r>
            <a:endParaRPr/>
          </a:p>
          <a:p>
            <a:pPr algn="r">
              <a:lnSpc>
                <a:spcPct val="100000"/>
              </a:lnSpc>
            </a:pPr>
            <a:r>
              <a:rPr b="1" lang="ru-RU">
                <a:solidFill>
                  <a:srgbClr val="ffc000"/>
                </a:solidFill>
                <a:latin typeface="Arial"/>
              </a:rPr>
              <a:t>Министерство финансов Республики Коми</a:t>
            </a:r>
            <a:endParaRPr/>
          </a:p>
        </p:txBody>
      </p:sp>
      <p:pic>
        <p:nvPicPr>
          <p:cNvPr id="42" name="Picture 2" descr=""/>
          <p:cNvPicPr/>
          <p:nvPr/>
        </p:nvPicPr>
        <p:blipFill>
          <a:blip r:embed="rId2"/>
          <a:stretch>
            <a:fillRect/>
          </a:stretch>
        </p:blipFill>
        <p:spPr>
          <a:xfrm>
            <a:off x="-14400" y="-12600"/>
            <a:ext cx="769680" cy="705240"/>
          </a:xfrm>
          <a:prstGeom prst="rect">
            <a:avLst/>
          </a:prstGeom>
          <a:ln>
            <a:noFill/>
          </a:ln>
        </p:spPr>
      </p:pic>
      <p:sp>
        <p:nvSpPr>
          <p:cNvPr id="43" name="PlaceHolder 2"/>
          <p:cNvSpPr>
            <a:spLocks noGrp="1"/>
          </p:cNvSpPr>
          <p:nvPr>
            <p:ph type="title"/>
          </p:nvPr>
        </p:nvSpPr>
        <p:spPr>
          <a:xfrm>
            <a:off x="395640" y="1028880"/>
            <a:ext cx="8229240" cy="1142640"/>
          </a:xfrm>
          <a:prstGeom prst="rect">
            <a:avLst/>
          </a:prstGeom>
        </p:spPr>
        <p:txBody>
          <a:bodyPr anchor="ctr"/>
          <a:p>
            <a:pPr algn="ctr">
              <a:lnSpc>
                <a:spcPct val="100000"/>
              </a:lnSpc>
            </a:pPr>
            <a:r>
              <a:rPr lang="ru-RU" sz="4400">
                <a:solidFill>
                  <a:srgbClr val="000000"/>
                </a:solidFill>
                <a:latin typeface="Calibri"/>
              </a:rPr>
              <a:t>Для правки текста заголовка щелкните мышьюОбразец заголовка</a:t>
            </a:r>
            <a:endParaRPr/>
          </a:p>
        </p:txBody>
      </p:sp>
      <p:sp>
        <p:nvSpPr>
          <p:cNvPr id="44" name="PlaceHolder 3"/>
          <p:cNvSpPr>
            <a:spLocks noGrp="1"/>
          </p:cNvSpPr>
          <p:nvPr>
            <p:ph type="body"/>
          </p:nvPr>
        </p:nvSpPr>
        <p:spPr>
          <a:xfrm>
            <a:off x="457200" y="1600200"/>
            <a:ext cx="8229240" cy="4525560"/>
          </a:xfrm>
          <a:prstGeom prst="rect">
            <a:avLst/>
          </a:prstGeom>
        </p:spPr>
        <p:txBody>
          <a:bodyPr/>
          <a:p>
            <a:pPr>
              <a:buSzPct val="45000"/>
              <a:buFont typeface="StarSymbol"/>
              <a:buChar char=""/>
            </a:pPr>
            <a:r>
              <a:rPr lang="ru-RU" sz="3200">
                <a:solidFill>
                  <a:srgbClr val="000000"/>
                </a:solidFill>
                <a:latin typeface="Calibri"/>
              </a:rPr>
              <a:t>Для правки структуры щелкните мышью</a:t>
            </a:r>
            <a:endParaRPr/>
          </a:p>
          <a:p>
            <a:pPr lvl="1">
              <a:buSzPct val="75000"/>
              <a:buFont typeface="StarSymbol"/>
              <a:buChar char=""/>
            </a:pPr>
            <a:r>
              <a:rPr lang="ru-RU" sz="3200">
                <a:solidFill>
                  <a:srgbClr val="000000"/>
                </a:solidFill>
                <a:latin typeface="Calibri"/>
              </a:rPr>
              <a:t>Второй уровень структуры</a:t>
            </a:r>
            <a:endParaRPr/>
          </a:p>
          <a:p>
            <a:pPr lvl="2">
              <a:buSzPct val="45000"/>
              <a:buFont typeface="StarSymbol"/>
              <a:buChar char=""/>
            </a:pPr>
            <a:r>
              <a:rPr lang="ru-RU" sz="3200">
                <a:solidFill>
                  <a:srgbClr val="000000"/>
                </a:solidFill>
                <a:latin typeface="Calibri"/>
              </a:rPr>
              <a:t>Третий уровень структуры</a:t>
            </a:r>
            <a:endParaRPr/>
          </a:p>
          <a:p>
            <a:pPr lvl="3">
              <a:buSzPct val="75000"/>
              <a:buFont typeface="StarSymbol"/>
              <a:buChar char=""/>
            </a:pPr>
            <a:r>
              <a:rPr lang="ru-RU" sz="3200">
                <a:solidFill>
                  <a:srgbClr val="000000"/>
                </a:solidFill>
                <a:latin typeface="Calibri"/>
              </a:rPr>
              <a:t>Четвёртый уровень структуры</a:t>
            </a:r>
            <a:endParaRPr/>
          </a:p>
          <a:p>
            <a:pPr lvl="4">
              <a:buSzPct val="45000"/>
              <a:buFont typeface="StarSymbol"/>
              <a:buChar char=""/>
            </a:pPr>
            <a:r>
              <a:rPr lang="ru-RU" sz="3200">
                <a:solidFill>
                  <a:srgbClr val="000000"/>
                </a:solidFill>
                <a:latin typeface="Calibri"/>
              </a:rPr>
              <a:t>Пятый уровень структуры</a:t>
            </a:r>
            <a:endParaRPr/>
          </a:p>
          <a:p>
            <a:pPr lvl="5">
              <a:buSzPct val="45000"/>
              <a:buFont typeface="StarSymbol"/>
              <a:buChar char=""/>
            </a:pPr>
            <a:r>
              <a:rPr lang="ru-RU" sz="3200">
                <a:solidFill>
                  <a:srgbClr val="000000"/>
                </a:solidFill>
                <a:latin typeface="Calibri"/>
              </a:rPr>
              <a:t>Шестой уровень структуры</a:t>
            </a:r>
            <a:endParaRPr/>
          </a:p>
          <a:p>
            <a:pPr>
              <a:lnSpc>
                <a:spcPct val="100000"/>
              </a:lnSpc>
              <a:buFont typeface="Arial"/>
              <a:buChar char="•"/>
            </a:pPr>
            <a:r>
              <a:rPr lang="ru-RU" sz="3200">
                <a:solidFill>
                  <a:srgbClr val="000000"/>
                </a:solidFill>
                <a:latin typeface="Calibri"/>
              </a:rPr>
              <a:t>Седьмой уровень структурыОбразец текста</a:t>
            </a:r>
            <a:endParaRPr/>
          </a:p>
          <a:p>
            <a:pPr lvl="1">
              <a:lnSpc>
                <a:spcPct val="100000"/>
              </a:lnSpc>
              <a:buFont typeface="Arial"/>
              <a:buChar char="–"/>
            </a:pPr>
            <a:r>
              <a:rPr lang="ru-RU" sz="2800">
                <a:solidFill>
                  <a:srgbClr val="000000"/>
                </a:solidFill>
                <a:latin typeface="Calibri"/>
              </a:rPr>
              <a:t>Второй уровень</a:t>
            </a:r>
            <a:endParaRPr/>
          </a:p>
          <a:p>
            <a:pPr lvl="2">
              <a:lnSpc>
                <a:spcPct val="100000"/>
              </a:lnSpc>
              <a:buFont typeface="Arial"/>
              <a:buChar char="•"/>
            </a:pPr>
            <a:r>
              <a:rPr lang="ru-RU" sz="2400">
                <a:solidFill>
                  <a:srgbClr val="000000"/>
                </a:solidFill>
                <a:latin typeface="Calibri"/>
              </a:rPr>
              <a:t>Третий уровень</a:t>
            </a:r>
            <a:endParaRPr/>
          </a:p>
          <a:p>
            <a:pPr lvl="3">
              <a:lnSpc>
                <a:spcPct val="100000"/>
              </a:lnSpc>
              <a:buFont typeface="Arial"/>
              <a:buChar char="–"/>
            </a:pPr>
            <a:r>
              <a:rPr lang="ru-RU" sz="2000">
                <a:solidFill>
                  <a:srgbClr val="000000"/>
                </a:solidFill>
                <a:latin typeface="Calibri"/>
              </a:rPr>
              <a:t>Четвертый уровень</a:t>
            </a:r>
            <a:endParaRPr/>
          </a:p>
          <a:p>
            <a:pPr lvl="4">
              <a:lnSpc>
                <a:spcPct val="100000"/>
              </a:lnSpc>
              <a:buFont typeface="Arial"/>
              <a:buChar char="»"/>
            </a:pPr>
            <a:r>
              <a:rPr lang="ru-RU" sz="2000">
                <a:solidFill>
                  <a:srgbClr val="000000"/>
                </a:solidFill>
                <a:latin typeface="Calibri"/>
              </a:rPr>
              <a:t>Пятый уровень</a:t>
            </a:r>
            <a:endParaRPr/>
          </a:p>
        </p:txBody>
      </p:sp>
      <p:sp>
        <p:nvSpPr>
          <p:cNvPr id="45" name="PlaceHolder 4"/>
          <p:cNvSpPr>
            <a:spLocks noGrp="1"/>
          </p:cNvSpPr>
          <p:nvPr>
            <p:ph type="dt"/>
          </p:nvPr>
        </p:nvSpPr>
        <p:spPr>
          <a:xfrm>
            <a:off x="6553080" y="6362640"/>
            <a:ext cx="2133360" cy="364680"/>
          </a:xfrm>
          <a:prstGeom prst="rect">
            <a:avLst/>
          </a:prstGeom>
        </p:spPr>
        <p:txBody>
          <a:bodyPr anchor="ctr"/>
          <a:p>
            <a:pPr>
              <a:lnSpc>
                <a:spcPct val="100000"/>
              </a:lnSpc>
            </a:pPr>
            <a:r>
              <a:rPr lang="ru-RU" sz="1200">
                <a:solidFill>
                  <a:srgbClr val="8b8b8b"/>
                </a:solidFill>
                <a:latin typeface="Calibri"/>
              </a:rPr>
              <a:t>22.2.17</a:t>
            </a:r>
            <a:endParaRPr/>
          </a:p>
        </p:txBody>
      </p:sp>
      <p:sp>
        <p:nvSpPr>
          <p:cNvPr id="46" name="PlaceHolder 5"/>
          <p:cNvSpPr>
            <a:spLocks noGrp="1"/>
          </p:cNvSpPr>
          <p:nvPr>
            <p:ph type="ftr"/>
          </p:nvPr>
        </p:nvSpPr>
        <p:spPr>
          <a:xfrm>
            <a:off x="3124080" y="6356520"/>
            <a:ext cx="2895120" cy="364680"/>
          </a:xfrm>
          <a:prstGeom prst="rect">
            <a:avLst/>
          </a:prstGeom>
        </p:spPr>
        <p:txBody>
          <a:bodyPr anchor="ctr"/>
          <a:p>
            <a:endParaRPr/>
          </a:p>
        </p:txBody>
      </p:sp>
      <p:sp>
        <p:nvSpPr>
          <p:cNvPr id="47" name="PlaceHolder 6"/>
          <p:cNvSpPr>
            <a:spLocks noGrp="1"/>
          </p:cNvSpPr>
          <p:nvPr>
            <p:ph type="sldNum"/>
          </p:nvPr>
        </p:nvSpPr>
        <p:spPr>
          <a:xfrm>
            <a:off x="0" y="6492960"/>
            <a:ext cx="395280" cy="364680"/>
          </a:xfrm>
          <a:prstGeom prst="rect">
            <a:avLst/>
          </a:prstGeom>
        </p:spPr>
        <p:txBody>
          <a:bodyPr anchor="ctr"/>
          <a:p>
            <a:pPr>
              <a:lnSpc>
                <a:spcPct val="100000"/>
              </a:lnSpc>
            </a:pPr>
            <a:fld id="{62D67D3B-4181-40F6-945D-9FD59F06FB66}" type="slidenum">
              <a:rPr lang="ru-RU" sz="1200">
                <a:solidFill>
                  <a:srgbClr val="ffc000"/>
                </a:solidFill>
                <a:latin typeface="Calibri"/>
              </a:rPr>
              <a:t>&lt;номер&gt;</a:t>
            </a:fld>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2" name="CustomShape 1"/>
          <p:cNvSpPr/>
          <p:nvPr/>
        </p:nvSpPr>
        <p:spPr>
          <a:xfrm>
            <a:off x="-4320" y="-12600"/>
            <a:ext cx="9132120" cy="571320"/>
          </a:xfrm>
          <a:prstGeom prst="rect">
            <a:avLst/>
          </a:prstGeom>
          <a:solidFill>
            <a:srgbClr val="4f6228"/>
          </a:solidFill>
          <a:ln w="9360">
            <a:noFill/>
          </a:ln>
        </p:spPr>
        <p:txBody>
          <a:bodyPr lIns="90000" rIns="90000" tIns="45000" bIns="45000" anchor="ctr"/>
          <a:p>
            <a:pPr algn="ctr">
              <a:lnSpc>
                <a:spcPct val="100000"/>
              </a:lnSpc>
            </a:pPr>
            <a:r>
              <a:rPr b="1" lang="ru-RU">
                <a:solidFill>
                  <a:srgbClr val="ffffff"/>
                </a:solidFill>
                <a:latin typeface="Arial"/>
              </a:rPr>
              <a:t> </a:t>
            </a:r>
            <a:endParaRPr/>
          </a:p>
          <a:p>
            <a:pPr algn="r">
              <a:lnSpc>
                <a:spcPct val="100000"/>
              </a:lnSpc>
            </a:pPr>
            <a:r>
              <a:rPr b="1" lang="ru-RU">
                <a:solidFill>
                  <a:srgbClr val="ffc000"/>
                </a:solidFill>
                <a:latin typeface="Arial"/>
              </a:rPr>
              <a:t>Министерство финансов Республики Коми</a:t>
            </a:r>
            <a:endParaRPr/>
          </a:p>
        </p:txBody>
      </p:sp>
      <p:pic>
        <p:nvPicPr>
          <p:cNvPr id="83" name="Picture 2" descr=""/>
          <p:cNvPicPr/>
          <p:nvPr/>
        </p:nvPicPr>
        <p:blipFill>
          <a:blip r:embed="rId2"/>
          <a:stretch>
            <a:fillRect/>
          </a:stretch>
        </p:blipFill>
        <p:spPr>
          <a:xfrm>
            <a:off x="-14400" y="-12600"/>
            <a:ext cx="769680" cy="705240"/>
          </a:xfrm>
          <a:prstGeom prst="rect">
            <a:avLst/>
          </a:prstGeom>
          <a:ln>
            <a:noFill/>
          </a:ln>
        </p:spPr>
      </p:pic>
      <p:sp>
        <p:nvSpPr>
          <p:cNvPr id="84" name="PlaceHolder 2"/>
          <p:cNvSpPr>
            <a:spLocks noGrp="1"/>
          </p:cNvSpPr>
          <p:nvPr>
            <p:ph type="body"/>
          </p:nvPr>
        </p:nvSpPr>
        <p:spPr>
          <a:xfrm>
            <a:off x="457200" y="274680"/>
            <a:ext cx="8229240" cy="5851080"/>
          </a:xfrm>
          <a:prstGeom prst="rect">
            <a:avLst/>
          </a:prstGeom>
        </p:spPr>
        <p:txBody>
          <a:bodyPr/>
          <a:p>
            <a:pPr>
              <a:buSzPct val="45000"/>
              <a:buFont typeface="StarSymbol"/>
              <a:buChar char=""/>
            </a:pPr>
            <a:r>
              <a:rPr lang="ru-RU" sz="3200">
                <a:solidFill>
                  <a:srgbClr val="000000"/>
                </a:solidFill>
                <a:latin typeface="Calibri"/>
              </a:rPr>
              <a:t>Для правки структуры щелкните мышью</a:t>
            </a:r>
            <a:endParaRPr/>
          </a:p>
          <a:p>
            <a:pPr lvl="1">
              <a:buSzPct val="75000"/>
              <a:buFont typeface="StarSymbol"/>
              <a:buChar char=""/>
            </a:pPr>
            <a:r>
              <a:rPr lang="ru-RU" sz="3200">
                <a:solidFill>
                  <a:srgbClr val="000000"/>
                </a:solidFill>
                <a:latin typeface="Calibri"/>
              </a:rPr>
              <a:t>Второй уровень структуры</a:t>
            </a:r>
            <a:endParaRPr/>
          </a:p>
          <a:p>
            <a:pPr lvl="2">
              <a:buSzPct val="45000"/>
              <a:buFont typeface="StarSymbol"/>
              <a:buChar char=""/>
            </a:pPr>
            <a:r>
              <a:rPr lang="ru-RU" sz="3200">
                <a:solidFill>
                  <a:srgbClr val="000000"/>
                </a:solidFill>
                <a:latin typeface="Calibri"/>
              </a:rPr>
              <a:t>Третий уровень структуры</a:t>
            </a:r>
            <a:endParaRPr/>
          </a:p>
          <a:p>
            <a:pPr lvl="3">
              <a:buSzPct val="75000"/>
              <a:buFont typeface="StarSymbol"/>
              <a:buChar char=""/>
            </a:pPr>
            <a:r>
              <a:rPr lang="ru-RU" sz="3200">
                <a:solidFill>
                  <a:srgbClr val="000000"/>
                </a:solidFill>
                <a:latin typeface="Calibri"/>
              </a:rPr>
              <a:t>Четвёртый уровень структуры</a:t>
            </a:r>
            <a:endParaRPr/>
          </a:p>
          <a:p>
            <a:pPr lvl="4">
              <a:buSzPct val="45000"/>
              <a:buFont typeface="StarSymbol"/>
              <a:buChar char=""/>
            </a:pPr>
            <a:r>
              <a:rPr lang="ru-RU" sz="3200">
                <a:solidFill>
                  <a:srgbClr val="000000"/>
                </a:solidFill>
                <a:latin typeface="Calibri"/>
              </a:rPr>
              <a:t>Пятый уровень структуры</a:t>
            </a:r>
            <a:endParaRPr/>
          </a:p>
          <a:p>
            <a:pPr lvl="5">
              <a:buSzPct val="45000"/>
              <a:buFont typeface="StarSymbol"/>
              <a:buChar char=""/>
            </a:pPr>
            <a:r>
              <a:rPr lang="ru-RU" sz="3200">
                <a:solidFill>
                  <a:srgbClr val="000000"/>
                </a:solidFill>
                <a:latin typeface="Calibri"/>
              </a:rPr>
              <a:t>Шестой уровень структуры</a:t>
            </a:r>
            <a:endParaRPr/>
          </a:p>
          <a:p>
            <a:pPr>
              <a:lnSpc>
                <a:spcPct val="100000"/>
              </a:lnSpc>
              <a:buFont typeface="Arial"/>
              <a:buChar char="•"/>
            </a:pPr>
            <a:r>
              <a:rPr lang="ru-RU" sz="3200">
                <a:solidFill>
                  <a:srgbClr val="000000"/>
                </a:solidFill>
                <a:latin typeface="Calibri"/>
              </a:rPr>
              <a:t>Седьмой уровень структурыОбразец текста</a:t>
            </a:r>
            <a:endParaRPr/>
          </a:p>
          <a:p>
            <a:pPr lvl="1">
              <a:lnSpc>
                <a:spcPct val="100000"/>
              </a:lnSpc>
              <a:buFont typeface="Arial"/>
              <a:buChar char="–"/>
            </a:pPr>
            <a:r>
              <a:rPr lang="ru-RU" sz="2800">
                <a:solidFill>
                  <a:srgbClr val="000000"/>
                </a:solidFill>
                <a:latin typeface="Calibri"/>
              </a:rPr>
              <a:t>Второй уровень</a:t>
            </a:r>
            <a:endParaRPr/>
          </a:p>
          <a:p>
            <a:pPr lvl="2">
              <a:lnSpc>
                <a:spcPct val="100000"/>
              </a:lnSpc>
              <a:buFont typeface="Arial"/>
              <a:buChar char="•"/>
            </a:pPr>
            <a:r>
              <a:rPr lang="ru-RU" sz="2400">
                <a:solidFill>
                  <a:srgbClr val="000000"/>
                </a:solidFill>
                <a:latin typeface="Calibri"/>
              </a:rPr>
              <a:t>Третий уровень</a:t>
            </a:r>
            <a:endParaRPr/>
          </a:p>
          <a:p>
            <a:pPr lvl="3">
              <a:lnSpc>
                <a:spcPct val="100000"/>
              </a:lnSpc>
              <a:buFont typeface="Arial"/>
              <a:buChar char="–"/>
            </a:pPr>
            <a:r>
              <a:rPr lang="ru-RU" sz="2000">
                <a:solidFill>
                  <a:srgbClr val="000000"/>
                </a:solidFill>
                <a:latin typeface="Calibri"/>
              </a:rPr>
              <a:t>Четвертый уровень</a:t>
            </a:r>
            <a:endParaRPr/>
          </a:p>
          <a:p>
            <a:pPr lvl="4">
              <a:lnSpc>
                <a:spcPct val="100000"/>
              </a:lnSpc>
              <a:buFont typeface="Arial"/>
              <a:buChar char="»"/>
            </a:pPr>
            <a:r>
              <a:rPr lang="ru-RU" sz="2000">
                <a:solidFill>
                  <a:srgbClr val="000000"/>
                </a:solidFill>
                <a:latin typeface="Calibri"/>
              </a:rPr>
              <a:t>Пятый уровень</a:t>
            </a:r>
            <a:endParaRPr/>
          </a:p>
        </p:txBody>
      </p:sp>
      <p:sp>
        <p:nvSpPr>
          <p:cNvPr id="85" name="PlaceHolder 3"/>
          <p:cNvSpPr>
            <a:spLocks noGrp="1"/>
          </p:cNvSpPr>
          <p:nvPr>
            <p:ph type="dt"/>
          </p:nvPr>
        </p:nvSpPr>
        <p:spPr>
          <a:xfrm>
            <a:off x="6553080" y="6362640"/>
            <a:ext cx="2133360" cy="364680"/>
          </a:xfrm>
          <a:prstGeom prst="rect">
            <a:avLst/>
          </a:prstGeom>
        </p:spPr>
        <p:txBody>
          <a:bodyPr anchor="ctr"/>
          <a:p>
            <a:pPr>
              <a:lnSpc>
                <a:spcPct val="100000"/>
              </a:lnSpc>
            </a:pPr>
            <a:r>
              <a:rPr lang="ru-RU" sz="1200">
                <a:solidFill>
                  <a:srgbClr val="8b8b8b"/>
                </a:solidFill>
                <a:latin typeface="Calibri"/>
              </a:rPr>
              <a:t>22.2.17</a:t>
            </a:r>
            <a:endParaRPr/>
          </a:p>
        </p:txBody>
      </p:sp>
      <p:sp>
        <p:nvSpPr>
          <p:cNvPr id="86" name="PlaceHolder 4"/>
          <p:cNvSpPr>
            <a:spLocks noGrp="1"/>
          </p:cNvSpPr>
          <p:nvPr>
            <p:ph type="ftr"/>
          </p:nvPr>
        </p:nvSpPr>
        <p:spPr>
          <a:xfrm>
            <a:off x="3124080" y="6356520"/>
            <a:ext cx="2895120" cy="364680"/>
          </a:xfrm>
          <a:prstGeom prst="rect">
            <a:avLst/>
          </a:prstGeom>
        </p:spPr>
        <p:txBody>
          <a:bodyPr anchor="ctr"/>
          <a:p>
            <a:endParaRPr/>
          </a:p>
        </p:txBody>
      </p:sp>
      <p:sp>
        <p:nvSpPr>
          <p:cNvPr id="87" name="PlaceHolder 5"/>
          <p:cNvSpPr>
            <a:spLocks noGrp="1"/>
          </p:cNvSpPr>
          <p:nvPr>
            <p:ph type="sldNum"/>
          </p:nvPr>
        </p:nvSpPr>
        <p:spPr>
          <a:xfrm>
            <a:off x="0" y="6492960"/>
            <a:ext cx="395280" cy="364680"/>
          </a:xfrm>
          <a:prstGeom prst="rect">
            <a:avLst/>
          </a:prstGeom>
        </p:spPr>
        <p:txBody>
          <a:bodyPr anchor="ctr"/>
          <a:p>
            <a:pPr>
              <a:lnSpc>
                <a:spcPct val="100000"/>
              </a:lnSpc>
            </a:pPr>
            <a:fld id="{408F299F-0607-43EB-82AE-AE244942C60C}" type="slidenum">
              <a:rPr lang="ru-RU" sz="1200">
                <a:solidFill>
                  <a:srgbClr val="ffc000"/>
                </a:solidFill>
                <a:latin typeface="Calibri"/>
              </a:rPr>
              <a:t>&lt;номер&gt;</a:t>
            </a:fld>
            <a:endParaRPr/>
          </a:p>
        </p:txBody>
      </p:sp>
      <p:sp>
        <p:nvSpPr>
          <p:cNvPr id="88" name="PlaceHolder 6"/>
          <p:cNvSpPr>
            <a:spLocks noGrp="1"/>
          </p:cNvSpPr>
          <p:nvPr>
            <p:ph type="title"/>
          </p:nvPr>
        </p:nvSpPr>
        <p:spPr>
          <a:xfrm>
            <a:off x="457200" y="273600"/>
            <a:ext cx="8229240" cy="1144800"/>
          </a:xfrm>
          <a:prstGeom prst="rect">
            <a:avLst/>
          </a:prstGeom>
        </p:spPr>
        <p:txBody>
          <a:bodyPr lIns="0" rIns="0" tIns="0" bIns="0" anchor="ctr"/>
          <a:p>
            <a:r>
              <a:rPr lang="ru-RU" sz="4400">
                <a:latin typeface="Arial"/>
              </a:rPr>
              <a:t>Для правки текста заголовка щелкните мышью</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slideLayout" Target="../slideLayouts/slideLayout1.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1.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chart" Target="../charts/chart84.xml"/><Relationship Id="rId3" Type="http://schemas.openxmlformats.org/officeDocument/2006/relationships/chart" Target="../charts/chart85.xml"/><Relationship Id="rId4" Type="http://schemas.openxmlformats.org/officeDocument/2006/relationships/slideLayout" Target="../slideLayouts/slideLayout1.xml"/>
</Relationships>
</file>

<file path=ppt/slides/_rels/slide102.xml.rels><?xml version="1.0" encoding="UTF-8"?>
<Relationships xmlns="http://schemas.openxmlformats.org/package/2006/relationships"><Relationship Id="rId1" Type="http://schemas.openxmlformats.org/officeDocument/2006/relationships/chart" Target="../charts/chart86.xml"/><Relationship Id="rId2" Type="http://schemas.openxmlformats.org/officeDocument/2006/relationships/slideLayout" Target="../slideLayouts/slideLayout1.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4.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chart" Target="../charts/chart87.xml"/><Relationship Id="rId3" Type="http://schemas.openxmlformats.org/officeDocument/2006/relationships/chart" Target="../charts/chart88.xml"/><Relationship Id="rId4" Type="http://schemas.openxmlformats.org/officeDocument/2006/relationships/slideLayout" Target="../slideLayouts/slideLayout1.xml"/>
</Relationships>
</file>

<file path=ppt/slides/_rels/slide105.xml.rels><?xml version="1.0" encoding="UTF-8"?>
<Relationships xmlns="http://schemas.openxmlformats.org/package/2006/relationships"><Relationship Id="rId1" Type="http://schemas.openxmlformats.org/officeDocument/2006/relationships/chart" Target="../charts/chart89.xml"/><Relationship Id="rId2" Type="http://schemas.openxmlformats.org/officeDocument/2006/relationships/slideLayout" Target="../slideLayouts/slideLayout1.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7.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chart" Target="../charts/chart90.xml"/><Relationship Id="rId3" Type="http://schemas.openxmlformats.org/officeDocument/2006/relationships/chart" Target="../charts/chart91.xml"/><Relationship Id="rId4" Type="http://schemas.openxmlformats.org/officeDocument/2006/relationships/slideLayout" Target="../slideLayouts/slideLayout1.xml"/>
</Relationships>
</file>

<file path=ppt/slides/_rels/slide108.xml.rels><?xml version="1.0" encoding="UTF-8"?>
<Relationships xmlns="http://schemas.openxmlformats.org/package/2006/relationships"><Relationship Id="rId1" Type="http://schemas.openxmlformats.org/officeDocument/2006/relationships/chart" Target="../charts/chart92.xml"/><Relationship Id="rId2" Type="http://schemas.openxmlformats.org/officeDocument/2006/relationships/slideLayout" Target="../slideLayouts/slideLayout1.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3.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image" Target="../media/image55.jpeg"/><Relationship Id="rId3" Type="http://schemas.openxmlformats.org/officeDocument/2006/relationships/image" Target="../media/image56.png"/><Relationship Id="rId4" Type="http://schemas.openxmlformats.org/officeDocument/2006/relationships/slideLayout" Target="../slideLayouts/slideLayout1.xml"/>
</Relationships>
</file>

<file path=ppt/slides/_rels/slide114.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1.xml"/>
</Relationships>
</file>

<file path=ppt/slides/_rels/slide115.xml.rels><?xml version="1.0" encoding="UTF-8"?>
<Relationships xmlns="http://schemas.openxmlformats.org/package/2006/relationships"><Relationship Id="rId1" Type="http://schemas.openxmlformats.org/officeDocument/2006/relationships/chart" Target="../charts/chart93.xml"/><Relationship Id="rId2" Type="http://schemas.openxmlformats.org/officeDocument/2006/relationships/chart" Target="../charts/chart94.xml"/><Relationship Id="rId3" Type="http://schemas.openxmlformats.org/officeDocument/2006/relationships/slideLayout" Target="../slideLayouts/slideLayout1.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chart" Target="../charts/chart5.xml"/><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chart" Target="../charts/chart6.xml"/><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chart" Target="../charts/chart7.xml"/><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chart" Target="../charts/chart8.xml"/><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chart" Target="../charts/chart9.xml"/><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chart" Target="../charts/chart10.xml"/><Relationship Id="rId2" Type="http://schemas.openxmlformats.org/officeDocument/2006/relationships/chart" Target="../charts/chart11.xml"/><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chart" Target="../charts/chart12.xml"/><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chart" Target="../charts/chart13.xml"/><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chart" Target="../charts/chart14.xml"/><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chart" Target="../charts/chart15.xml"/><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chart" Target="../charts/chart16.xml"/><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chart" Target="../charts/chart17.xml"/><Relationship Id="rId2" Type="http://schemas.openxmlformats.org/officeDocument/2006/relationships/chart" Target="../charts/chart18.xml"/><Relationship Id="rId3"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chart" Target="../charts/chart19.xml"/><Relationship Id="rId3"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chart" Target="../charts/chart20.xml"/><Relationship Id="rId2" Type="http://schemas.openxmlformats.org/officeDocument/2006/relationships/chart" Target="../charts/chart21.xml"/><Relationship Id="rId3" Type="http://schemas.openxmlformats.org/officeDocument/2006/relationships/chart" Target="../charts/chart22.xml"/><Relationship Id="rId4"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chart" Target="../charts/chart23.xml"/><Relationship Id="rId3" Type="http://schemas.openxmlformats.org/officeDocument/2006/relationships/chart" Target="../charts/chart24.xml"/><Relationship Id="rId4"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chart" Target="../charts/chart25.xml"/><Relationship Id="rId2"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chart" Target="../charts/chart26.xml"/><Relationship Id="rId3" Type="http://schemas.openxmlformats.org/officeDocument/2006/relationships/chart" Target="../charts/chart27.xml"/><Relationship Id="rId4"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chart" Target="../charts/chart28.xml"/><Relationship Id="rId2" Type="http://schemas.openxmlformats.org/officeDocument/2006/relationships/chart" Target="../charts/chart29.xml"/><Relationship Id="rId3"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chart" Target="../charts/chart30.xml"/><Relationship Id="rId3" Type="http://schemas.openxmlformats.org/officeDocument/2006/relationships/chart" Target="../charts/chart31.xml"/><Relationship Id="rId4"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chart" Target="../charts/chart32.xml"/><Relationship Id="rId2" Type="http://schemas.openxmlformats.org/officeDocument/2006/relationships/chart" Target="../charts/chart33.xml"/><Relationship Id="rId3" Type="http://schemas.openxmlformats.org/officeDocument/2006/relationships/chart" Target="../charts/chart34.xml"/><Relationship Id="rId4" Type="http://schemas.openxmlformats.org/officeDocument/2006/relationships/image" Target="../media/image33.jpeg"/><Relationship Id="rId5"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chart" Target="../charts/chart35.xml"/><Relationship Id="rId2" Type="http://schemas.openxmlformats.org/officeDocument/2006/relationships/chart" Target="../charts/chart36.xml"/><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chart" Target="../charts/chart37.xml"/><Relationship Id="rId2"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chart" Target="../charts/chart38.xml"/><Relationship Id="rId3" Type="http://schemas.openxmlformats.org/officeDocument/2006/relationships/chart" Target="../charts/chart39.xml"/><Relationship Id="rId4"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chart" Target="../charts/chart40.xml"/><Relationship Id="rId2" Type="http://schemas.openxmlformats.org/officeDocument/2006/relationships/chart" Target="../charts/chart41.xml"/><Relationship Id="rId3"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chart" Target="../charts/chart42.xml"/><Relationship Id="rId3" Type="http://schemas.openxmlformats.org/officeDocument/2006/relationships/chart" Target="../charts/chart43.xml"/><Relationship Id="rId4"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chart" Target="../charts/chart44.xml"/><Relationship Id="rId2" Type="http://schemas.openxmlformats.org/officeDocument/2006/relationships/chart" Target="../charts/chart45.xml"/><Relationship Id="rId3" Type="http://schemas.openxmlformats.org/officeDocument/2006/relationships/slideLayout" Target="../slideLayouts/slideLayout1.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chart" Target="../charts/chart46.xml"/><Relationship Id="rId3" Type="http://schemas.openxmlformats.org/officeDocument/2006/relationships/chart" Target="../charts/chart47.xml"/><Relationship Id="rId4" Type="http://schemas.openxmlformats.org/officeDocument/2006/relationships/slideLayout" Target="../slideLayouts/slideLayout1.xml"/>
</Relationships>
</file>

<file path=ppt/slides/_rels/slide61.xml.rels><?xml version="1.0" encoding="UTF-8"?>
<Relationships xmlns="http://schemas.openxmlformats.org/package/2006/relationships"><Relationship Id="rId1" Type="http://schemas.openxmlformats.org/officeDocument/2006/relationships/chart" Target="../charts/chart48.xml"/><Relationship Id="rId2" Type="http://schemas.openxmlformats.org/officeDocument/2006/relationships/chart" Target="../charts/chart49.xml"/><Relationship Id="rId3" Type="http://schemas.openxmlformats.org/officeDocument/2006/relationships/slideLayout" Target="../slideLayouts/slideLayout1.xml"/>
</Relationships>
</file>

<file path=ppt/slides/_rels/slide62.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5.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
</Relationships>
</file>

<file path=ppt/slides/_rels/slide66.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chart" Target="../charts/chart50.xml"/><Relationship Id="rId3" Type="http://schemas.openxmlformats.org/officeDocument/2006/relationships/chart" Target="../charts/chart51.xml"/><Relationship Id="rId4" Type="http://schemas.openxmlformats.org/officeDocument/2006/relationships/slideLayout" Target="../slideLayouts/slideLayout1.xml"/>
</Relationships>
</file>

<file path=ppt/slides/_rels/slide67.xml.rels><?xml version="1.0" encoding="UTF-8"?>
<Relationships xmlns="http://schemas.openxmlformats.org/package/2006/relationships"><Relationship Id="rId1" Type="http://schemas.openxmlformats.org/officeDocument/2006/relationships/chart" Target="../charts/chart52.xml"/><Relationship Id="rId2" Type="http://schemas.openxmlformats.org/officeDocument/2006/relationships/chart" Target="../charts/chart53.xml"/><Relationship Id="rId3" Type="http://schemas.openxmlformats.org/officeDocument/2006/relationships/slideLayout" Target="../slideLayouts/slideLayout1.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9.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xml"/>
</Relationships>
</file>

<file path=ppt/slides/_rels/slide70.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2.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chart" Target="../charts/chart54.xml"/><Relationship Id="rId3" Type="http://schemas.openxmlformats.org/officeDocument/2006/relationships/chart" Target="../charts/chart55.xml"/><Relationship Id="rId4" Type="http://schemas.openxmlformats.org/officeDocument/2006/relationships/slideLayout" Target="../slideLayouts/slideLayout1.xml"/>
</Relationships>
</file>

<file path=ppt/slides/_rels/slide73.xml.rels><?xml version="1.0" encoding="UTF-8"?>
<Relationships xmlns="http://schemas.openxmlformats.org/package/2006/relationships"><Relationship Id="rId1" Type="http://schemas.openxmlformats.org/officeDocument/2006/relationships/chart" Target="../charts/chart56.xml"/><Relationship Id="rId2" Type="http://schemas.openxmlformats.org/officeDocument/2006/relationships/slideLayout" Target="../slideLayouts/slideLayout1.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6.xml.rels><?xml version="1.0" encoding="UTF-8"?>
<Relationships xmlns="http://schemas.openxmlformats.org/package/2006/relationships"><Relationship Id="rId1" Type="http://schemas.openxmlformats.org/officeDocument/2006/relationships/chart" Target="../charts/chart57.xml"/><Relationship Id="rId2" Type="http://schemas.openxmlformats.org/officeDocument/2006/relationships/image" Target="../media/image43.png"/><Relationship Id="rId3" Type="http://schemas.openxmlformats.org/officeDocument/2006/relationships/chart" Target="../charts/chart58.xml"/><Relationship Id="rId4" Type="http://schemas.openxmlformats.org/officeDocument/2006/relationships/slideLayout" Target="../slideLayouts/slideLayout1.xml"/>
</Relationships>
</file>

<file path=ppt/slides/_rels/slide77.xml.rels><?xml version="1.0" encoding="UTF-8"?>
<Relationships xmlns="http://schemas.openxmlformats.org/package/2006/relationships"><Relationship Id="rId1" Type="http://schemas.openxmlformats.org/officeDocument/2006/relationships/chart" Target="../charts/chart59.xml"/><Relationship Id="rId2" Type="http://schemas.openxmlformats.org/officeDocument/2006/relationships/slideLayout" Target="../slideLayouts/slideLayout1.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9.xml.rels><?xml version="1.0" encoding="UTF-8"?>
<Relationships xmlns="http://schemas.openxmlformats.org/package/2006/relationships"><Relationship Id="rId1" Type="http://schemas.openxmlformats.org/officeDocument/2006/relationships/chart" Target="../charts/chart60.xml"/><Relationship Id="rId2" Type="http://schemas.openxmlformats.org/officeDocument/2006/relationships/chart" Target="../charts/chart61.xml"/><Relationship Id="rId3" Type="http://schemas.openxmlformats.org/officeDocument/2006/relationships/image" Target="../media/image44.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80.xml.rels><?xml version="1.0" encoding="UTF-8"?>
<Relationships xmlns="http://schemas.openxmlformats.org/package/2006/relationships"><Relationship Id="rId1" Type="http://schemas.openxmlformats.org/officeDocument/2006/relationships/chart" Target="../charts/chart62.xml"/><Relationship Id="rId2" Type="http://schemas.openxmlformats.org/officeDocument/2006/relationships/slideLayout" Target="../slideLayouts/slideLayout1.xml"/>
</Relationships>
</file>

<file path=ppt/slides/_rels/slide81.xml.rels><?xml version="1.0" encoding="UTF-8"?>
<Relationships xmlns="http://schemas.openxmlformats.org/package/2006/relationships"><Relationship Id="rId1" Type="http://schemas.openxmlformats.org/officeDocument/2006/relationships/chart" Target="../charts/chart63.xml"/><Relationship Id="rId2" Type="http://schemas.openxmlformats.org/officeDocument/2006/relationships/slideLayout" Target="../slideLayouts/slideLayout1.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4.xml.rels><?xml version="1.0" encoding="UTF-8"?>
<Relationships xmlns="http://schemas.openxmlformats.org/package/2006/relationships"><Relationship Id="rId1" Type="http://schemas.openxmlformats.org/officeDocument/2006/relationships/chart" Target="../charts/chart64.xml"/><Relationship Id="rId2" Type="http://schemas.openxmlformats.org/officeDocument/2006/relationships/image" Target="../media/image45.png"/><Relationship Id="rId3" Type="http://schemas.openxmlformats.org/officeDocument/2006/relationships/slideLayout" Target="../slideLayouts/slideLayout1.xml"/>
</Relationships>
</file>

<file path=ppt/slides/_rels/slide85.xml.rels><?xml version="1.0" encoding="UTF-8"?>
<Relationships xmlns="http://schemas.openxmlformats.org/package/2006/relationships"><Relationship Id="rId1" Type="http://schemas.openxmlformats.org/officeDocument/2006/relationships/chart" Target="../charts/chart65.xml"/><Relationship Id="rId2" Type="http://schemas.openxmlformats.org/officeDocument/2006/relationships/slideLayout" Target="../slideLayouts/slideLayout1.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8.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chart" Target="../charts/chart66.xml"/><Relationship Id="rId3" Type="http://schemas.openxmlformats.org/officeDocument/2006/relationships/slideLayout" Target="../slideLayouts/slideLayout1.xml"/>
</Relationships>
</file>

<file path=ppt/slides/_rels/slide89.xml.rels><?xml version="1.0" encoding="UTF-8"?>
<Relationships xmlns="http://schemas.openxmlformats.org/package/2006/relationships"><Relationship Id="rId1" Type="http://schemas.openxmlformats.org/officeDocument/2006/relationships/chart" Target="../charts/chart67.xml"/><Relationship Id="rId2" Type="http://schemas.openxmlformats.org/officeDocument/2006/relationships/chart" Target="../charts/chart68.xml"/><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slideLayout" Target="../slideLayouts/slideLayout1.xml"/>
</Relationships>
</file>

<file path=ppt/slides/_rels/slide90.xml.rels><?xml version="1.0" encoding="UTF-8"?>
<Relationships xmlns="http://schemas.openxmlformats.org/package/2006/relationships"><Relationship Id="rId1" Type="http://schemas.openxmlformats.org/officeDocument/2006/relationships/chart" Target="../charts/chart69.xml"/><Relationship Id="rId2" Type="http://schemas.openxmlformats.org/officeDocument/2006/relationships/chart" Target="../charts/chart70.xml"/><Relationship Id="rId3" Type="http://schemas.openxmlformats.org/officeDocument/2006/relationships/chart" Target="../charts/chart71.xml"/><Relationship Id="rId4" Type="http://schemas.openxmlformats.org/officeDocument/2006/relationships/chart" Target="../charts/chart72.xml"/><Relationship Id="rId5" Type="http://schemas.openxmlformats.org/officeDocument/2006/relationships/chart" Target="../charts/chart73.xml"/><Relationship Id="rId6" Type="http://schemas.openxmlformats.org/officeDocument/2006/relationships/slideLayout" Target="../slideLayouts/slideLayout1.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3.xml.rels><?xml version="1.0" encoding="UTF-8"?>
<Relationships xmlns="http://schemas.openxmlformats.org/package/2006/relationships"><Relationship Id="rId1" Type="http://schemas.openxmlformats.org/officeDocument/2006/relationships/chart" Target="../charts/chart74.xml"/><Relationship Id="rId2" Type="http://schemas.openxmlformats.org/officeDocument/2006/relationships/chart" Target="../charts/chart75.xml"/><Relationship Id="rId3" Type="http://schemas.openxmlformats.org/officeDocument/2006/relationships/image" Target="../media/image47.png"/><Relationship Id="rId4" Type="http://schemas.openxmlformats.org/officeDocument/2006/relationships/slideLayout" Target="../slideLayouts/slideLayout1.xml"/>
</Relationships>
</file>

<file path=ppt/slides/_rels/slide94.xml.rels><?xml version="1.0" encoding="UTF-8"?>
<Relationships xmlns="http://schemas.openxmlformats.org/package/2006/relationships"><Relationship Id="rId1" Type="http://schemas.openxmlformats.org/officeDocument/2006/relationships/chart" Target="../charts/chart76.xml"/><Relationship Id="rId2" Type="http://schemas.openxmlformats.org/officeDocument/2006/relationships/image" Target="../media/image48.jpeg"/><Relationship Id="rId3" Type="http://schemas.openxmlformats.org/officeDocument/2006/relationships/slideLayout" Target="../slideLayouts/slideLayout1.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7.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chart" Target="../charts/chart77.xml"/><Relationship Id="rId3" Type="http://schemas.openxmlformats.org/officeDocument/2006/relationships/chart" Target="../charts/chart78.xml"/><Relationship Id="rId4" Type="http://schemas.openxmlformats.org/officeDocument/2006/relationships/chart" Target="../charts/chart79.xml"/><Relationship Id="rId5" Type="http://schemas.openxmlformats.org/officeDocument/2006/relationships/chart" Target="../charts/chart80.xml"/><Relationship Id="rId6" Type="http://schemas.openxmlformats.org/officeDocument/2006/relationships/slideLayout" Target="../slideLayouts/slideLayout1.xml"/>
</Relationships>
</file>

<file path=ppt/slides/_rels/slide98.xml.rels><?xml version="1.0" encoding="UTF-8"?>
<Relationships xmlns="http://schemas.openxmlformats.org/package/2006/relationships"><Relationship Id="rId1" Type="http://schemas.openxmlformats.org/officeDocument/2006/relationships/chart" Target="../charts/chart81.xml"/><Relationship Id="rId2" Type="http://schemas.openxmlformats.org/officeDocument/2006/relationships/chart" Target="../charts/chart82.xml"/><Relationship Id="rId3" Type="http://schemas.openxmlformats.org/officeDocument/2006/relationships/slideLayout" Target="../slideLayouts/slideLayout1.xml"/>
</Relationships>
</file>

<file path=ppt/slides/_rels/slide99.xml.rels><?xml version="1.0" encoding="UTF-8"?>
<Relationships xmlns="http://schemas.openxmlformats.org/package/2006/relationships"><Relationship Id="rId1" Type="http://schemas.openxmlformats.org/officeDocument/2006/relationships/chart" Target="../charts/chart83.xml"/><Relationship Id="rId2" Type="http://schemas.openxmlformats.org/officeDocument/2006/relationships/image" Target="../media/image50.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3" name="Picture 2" descr=""/>
          <p:cNvPicPr/>
          <p:nvPr/>
        </p:nvPicPr>
        <p:blipFill>
          <a:blip r:embed="rId1"/>
          <a:stretch>
            <a:fillRect/>
          </a:stretch>
        </p:blipFill>
        <p:spPr>
          <a:xfrm>
            <a:off x="-10800" y="0"/>
            <a:ext cx="9154440" cy="6885000"/>
          </a:xfrm>
          <a:prstGeom prst="rect">
            <a:avLst/>
          </a:prstGeom>
          <a:ln>
            <a:noFill/>
          </a:ln>
        </p:spPr>
      </p:pic>
      <p:pic>
        <p:nvPicPr>
          <p:cNvPr id="124" name="Picture 4" descr=""/>
          <p:cNvPicPr/>
          <p:nvPr/>
        </p:nvPicPr>
        <p:blipFill>
          <a:blip r:embed="rId2"/>
          <a:stretch>
            <a:fillRect/>
          </a:stretch>
        </p:blipFill>
        <p:spPr>
          <a:xfrm>
            <a:off x="2982240" y="2101320"/>
            <a:ext cx="3168000" cy="3415320"/>
          </a:xfrm>
          <a:prstGeom prst="rect">
            <a:avLst/>
          </a:prstGeom>
          <a:ln>
            <a:noFill/>
          </a:ln>
        </p:spPr>
      </p:pic>
      <p:sp>
        <p:nvSpPr>
          <p:cNvPr id="125" name="CustomShape 1"/>
          <p:cNvSpPr/>
          <p:nvPr/>
        </p:nvSpPr>
        <p:spPr>
          <a:xfrm>
            <a:off x="0" y="449280"/>
            <a:ext cx="9143640" cy="1309320"/>
          </a:xfrm>
          <a:prstGeom prst="rect">
            <a:avLst/>
          </a:prstGeom>
          <a:noFill/>
          <a:ln>
            <a:noFill/>
          </a:ln>
        </p:spPr>
        <p:txBody>
          <a:bodyPr lIns="90000" rIns="90000" tIns="45000" bIns="45000"/>
          <a:p>
            <a:pPr algn="ctr">
              <a:lnSpc>
                <a:spcPct val="100000"/>
              </a:lnSpc>
            </a:pPr>
            <a:r>
              <a:rPr b="1" lang="ru-RU" sz="2400">
                <a:solidFill>
                  <a:srgbClr val="00b050"/>
                </a:solidFill>
                <a:latin typeface="Times New Roman"/>
              </a:rPr>
              <a:t>2015 воын Коми Республикаса республиканскӧй сьӧмкуд збыльмӧдӧм серти</a:t>
            </a:r>
            <a:endParaRPr/>
          </a:p>
          <a:p>
            <a:pPr algn="ctr">
              <a:lnSpc>
                <a:spcPct val="100000"/>
              </a:lnSpc>
            </a:pPr>
            <a:r>
              <a:rPr b="1" lang="ru-RU" sz="3200">
                <a:solidFill>
                  <a:srgbClr val="00b050"/>
                </a:solidFill>
                <a:latin typeface="Times New Roman"/>
              </a:rPr>
              <a:t>«Гражданалы сьӧмкуд»*</a:t>
            </a:r>
            <a:endParaRPr/>
          </a:p>
        </p:txBody>
      </p:sp>
      <p:sp>
        <p:nvSpPr>
          <p:cNvPr id="126" name="CustomShape 2"/>
          <p:cNvSpPr/>
          <p:nvPr/>
        </p:nvSpPr>
        <p:spPr>
          <a:xfrm>
            <a:off x="1215360" y="5877360"/>
            <a:ext cx="6702120" cy="729720"/>
          </a:xfrm>
          <a:prstGeom prst="rect">
            <a:avLst/>
          </a:prstGeom>
          <a:noFill/>
          <a:ln>
            <a:noFill/>
          </a:ln>
        </p:spPr>
        <p:txBody>
          <a:bodyPr wrap="none" lIns="90000" rIns="90000" tIns="45000" bIns="45000"/>
          <a:p>
            <a:pPr algn="ctr">
              <a:lnSpc>
                <a:spcPct val="100000"/>
              </a:lnSpc>
            </a:pPr>
            <a:r>
              <a:rPr b="1" lang="ru-RU" sz="1400">
                <a:solidFill>
                  <a:srgbClr val="000000"/>
                </a:solidFill>
                <a:latin typeface="Times New Roman"/>
              </a:rPr>
              <a:t>*дасьтіс Коми Республикаса сьӧм овмӧс министерство</a:t>
            </a:r>
            <a:endParaRPr/>
          </a:p>
          <a:p>
            <a:pPr algn="ctr">
              <a:lnSpc>
                <a:spcPct val="100000"/>
              </a:lnSpc>
            </a:pPr>
            <a:r>
              <a:rPr b="1" lang="ru-RU" sz="1400">
                <a:solidFill>
                  <a:srgbClr val="000000"/>
                </a:solidFill>
                <a:latin typeface="Times New Roman"/>
              </a:rPr>
              <a:t>«2015 воын Коми Республикаса республиканскӧй сьӧмкуд збыльмӧдӧм йылысь»</a:t>
            </a:r>
            <a:endParaRPr/>
          </a:p>
          <a:p>
            <a:pPr algn="ctr">
              <a:lnSpc>
                <a:spcPct val="100000"/>
              </a:lnSpc>
            </a:pPr>
            <a:r>
              <a:rPr b="1" lang="ru-RU" sz="1400">
                <a:solidFill>
                  <a:srgbClr val="000000"/>
                </a:solidFill>
                <a:latin typeface="Times New Roman"/>
              </a:rPr>
              <a:t>2016.06.20 лунся 50-РЗ №-а Коми Республикаса Оланпас подув вылын</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TextShape 1"/>
          <p:cNvSpPr txBox="1"/>
          <p:nvPr/>
        </p:nvSpPr>
        <p:spPr>
          <a:xfrm>
            <a:off x="0" y="6492960"/>
            <a:ext cx="395280" cy="364680"/>
          </a:xfrm>
          <a:prstGeom prst="rect">
            <a:avLst/>
          </a:prstGeom>
        </p:spPr>
        <p:txBody>
          <a:bodyPr anchor="ctr"/>
          <a:p>
            <a:pPr>
              <a:lnSpc>
                <a:spcPct val="100000"/>
              </a:lnSpc>
            </a:pPr>
            <a:r>
              <a:rPr lang="ru-RU" sz="1200">
                <a:solidFill>
                  <a:srgbClr val="ffc000"/>
                </a:solidFill>
                <a:latin typeface="Calibri"/>
              </a:rPr>
              <a:t> </a:t>
            </a:r>
            <a:fld id="{02DAC002-CFFC-4E2A-AD9B-DB0B2E65087F}" type="slidenum">
              <a:rPr lang="ru-RU" sz="1200">
                <a:solidFill>
                  <a:srgbClr val="ffc000"/>
                </a:solidFill>
                <a:latin typeface="Calibri"/>
              </a:rPr>
              <a:t>&lt;номер&gt;</a:t>
            </a:fld>
            <a:endParaRPr/>
          </a:p>
        </p:txBody>
      </p:sp>
      <p:sp>
        <p:nvSpPr>
          <p:cNvPr id="171" name="CustomShape 2"/>
          <p:cNvSpPr/>
          <p:nvPr/>
        </p:nvSpPr>
        <p:spPr>
          <a:xfrm>
            <a:off x="7200" y="644400"/>
            <a:ext cx="9180000" cy="1187640"/>
          </a:xfrm>
          <a:prstGeom prst="rect">
            <a:avLst/>
          </a:prstGeom>
          <a:noFill/>
          <a:ln>
            <a:noFill/>
          </a:ln>
        </p:spPr>
        <p:txBody>
          <a:bodyPr lIns="90000" rIns="90000" tIns="45000" bIns="45000"/>
          <a:p>
            <a:pPr algn="ctr">
              <a:lnSpc>
                <a:spcPct val="100000"/>
              </a:lnSpc>
            </a:pPr>
            <a:r>
              <a:rPr b="1" lang="ru-RU">
                <a:solidFill>
                  <a:srgbClr val="256474"/>
                </a:solidFill>
                <a:latin typeface="Times New Roman"/>
              </a:rPr>
              <a:t>МАКРОЭКОНОМИЧЕСКӦЙ ПЕТКӦДЛАСЪЯСЛӦН</a:t>
            </a:r>
            <a:endParaRPr/>
          </a:p>
          <a:p>
            <a:pPr algn="ctr">
              <a:lnSpc>
                <a:spcPct val="100000"/>
              </a:lnSpc>
            </a:pPr>
            <a:r>
              <a:rPr b="1" lang="ru-RU">
                <a:solidFill>
                  <a:srgbClr val="256474"/>
                </a:solidFill>
                <a:latin typeface="Times New Roman"/>
              </a:rPr>
              <a:t>ДЖЕНЬЫД ХАРАКТЕРИСТИКА</a:t>
            </a:r>
            <a:endParaRPr/>
          </a:p>
          <a:p>
            <a:pPr algn="ctr">
              <a:lnSpc>
                <a:spcPct val="100000"/>
              </a:lnSpc>
            </a:pPr>
            <a:r>
              <a:rPr b="1" lang="ru-RU">
                <a:solidFill>
                  <a:srgbClr val="256474"/>
                </a:solidFill>
                <a:latin typeface="Times New Roman"/>
              </a:rPr>
              <a:t>(2015 воын Коми Республикаӧс социальнӧй да экономика боксянь сӧвмӧдӧм серти водзвыв висьталан да збыль шӧр петкӧдласъяс йылысь тӧдмӧгъяс)</a:t>
            </a:r>
            <a:endParaRPr/>
          </a:p>
        </p:txBody>
      </p:sp>
      <p:graphicFrame>
        <p:nvGraphicFramePr>
          <p:cNvPr id="172" name="Диаграмма 5"/>
          <p:cNvGraphicFramePr/>
          <p:nvPr/>
        </p:nvGraphicFramePr>
        <p:xfrm>
          <a:off x="546480" y="3789000"/>
          <a:ext cx="8064360" cy="2592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73" name="Диаграмма 7"/>
          <p:cNvGraphicFramePr/>
          <p:nvPr/>
        </p:nvGraphicFramePr>
        <p:xfrm>
          <a:off x="539640" y="1917000"/>
          <a:ext cx="8064360" cy="1656000"/>
        </p:xfrm>
        <a:graphic>
          <a:graphicData uri="http://schemas.openxmlformats.org/drawingml/2006/chart">
            <c:chart xmlns:c="http://schemas.openxmlformats.org/drawingml/2006/chart" xmlns:r="http://schemas.openxmlformats.org/officeDocument/2006/relationships" r:id="rId2"/>
          </a:graphicData>
        </a:graphic>
      </p:graphicFrame>
    </p:spTree>
  </p:cSld>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2" name="TextShape 1"/>
          <p:cNvSpPr txBox="1"/>
          <p:nvPr/>
        </p:nvSpPr>
        <p:spPr>
          <a:xfrm>
            <a:off x="0" y="6492960"/>
            <a:ext cx="467280" cy="364680"/>
          </a:xfrm>
          <a:prstGeom prst="rect">
            <a:avLst/>
          </a:prstGeom>
        </p:spPr>
        <p:txBody>
          <a:bodyPr anchor="ctr"/>
          <a:p>
            <a:pPr>
              <a:lnSpc>
                <a:spcPct val="100000"/>
              </a:lnSpc>
            </a:pPr>
            <a:fld id="{DB96659F-E3B7-454C-9A40-7884AE25A4F5}" type="slidenum">
              <a:rPr lang="ru-RU" sz="1200">
                <a:solidFill>
                  <a:srgbClr val="ffc000"/>
                </a:solidFill>
                <a:latin typeface="Calibri"/>
              </a:rPr>
              <a:t>&lt;номер&gt;</a:t>
            </a:fld>
            <a:endParaRPr/>
          </a:p>
        </p:txBody>
      </p:sp>
      <p:sp>
        <p:nvSpPr>
          <p:cNvPr id="693" name="CustomShape 2"/>
          <p:cNvSpPr/>
          <p:nvPr/>
        </p:nvSpPr>
        <p:spPr>
          <a:xfrm>
            <a:off x="467640" y="1052640"/>
            <a:ext cx="8309520" cy="5613120"/>
          </a:xfrm>
          <a:prstGeom prst="rect">
            <a:avLst/>
          </a:prstGeom>
          <a:noFill/>
          <a:ln>
            <a:noFill/>
          </a:ln>
        </p:spPr>
        <p:txBody>
          <a:bodyPr lIns="90000" rIns="90000" tIns="45000" bIns="45000"/>
          <a:p>
            <a:pPr algn="just">
              <a:lnSpc>
                <a:spcPct val="100000"/>
              </a:lnSpc>
            </a:pPr>
            <a:r>
              <a:rPr lang="ru-RU" sz="1250">
                <a:solidFill>
                  <a:srgbClr val="000000"/>
                </a:solidFill>
                <a:latin typeface="Times New Roman"/>
              </a:rPr>
              <a:t>2015 воын вӧрсӧ выльмӧдӧма 37,0 сюрс га вылын. На пиысь вӧр культураяс пуктӧма 2,5 сюрс га площадь вылын. Пӧдсӧн быдтӧм вужйӧн кӧдзан (босьтчӧ 100%) вӧр культураяслӧн пр</a:t>
            </a:r>
            <a:r>
              <a:rPr lang="ru-RU" sz="1200">
                <a:solidFill>
                  <a:srgbClr val="000000"/>
                </a:solidFill>
                <a:latin typeface="Times New Roman"/>
              </a:rPr>
              <a:t>ӧ</a:t>
            </a:r>
            <a:r>
              <a:rPr lang="ru-RU" sz="1250">
                <a:solidFill>
                  <a:srgbClr val="000000"/>
                </a:solidFill>
                <a:latin typeface="Times New Roman"/>
              </a:rPr>
              <a:t>чентыс - 82 % (2014 воын – 50%, 2013 воын – 28%). </a:t>
            </a:r>
            <a:endParaRPr/>
          </a:p>
          <a:p>
            <a:pPr algn="just">
              <a:lnSpc>
                <a:spcPct val="100000"/>
              </a:lnSpc>
            </a:pPr>
            <a:r>
              <a:rPr lang="ru-RU" sz="1250">
                <a:solidFill>
                  <a:srgbClr val="000000"/>
                </a:solidFill>
                <a:latin typeface="Times New Roman"/>
              </a:rPr>
              <a:t>2015 воын «Лучший лесной питомник» Ставроссияса смотр-конкурс вылын «Выращивание посадочного материала с закрытой корневой системой» номинацияын «Монди СЛПК» АК-са питомник, мый меститчӧ Сыктыв лесничестволӧн вӧр фонд мутасын, босьтiс Россияын почёта III места. </a:t>
            </a:r>
            <a:endParaRPr/>
          </a:p>
          <a:p>
            <a:pPr algn="just">
              <a:lnSpc>
                <a:spcPct val="100000"/>
              </a:lnSpc>
            </a:pPr>
            <a:r>
              <a:rPr lang="ru-RU" sz="1250">
                <a:solidFill>
                  <a:srgbClr val="000000"/>
                </a:solidFill>
                <a:latin typeface="Times New Roman"/>
              </a:rPr>
              <a:t>Коми Республикаын 2015 вося ода-кора тӧлысьын нуӧдӧма быдвося витӧд «Ставроссияса вӧр пуктан лун», кутшӧмӧс сиӧма Вермӧмсянь 70 волы. Акцияын участвуйтiс 2 сюрс гӧгӧр морт, садитӧма 50 сюрсысь унджык кӧйдысысь быдмӧм да пуктӧм пу. Мероприятиеяс дырйи республикаын пуктӧма подув 54 парклы, 17 Казьтылан аллеялы, кытчӧ садитӧма 706 пу, на пиысь 28 пулы сетӧма Айму вӧсна Ыджыд тышын участвуйтлӧм вӧр отрасльса ветеранъяслысь нимъяс. Коми Республика лои дiнму вермысьӧн «За точное соблюдение положения о проекте и самое активное и искреннее отношение к организации мероприятий спецпроекта «Лес Победы» номинацияяс пиысь ӧтиын. </a:t>
            </a:r>
            <a:endParaRPr/>
          </a:p>
          <a:p>
            <a:pPr algn="just">
              <a:lnSpc>
                <a:spcPct val="100000"/>
              </a:lnSpc>
            </a:pPr>
            <a:r>
              <a:rPr lang="ru-RU" sz="1250">
                <a:solidFill>
                  <a:srgbClr val="000000"/>
                </a:solidFill>
                <a:latin typeface="Times New Roman"/>
              </a:rPr>
              <a:t>Водзӧ сӧвмӧдӧны школаса лесничествояс, кытчӧ 4 во чӧжӧн пырис 720 школьник. Челядь босьтӧны вӧр вӧдитан да экологияысь тӧдӧмлунъяс, велалӧны уджавны вӧрын. </a:t>
            </a:r>
            <a:endParaRPr/>
          </a:p>
          <a:p>
            <a:pPr algn="just">
              <a:lnSpc>
                <a:spcPct val="100000"/>
              </a:lnSpc>
            </a:pPr>
            <a:r>
              <a:rPr lang="ru-RU" sz="1250">
                <a:solidFill>
                  <a:srgbClr val="000000"/>
                </a:solidFill>
                <a:latin typeface="Times New Roman"/>
              </a:rPr>
              <a:t>Бурмӧдӧма вӧръяс пӧжарысь видзан петкӧдласъяссӧ. Аддзӧм бӧрын ӧти сутки чӧжӧн вӧрын кусӧдӧм пӧжаръяслӧн удельнӧй сьӧкта (случай лыд серти) вӧрын пӧжаръяслӧн ӧтувъя лыдын - 81% (2014 воын – 86%). 5 га-ысь ичӧтджык площадь вылын вӧрын аддзӧм пӧжаръяслӧн удельнӧй сьӧкта вӧрын пӧжаръяслӧн ӧтувъя лыдын - 93% (2014 воын – 91%).</a:t>
            </a:r>
            <a:endParaRPr/>
          </a:p>
          <a:p>
            <a:pPr algn="just">
              <a:lnSpc>
                <a:spcPct val="100000"/>
              </a:lnSpc>
            </a:pPr>
            <a:r>
              <a:rPr lang="ru-RU" sz="1250">
                <a:solidFill>
                  <a:srgbClr val="000000"/>
                </a:solidFill>
                <a:latin typeface="Times New Roman"/>
              </a:rPr>
              <a:t>Канму услугаяс сетан бӧртас: </a:t>
            </a:r>
            <a:endParaRPr/>
          </a:p>
          <a:p>
            <a:pPr algn="just">
              <a:lnSpc>
                <a:spcPct val="100000"/>
              </a:lnSpc>
            </a:pPr>
            <a:r>
              <a:rPr lang="ru-RU" sz="1250">
                <a:solidFill>
                  <a:srgbClr val="000000"/>
                </a:solidFill>
                <a:latin typeface="Times New Roman"/>
              </a:rPr>
              <a:t>Кырымалӧма 890,9 сюрс куб. м ыджда арталӧм вӧр лэдзанiн серти древесина заптӧм вылӧ вӧр фондысь участокъяс кӧртымӧ босьтӧм йылысь 10 сёрнитчӧм (2014 воын – 14 сёрнитчӧм), дугӧдӧма 14 сёрнитчӧм. Ставнас уджалӧ 11,4 млн. куб. м ыджда арталӧм вӧр лэдзанiн серти 169 сёрнитчӧм, мый сетӧ позянлун могмӧдны сырьёӧн вӧр комплексса 74 предприятие да видзны древесина вӧчӧм да переработайтӧм вылын уджалысь лыдсӧ.</a:t>
            </a:r>
            <a:endParaRPr/>
          </a:p>
          <a:p>
            <a:pPr algn="just">
              <a:lnSpc>
                <a:spcPct val="100000"/>
              </a:lnSpc>
            </a:pPr>
            <a:r>
              <a:rPr lang="ru-RU" sz="1250">
                <a:solidFill>
                  <a:srgbClr val="000000"/>
                </a:solidFill>
                <a:latin typeface="Times New Roman"/>
              </a:rPr>
              <a:t>Кырымалӧма вӧр фондысь участокъяс кӧртымӧ босьтӧм йылысь 228 сёрнитчӧм, медым стрӧитны линейнӧй объектъяс, а сiдзжӧ геологическӧя туявны мупытш 9 сюрс га ӧтувъя площадь вылын. Ставнас уджалӧ 2 388 сёрнитчӧм 54 560 га ӧтувъя площадь вылын 261 предприятие-кӧртымалысьлы. Тайӧ сетӧ позянлун мусир да биару промышленносьт предприятиеяслы збыльмӧдны инвестиция уджтасъяссӧ. </a:t>
            </a:r>
            <a:endParaRPr/>
          </a:p>
          <a:p>
            <a:pPr algn="just">
              <a:lnSpc>
                <a:spcPct val="100000"/>
              </a:lnSpc>
            </a:pPr>
            <a:r>
              <a:rPr lang="ru-RU" sz="1250">
                <a:solidFill>
                  <a:srgbClr val="000000"/>
                </a:solidFill>
                <a:latin typeface="Times New Roman"/>
              </a:rPr>
              <a:t>Гражданалы коланлун вылӧ вузалӧм древесина ыдждаыс - 367,5 сюрс куб. м (сы лыдын: делӧвӧй – 228 сюрс куб. м, пес вылӧ – 133,9 сюрс куб. м), ӧтувъя доныс - 14,4 млн. шайт (2014 воын – 400,3 сюрс куб. м). </a:t>
            </a:r>
            <a:endParaRPr/>
          </a:p>
        </p:txBody>
      </p:sp>
      <p:sp>
        <p:nvSpPr>
          <p:cNvPr id="694" name="CustomShape 3"/>
          <p:cNvSpPr/>
          <p:nvPr/>
        </p:nvSpPr>
        <p:spPr>
          <a:xfrm>
            <a:off x="451800" y="692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95" name="Рисунок 10" descr=""/>
          <p:cNvPicPr/>
          <p:nvPr/>
        </p:nvPicPr>
        <p:blipFill>
          <a:blip r:embed="rId1"/>
          <a:srcRect l="165000" t="82500" r="197500" b="1388750"/>
          <a:stretch>
            <a:fillRect/>
          </a:stretch>
        </p:blipFill>
        <p:spPr>
          <a:xfrm>
            <a:off x="462240" y="692640"/>
            <a:ext cx="1437480" cy="1168560"/>
          </a:xfrm>
          <a:prstGeom prst="rect">
            <a:avLst/>
          </a:prstGeom>
          <a:ln>
            <a:noFill/>
          </a:ln>
        </p:spPr>
      </p:pic>
      <p:sp>
        <p:nvSpPr>
          <p:cNvPr id="696" name="TextShape 1"/>
          <p:cNvSpPr txBox="1"/>
          <p:nvPr/>
        </p:nvSpPr>
        <p:spPr>
          <a:xfrm>
            <a:off x="0" y="6492960"/>
            <a:ext cx="461880" cy="364680"/>
          </a:xfrm>
          <a:prstGeom prst="rect">
            <a:avLst/>
          </a:prstGeom>
        </p:spPr>
        <p:txBody>
          <a:bodyPr anchor="ctr"/>
          <a:p>
            <a:pPr>
              <a:lnSpc>
                <a:spcPct val="100000"/>
              </a:lnSpc>
            </a:pPr>
            <a:fld id="{C0A09E58-3A8E-43B2-988A-88468DA91863}" type="slidenum">
              <a:rPr lang="ru-RU" sz="1200">
                <a:solidFill>
                  <a:srgbClr val="ffc000"/>
                </a:solidFill>
                <a:latin typeface="Calibri"/>
              </a:rPr>
              <a:t>&lt;номер&gt;</a:t>
            </a:fld>
            <a:endParaRPr/>
          </a:p>
        </p:txBody>
      </p:sp>
      <p:sp>
        <p:nvSpPr>
          <p:cNvPr id="697" name="CustomShape 2"/>
          <p:cNvSpPr/>
          <p:nvPr/>
        </p:nvSpPr>
        <p:spPr>
          <a:xfrm>
            <a:off x="1900080" y="1540080"/>
            <a:ext cx="7136280" cy="30348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a:t>
            </a:r>
            <a:r>
              <a:rPr lang="ru-RU" sz="1400">
                <a:solidFill>
                  <a:srgbClr val="000000"/>
                </a:solidFill>
                <a:latin typeface="Times New Roman"/>
              </a:rPr>
              <a:t>ӧдӧма Коми Республикаса Веськӧдлан котырлӧн 2014.12.03 лунся 486 №-а шуӧмӧн.</a:t>
            </a:r>
            <a:endParaRPr/>
          </a:p>
        </p:txBody>
      </p:sp>
      <p:sp>
        <p:nvSpPr>
          <p:cNvPr id="698" name="CustomShape 3"/>
          <p:cNvSpPr/>
          <p:nvPr/>
        </p:nvSpPr>
        <p:spPr>
          <a:xfrm>
            <a:off x="2123640" y="692640"/>
            <a:ext cx="6664320" cy="82044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16. «КОМИ РЕСПУБЛИКАЫН КАНМУ</a:t>
            </a:r>
            <a:endParaRPr/>
          </a:p>
          <a:p>
            <a:pPr algn="ctr">
              <a:lnSpc>
                <a:spcPct val="100000"/>
              </a:lnSpc>
            </a:pPr>
            <a:r>
              <a:rPr b="1" lang="ru-RU" sz="1600">
                <a:solidFill>
                  <a:srgbClr val="000000"/>
                </a:solidFill>
                <a:latin typeface="Times New Roman"/>
              </a:rPr>
              <a:t> </a:t>
            </a:r>
            <a:r>
              <a:rPr b="1" lang="ru-RU" sz="1600">
                <a:solidFill>
                  <a:srgbClr val="000000"/>
                </a:solidFill>
                <a:latin typeface="Times New Roman"/>
              </a:rPr>
              <a:t>ДА МУНИЦИПАЛЬНӦЙ ВЕСЬКӦДАН СИСТЕМАЫН КАДРӦВӦЙ ПОЛИТИКА» КОМИ РЕСПУБЛИКАСА КАНМУ УДЖТАС </a:t>
            </a:r>
            <a:endParaRPr/>
          </a:p>
        </p:txBody>
      </p:sp>
      <p:graphicFrame>
        <p:nvGraphicFramePr>
          <p:cNvPr id="699" name="Диаграмма 21"/>
          <p:cNvGraphicFramePr/>
          <p:nvPr/>
        </p:nvGraphicFramePr>
        <p:xfrm>
          <a:off x="329400" y="2891520"/>
          <a:ext cx="6840360" cy="1367640"/>
        </p:xfrm>
        <a:graphic>
          <a:graphicData uri="http://schemas.openxmlformats.org/drawingml/2006/chart">
            <c:chart xmlns:c="http://schemas.openxmlformats.org/drawingml/2006/chart" xmlns:r="http://schemas.openxmlformats.org/officeDocument/2006/relationships" r:id="rId2"/>
          </a:graphicData>
        </a:graphic>
      </p:graphicFrame>
      <p:sp>
        <p:nvSpPr>
          <p:cNvPr id="700" name="CustomShape 4"/>
          <p:cNvSpPr/>
          <p:nvPr/>
        </p:nvSpPr>
        <p:spPr>
          <a:xfrm>
            <a:off x="6876360" y="2925000"/>
            <a:ext cx="1899720" cy="1295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80,43 % вылӧ. </a:t>
            </a:r>
            <a:endParaRPr/>
          </a:p>
        </p:txBody>
      </p:sp>
      <p:sp>
        <p:nvSpPr>
          <p:cNvPr id="701" name="CustomShape 5"/>
          <p:cNvSpPr/>
          <p:nvPr/>
        </p:nvSpPr>
        <p:spPr>
          <a:xfrm>
            <a:off x="489600" y="2493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 сьӧмӧн могмӧдӧм, млн. шайт</a:t>
            </a:r>
            <a:endParaRPr/>
          </a:p>
        </p:txBody>
      </p:sp>
      <p:sp>
        <p:nvSpPr>
          <p:cNvPr id="702" name="CustomShape 6"/>
          <p:cNvSpPr/>
          <p:nvPr/>
        </p:nvSpPr>
        <p:spPr>
          <a:xfrm>
            <a:off x="462240" y="1917000"/>
            <a:ext cx="8309520" cy="516600"/>
          </a:xfrm>
          <a:prstGeom prst="rect">
            <a:avLst/>
          </a:prstGeom>
          <a:noFill/>
          <a:ln>
            <a:noFill/>
          </a:ln>
        </p:spPr>
        <p:txBody>
          <a:bodyPr lIns="90000" rIns="90000" tIns="45000" bIns="45000"/>
          <a:p>
            <a:pPr algn="ctr">
              <a:lnSpc>
                <a:spcPct val="100000"/>
              </a:lnSpc>
            </a:pPr>
            <a:r>
              <a:rPr lang="ru-RU" sz="1400">
                <a:solidFill>
                  <a:srgbClr val="000000"/>
                </a:solidFill>
                <a:latin typeface="Times New Roman"/>
              </a:rPr>
              <a:t>Ш</a:t>
            </a:r>
            <a:r>
              <a:rPr lang="ru-RU" sz="1400">
                <a:solidFill>
                  <a:srgbClr val="000000"/>
                </a:solidFill>
                <a:latin typeface="Times New Roman"/>
              </a:rPr>
              <a:t>ӧр мог – лӧсьӧдны Коми Республикаса канму органъясын да Коми Республикаын меставывса асвеськӧдлан органъясын кадрӧвӧй вынйӧр артмӧдан, сӧвмӧдан да бура вӧдитчан система. </a:t>
            </a:r>
            <a:endParaRPr/>
          </a:p>
        </p:txBody>
      </p:sp>
      <p:sp>
        <p:nvSpPr>
          <p:cNvPr id="703" name="CustomShape 7"/>
          <p:cNvSpPr/>
          <p:nvPr/>
        </p:nvSpPr>
        <p:spPr>
          <a:xfrm>
            <a:off x="462240" y="4509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уджтаслӧн медтӧдчана петкӧдлас</a:t>
            </a:r>
            <a:endParaRPr/>
          </a:p>
        </p:txBody>
      </p:sp>
      <p:graphicFrame>
        <p:nvGraphicFramePr>
          <p:cNvPr id="704" name="Диаграмма 14"/>
          <p:cNvGraphicFramePr/>
          <p:nvPr/>
        </p:nvGraphicFramePr>
        <p:xfrm>
          <a:off x="466560" y="4941000"/>
          <a:ext cx="8309520" cy="1511640"/>
        </p:xfrm>
        <a:graphic>
          <a:graphicData uri="http://schemas.openxmlformats.org/drawingml/2006/chart">
            <c:chart xmlns:c="http://schemas.openxmlformats.org/drawingml/2006/chart" xmlns:r="http://schemas.openxmlformats.org/officeDocument/2006/relationships" r:id="rId3"/>
          </a:graphicData>
        </a:graphic>
      </p:graphicFrame>
      <p:sp>
        <p:nvSpPr>
          <p:cNvPr id="705" name="CustomShape 8"/>
          <p:cNvSpPr/>
          <p:nvPr/>
        </p:nvSpPr>
        <p:spPr>
          <a:xfrm>
            <a:off x="7207560" y="5759640"/>
            <a:ext cx="60156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96,3 %</a:t>
            </a:r>
            <a:endParaRPr/>
          </a:p>
        </p:txBody>
      </p:sp>
    </p:spTree>
  </p:cSld>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6" name="CustomShape 1"/>
          <p:cNvSpPr/>
          <p:nvPr/>
        </p:nvSpPr>
        <p:spPr>
          <a:xfrm>
            <a:off x="467640" y="68400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Торъя, медтӧдчана шӧр мероприятиеяс серти сьӧмӧн могмӧдан ыджда,</a:t>
            </a:r>
            <a:endParaRPr/>
          </a:p>
          <a:p>
            <a:pPr algn="ctr">
              <a:lnSpc>
                <a:spcPct val="100000"/>
              </a:lnSpc>
            </a:pPr>
            <a:r>
              <a:rPr b="1" lang="ru-RU" sz="1600">
                <a:solidFill>
                  <a:srgbClr val="77933c"/>
                </a:solidFill>
                <a:latin typeface="Times New Roman"/>
              </a:rPr>
              <a:t>млн. шайт</a:t>
            </a:r>
            <a:endParaRPr/>
          </a:p>
        </p:txBody>
      </p:sp>
      <p:sp>
        <p:nvSpPr>
          <p:cNvPr id="707" name="TextShape 2"/>
          <p:cNvSpPr txBox="1"/>
          <p:nvPr/>
        </p:nvSpPr>
        <p:spPr>
          <a:xfrm>
            <a:off x="0" y="6492960"/>
            <a:ext cx="467280" cy="364680"/>
          </a:xfrm>
          <a:prstGeom prst="rect">
            <a:avLst/>
          </a:prstGeom>
        </p:spPr>
        <p:txBody>
          <a:bodyPr anchor="ctr"/>
          <a:p>
            <a:pPr>
              <a:lnSpc>
                <a:spcPct val="100000"/>
              </a:lnSpc>
            </a:pPr>
            <a:fld id="{6810388A-769B-41FF-9D1A-A090F08E0957}" type="slidenum">
              <a:rPr lang="ru-RU" sz="1200">
                <a:solidFill>
                  <a:srgbClr val="ffc000"/>
                </a:solidFill>
                <a:latin typeface="Calibri"/>
              </a:rPr>
              <a:t>&lt;номер&gt;</a:t>
            </a:fld>
            <a:endParaRPr/>
          </a:p>
        </p:txBody>
      </p:sp>
      <p:graphicFrame>
        <p:nvGraphicFramePr>
          <p:cNvPr id="708" name="Диаграмма 20"/>
          <p:cNvGraphicFramePr/>
          <p:nvPr/>
        </p:nvGraphicFramePr>
        <p:xfrm>
          <a:off x="467640" y="1412640"/>
          <a:ext cx="8309520" cy="5184360"/>
        </p:xfrm>
        <a:graphic>
          <a:graphicData uri="http://schemas.openxmlformats.org/drawingml/2006/chart">
            <c:chart xmlns:c="http://schemas.openxmlformats.org/drawingml/2006/chart" xmlns:r="http://schemas.openxmlformats.org/officeDocument/2006/relationships" r:id="rId1"/>
          </a:graphicData>
        </a:graphic>
      </p:graphicFrame>
    </p:spTree>
  </p:cSld>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9" name="TextShape 1"/>
          <p:cNvSpPr txBox="1"/>
          <p:nvPr/>
        </p:nvSpPr>
        <p:spPr>
          <a:xfrm>
            <a:off x="0" y="6492960"/>
            <a:ext cx="467280" cy="364680"/>
          </a:xfrm>
          <a:prstGeom prst="rect">
            <a:avLst/>
          </a:prstGeom>
        </p:spPr>
        <p:txBody>
          <a:bodyPr anchor="ctr"/>
          <a:p>
            <a:pPr>
              <a:lnSpc>
                <a:spcPct val="100000"/>
              </a:lnSpc>
            </a:pPr>
            <a:fld id="{B6F67CE7-B84E-4FC1-B3C5-D6173B0C41EA}" type="slidenum">
              <a:rPr lang="ru-RU" sz="1200">
                <a:solidFill>
                  <a:srgbClr val="ffc000"/>
                </a:solidFill>
                <a:latin typeface="Calibri"/>
              </a:rPr>
              <a:t>&lt;номер&gt;</a:t>
            </a:fld>
            <a:endParaRPr/>
          </a:p>
        </p:txBody>
      </p:sp>
      <p:sp>
        <p:nvSpPr>
          <p:cNvPr id="710" name="CustomShape 2"/>
          <p:cNvSpPr/>
          <p:nvPr/>
        </p:nvSpPr>
        <p:spPr>
          <a:xfrm>
            <a:off x="467640" y="1191600"/>
            <a:ext cx="8309520" cy="5542560"/>
          </a:xfrm>
          <a:prstGeom prst="rect">
            <a:avLst/>
          </a:prstGeom>
          <a:noFill/>
          <a:ln>
            <a:noFill/>
          </a:ln>
        </p:spPr>
        <p:txBody>
          <a:bodyPr lIns="90000" rIns="90000" tIns="45000" bIns="45000"/>
          <a:p>
            <a:pPr algn="just">
              <a:lnSpc>
                <a:spcPct val="100000"/>
              </a:lnSpc>
            </a:pPr>
            <a:r>
              <a:rPr lang="ru-RU" sz="1369">
                <a:solidFill>
                  <a:srgbClr val="000000"/>
                </a:solidFill>
                <a:latin typeface="Times New Roman"/>
              </a:rPr>
              <a:t>2015 воын канму уджтас збыльмӧдӧм дырйи л</a:t>
            </a:r>
            <a:r>
              <a:rPr lang="ru-RU" sz="1400">
                <a:solidFill>
                  <a:srgbClr val="000000"/>
                </a:solidFill>
                <a:latin typeface="Times New Roman"/>
              </a:rPr>
              <a:t>ӧсьӧдӧма подув, медым </a:t>
            </a:r>
            <a:r>
              <a:rPr lang="ru-RU" sz="1369">
                <a:solidFill>
                  <a:srgbClr val="000000"/>
                </a:solidFill>
                <a:latin typeface="Times New Roman"/>
              </a:rPr>
              <a:t>бурмӧдны канмусянь веськӧдлӧм, канму да муниципальнӧй веськӧдлан системаын профессиональн</a:t>
            </a:r>
            <a:r>
              <a:rPr lang="ru-RU" sz="1400">
                <a:solidFill>
                  <a:srgbClr val="000000"/>
                </a:solidFill>
                <a:latin typeface="Times New Roman"/>
              </a:rPr>
              <a:t>ӧй</a:t>
            </a:r>
            <a:r>
              <a:rPr lang="ru-RU" sz="1369">
                <a:solidFill>
                  <a:srgbClr val="000000"/>
                </a:solidFill>
                <a:latin typeface="Times New Roman"/>
              </a:rPr>
              <a:t> кадръяс.</a:t>
            </a:r>
            <a:endParaRPr/>
          </a:p>
          <a:p>
            <a:pPr algn="just">
              <a:lnSpc>
                <a:spcPct val="100000"/>
              </a:lnSpc>
            </a:pPr>
            <a:r>
              <a:rPr lang="ru-RU" sz="1369">
                <a:solidFill>
                  <a:srgbClr val="000000"/>
                </a:solidFill>
                <a:latin typeface="Times New Roman"/>
              </a:rPr>
              <a:t>2015 воын канму уджтаслӧн тӧдчана бӧртасъяс пиысь </a:t>
            </a:r>
            <a:r>
              <a:rPr lang="ru-RU" sz="1400">
                <a:solidFill>
                  <a:srgbClr val="000000"/>
                </a:solidFill>
                <a:latin typeface="Times New Roman"/>
              </a:rPr>
              <a:t>ӧти</a:t>
            </a:r>
            <a:r>
              <a:rPr lang="ru-RU" sz="1369">
                <a:solidFill>
                  <a:srgbClr val="000000"/>
                </a:solidFill>
                <a:latin typeface="Times New Roman"/>
              </a:rPr>
              <a:t> - Коми Республикаса олӧмӧ пӧртысь власьт органъяслысь лыдсӧ чинтӧма куим пӧв, бырӧдӧма </a:t>
            </a:r>
            <a:r>
              <a:rPr lang="ru-RU" sz="1400">
                <a:solidFill>
                  <a:srgbClr val="000000"/>
                </a:solidFill>
                <a:latin typeface="Times New Roman"/>
              </a:rPr>
              <a:t>ӧткодь</a:t>
            </a:r>
            <a:r>
              <a:rPr lang="ru-RU" sz="1369">
                <a:solidFill>
                  <a:srgbClr val="000000"/>
                </a:solidFill>
                <a:latin typeface="Times New Roman"/>
              </a:rPr>
              <a:t> уджъяссӧ. </a:t>
            </a:r>
            <a:endParaRPr/>
          </a:p>
          <a:p>
            <a:pPr algn="just">
              <a:lnSpc>
                <a:spcPct val="100000"/>
              </a:lnSpc>
            </a:pPr>
            <a:r>
              <a:rPr lang="ru-RU" sz="1369">
                <a:solidFill>
                  <a:srgbClr val="000000"/>
                </a:solidFill>
                <a:latin typeface="Times New Roman"/>
              </a:rPr>
              <a:t>Кадрӧвӧй резервъяслысь бура уджалысь система лӧсьӧдӧм могысь, мый отсӧгӧн канму да муниципальнӧй веськӧдлан системаӧ локтӧны вылыс квалификацияа да ыджыд позянлуна специалистъяс, веськӧдлан кадръяслысь резерв артмӧдiг</a:t>
            </a:r>
            <a:r>
              <a:rPr lang="ru-RU" sz="1400">
                <a:solidFill>
                  <a:srgbClr val="000000"/>
                </a:solidFill>
                <a:latin typeface="Times New Roman"/>
              </a:rPr>
              <a:t>ӧн </a:t>
            </a:r>
            <a:r>
              <a:rPr lang="ru-RU" sz="1369">
                <a:solidFill>
                  <a:srgbClr val="000000"/>
                </a:solidFill>
                <a:latin typeface="Times New Roman"/>
              </a:rPr>
              <a:t>донъялӧны компетенция боксянь, босьтӧны тӧд вылӧ бур веськӧдлысьлысь медшӧр компетенцияяссӧ, вӧдитчӧны выль резерв тэчасӧн да юкл</a:t>
            </a:r>
            <a:r>
              <a:rPr lang="ru-RU" sz="1400">
                <a:solidFill>
                  <a:srgbClr val="000000"/>
                </a:solidFill>
                <a:latin typeface="Times New Roman"/>
              </a:rPr>
              <a:t>ӧны </a:t>
            </a:r>
            <a:r>
              <a:rPr lang="ru-RU" sz="1369">
                <a:solidFill>
                  <a:srgbClr val="000000"/>
                </a:solidFill>
                <a:latin typeface="Times New Roman"/>
              </a:rPr>
              <a:t>резервистъясӧс рангъяс вылӧ. Уна тшупӧда конкурслӧн кывкӧртӧдъяс серти веськӧдлысь резервӧ пыртӧма 71 мортӧс (300-ысь унджык лыдысь), кодъяс пиысь медвылыс тшупӧдын дасьӧсь пырны веськӧдлысь чинӧ 11 морт, подув тшупӧдын – 60 морт. Конкурсъясса кывкӧртӧдъяс серти куим муниципальнӧй юкӧнын муниципальнӧй веськӧдлысь резервъясӧ пыртӧма 20 мортӧс.</a:t>
            </a:r>
            <a:endParaRPr/>
          </a:p>
          <a:p>
            <a:pPr algn="just">
              <a:lnSpc>
                <a:spcPct val="100000"/>
              </a:lnSpc>
            </a:pPr>
            <a:r>
              <a:rPr lang="ru-RU" sz="1369">
                <a:solidFill>
                  <a:srgbClr val="000000"/>
                </a:solidFill>
                <a:latin typeface="Times New Roman"/>
              </a:rPr>
              <a:t> </a:t>
            </a:r>
            <a:r>
              <a:rPr lang="ru-RU" sz="1369">
                <a:solidFill>
                  <a:srgbClr val="000000"/>
                </a:solidFill>
                <a:latin typeface="Times New Roman"/>
              </a:rPr>
              <a:t>Велӧдӧма 1,5 сюрс гражданскӧй служащӧйӧс, муниципальнӧй служащӧйӧс да муниципальнӧй учреждениеясса уджалысьӧс, йӧзӧс, кодъяс уджалӧны Коми Республикаса канму чинъясын да бӧрйӧм муниципальнӧй чинъясын, а сiдзжӧ йӧзӧс, кодъясӧс пыртӧма Коми Республикаса веськӧдлысь кадръяс резервӧ да веськӧдлысь кадръяс муниципальнӧй резервъясӧ.</a:t>
            </a:r>
            <a:endParaRPr/>
          </a:p>
          <a:p>
            <a:pPr algn="just">
              <a:lnSpc>
                <a:spcPct val="100000"/>
              </a:lnSpc>
            </a:pPr>
            <a:r>
              <a:rPr lang="ru-RU" sz="1369">
                <a:solidFill>
                  <a:srgbClr val="000000"/>
                </a:solidFill>
                <a:latin typeface="Times New Roman"/>
              </a:rPr>
              <a:t>Коми Республикаса веськӧдлысь кадръяслӧн резервысь да Коми Республикаын веськӧдлысь кадръяслӧн муниципальнӧй резервъясысь 8%-ысь унджык мортӧс индӧма веськӧдлысь чинъясӧ. Коми Республикаса кадрӧвӧй резервысь да Коми Республикаса канму органъяслӧн кадрӧвӧй резервъясысь 24%-ысь унджык мортӧс индӧма Коми Республикаса канму гражданскӧй чинъясӧ, мый 2014 во серти 4% вылӧ унджык. </a:t>
            </a:r>
            <a:endParaRPr/>
          </a:p>
          <a:p>
            <a:pPr algn="just">
              <a:lnSpc>
                <a:spcPct val="100000"/>
              </a:lnSpc>
            </a:pPr>
            <a:r>
              <a:rPr lang="ru-RU" sz="1369">
                <a:solidFill>
                  <a:srgbClr val="000000"/>
                </a:solidFill>
                <a:latin typeface="Times New Roman"/>
              </a:rPr>
              <a:t>Компетенция боксянь донъяланногсӧ водзӧ пыртӧны конкурсъясӧ, аттестацияясӧ, квалификационн</a:t>
            </a:r>
            <a:r>
              <a:rPr lang="ru-RU" sz="1400">
                <a:solidFill>
                  <a:srgbClr val="000000"/>
                </a:solidFill>
                <a:latin typeface="Times New Roman"/>
              </a:rPr>
              <a:t>ӧй</a:t>
            </a:r>
            <a:r>
              <a:rPr lang="ru-RU" sz="1369">
                <a:solidFill>
                  <a:srgbClr val="000000"/>
                </a:solidFill>
                <a:latin typeface="Times New Roman"/>
              </a:rPr>
              <a:t> экзаменъясӧ. 2015 воын компетенция боксянь донъяланногӧн вӧдитчисны Коми Республикаса канму органъясысь 10% (вит власьт орган) да меставывса асвеськӧдлан органъясысь 5%-ысь унджык. </a:t>
            </a:r>
            <a:endParaRPr/>
          </a:p>
          <a:p>
            <a:pPr algn="just">
              <a:lnSpc>
                <a:spcPct val="100000"/>
              </a:lnSpc>
            </a:pPr>
            <a:r>
              <a:rPr lang="ru-RU" sz="1369">
                <a:solidFill>
                  <a:srgbClr val="000000"/>
                </a:solidFill>
                <a:latin typeface="Times New Roman"/>
              </a:rPr>
              <a:t>Уджтасса мероприятиеяссӧ пӧртiсны олӧмӧ Коми Республикаса республиканскӧй сьӧмкуд сьӧм тшӧт весьтӧ. </a:t>
            </a:r>
            <a:endParaRPr/>
          </a:p>
        </p:txBody>
      </p:sp>
      <p:sp>
        <p:nvSpPr>
          <p:cNvPr id="711" name="CustomShape 3"/>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12" name="Picture 2" descr=""/>
          <p:cNvPicPr/>
          <p:nvPr/>
        </p:nvPicPr>
        <p:blipFill>
          <a:blip r:embed="rId1"/>
          <a:stretch>
            <a:fillRect/>
          </a:stretch>
        </p:blipFill>
        <p:spPr>
          <a:xfrm>
            <a:off x="462240" y="683640"/>
            <a:ext cx="1421640" cy="1305000"/>
          </a:xfrm>
          <a:prstGeom prst="rect">
            <a:avLst/>
          </a:prstGeom>
          <a:ln>
            <a:noFill/>
          </a:ln>
        </p:spPr>
      </p:pic>
      <p:sp>
        <p:nvSpPr>
          <p:cNvPr id="713" name="TextShape 1"/>
          <p:cNvSpPr txBox="1"/>
          <p:nvPr/>
        </p:nvSpPr>
        <p:spPr>
          <a:xfrm>
            <a:off x="0" y="6492960"/>
            <a:ext cx="461880" cy="364680"/>
          </a:xfrm>
          <a:prstGeom prst="rect">
            <a:avLst/>
          </a:prstGeom>
        </p:spPr>
        <p:txBody>
          <a:bodyPr anchor="ctr"/>
          <a:p>
            <a:pPr>
              <a:lnSpc>
                <a:spcPct val="100000"/>
              </a:lnSpc>
            </a:pPr>
            <a:fld id="{2D69ECD3-BAF0-476C-86B5-DF3D86328450}" type="slidenum">
              <a:rPr lang="ru-RU" sz="1200">
                <a:solidFill>
                  <a:srgbClr val="ffc000"/>
                </a:solidFill>
                <a:latin typeface="Calibri"/>
              </a:rPr>
              <a:t>&lt;номер&gt;</a:t>
            </a:fld>
            <a:endParaRPr/>
          </a:p>
        </p:txBody>
      </p:sp>
      <p:sp>
        <p:nvSpPr>
          <p:cNvPr id="714" name="CustomShape 2"/>
          <p:cNvSpPr/>
          <p:nvPr/>
        </p:nvSpPr>
        <p:spPr>
          <a:xfrm>
            <a:off x="1835640" y="1490400"/>
            <a:ext cx="7168320" cy="72972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a:t>
            </a:r>
            <a:r>
              <a:rPr lang="ru-RU" sz="1400">
                <a:solidFill>
                  <a:srgbClr val="000000"/>
                </a:solidFill>
                <a:latin typeface="Times New Roman"/>
              </a:rPr>
              <a:t>ӧдӧма Коми Республикаса Веськӧдлан котырлӧн 2012.09.28 лунся 410 №-а шуӧмӧн.</a:t>
            </a:r>
            <a:endParaRPr/>
          </a:p>
          <a:p>
            <a:pPr algn="ctr">
              <a:lnSpc>
                <a:spcPct val="100000"/>
              </a:lnSpc>
            </a:pPr>
            <a:r>
              <a:rPr lang="ru-RU" sz="1400">
                <a:solidFill>
                  <a:srgbClr val="000000"/>
                </a:solidFill>
                <a:latin typeface="Times New Roman"/>
              </a:rPr>
              <a:t>Шӧр мог – бурджыка веськӧдлыны Коми Республикаса канму эмбур тэчасӧн да сэтчӧ пырысь эмбурӧн.</a:t>
            </a:r>
            <a:endParaRPr/>
          </a:p>
        </p:txBody>
      </p:sp>
      <p:sp>
        <p:nvSpPr>
          <p:cNvPr id="715" name="CustomShape 3"/>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17. «КОМИ РЕСПУБЛИКАСА КАНМУ ЭМБУРӦН ВЕСЬКӦДЛӦМ» КОМИ РЕСПУБЛИКАСА КАНМУ УДЖТАС</a:t>
            </a:r>
            <a:endParaRPr/>
          </a:p>
        </p:txBody>
      </p:sp>
      <p:graphicFrame>
        <p:nvGraphicFramePr>
          <p:cNvPr id="716" name="Диаграмма 21"/>
          <p:cNvGraphicFramePr/>
          <p:nvPr/>
        </p:nvGraphicFramePr>
        <p:xfrm>
          <a:off x="466560" y="5445360"/>
          <a:ext cx="6697440" cy="1223640"/>
        </p:xfrm>
        <a:graphic>
          <a:graphicData uri="http://schemas.openxmlformats.org/drawingml/2006/chart">
            <c:chart xmlns:c="http://schemas.openxmlformats.org/drawingml/2006/chart" xmlns:r="http://schemas.openxmlformats.org/officeDocument/2006/relationships" r:id="rId2"/>
          </a:graphicData>
        </a:graphic>
      </p:graphicFrame>
      <p:sp>
        <p:nvSpPr>
          <p:cNvPr id="717" name="CustomShape 4"/>
          <p:cNvSpPr/>
          <p:nvPr/>
        </p:nvSpPr>
        <p:spPr>
          <a:xfrm>
            <a:off x="6876360" y="5517360"/>
            <a:ext cx="1899720" cy="1142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76,5 % вылӧ. </a:t>
            </a:r>
            <a:endParaRPr/>
          </a:p>
        </p:txBody>
      </p:sp>
      <p:sp>
        <p:nvSpPr>
          <p:cNvPr id="718" name="CustomShape 5"/>
          <p:cNvSpPr/>
          <p:nvPr/>
        </p:nvSpPr>
        <p:spPr>
          <a:xfrm>
            <a:off x="462240" y="2442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 сьӧмӧн могмӧдӧм уджтасувъяс серти да ставнас, млн. шайт </a:t>
            </a:r>
            <a:endParaRPr/>
          </a:p>
        </p:txBody>
      </p:sp>
      <p:graphicFrame>
        <p:nvGraphicFramePr>
          <p:cNvPr id="719" name="Диаграмма 9"/>
          <p:cNvGraphicFramePr/>
          <p:nvPr/>
        </p:nvGraphicFramePr>
        <p:xfrm>
          <a:off x="455760" y="2853000"/>
          <a:ext cx="8320320" cy="2520000"/>
        </p:xfrm>
        <a:graphic>
          <a:graphicData uri="http://schemas.openxmlformats.org/drawingml/2006/chart">
            <c:chart xmlns:c="http://schemas.openxmlformats.org/drawingml/2006/chart" xmlns:r="http://schemas.openxmlformats.org/officeDocument/2006/relationships" r:id="rId3"/>
          </a:graphicData>
        </a:graphic>
      </p:graphicFrame>
    </p:spTree>
  </p:cSld>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0" name="CustomShape 1"/>
          <p:cNvSpPr/>
          <p:nvPr/>
        </p:nvSpPr>
        <p:spPr>
          <a:xfrm>
            <a:off x="473040" y="684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 шедӧдӧм йылысь тӧдмӧгъяс</a:t>
            </a:r>
            <a:endParaRPr/>
          </a:p>
        </p:txBody>
      </p:sp>
      <p:sp>
        <p:nvSpPr>
          <p:cNvPr id="721" name="TextShape 2"/>
          <p:cNvSpPr txBox="1"/>
          <p:nvPr/>
        </p:nvSpPr>
        <p:spPr>
          <a:xfrm>
            <a:off x="0" y="6492960"/>
            <a:ext cx="467280" cy="364680"/>
          </a:xfrm>
          <a:prstGeom prst="rect">
            <a:avLst/>
          </a:prstGeom>
        </p:spPr>
        <p:txBody>
          <a:bodyPr anchor="ctr"/>
          <a:p>
            <a:pPr>
              <a:lnSpc>
                <a:spcPct val="100000"/>
              </a:lnSpc>
            </a:pPr>
            <a:fld id="{A4BA9CEC-F6EC-49A9-B214-337AFD0F0384}" type="slidenum">
              <a:rPr lang="ru-RU" sz="1200">
                <a:solidFill>
                  <a:srgbClr val="ffc000"/>
                </a:solidFill>
                <a:latin typeface="Calibri"/>
              </a:rPr>
              <a:t>&lt;номер&gt;</a:t>
            </a:fld>
            <a:endParaRPr/>
          </a:p>
        </p:txBody>
      </p:sp>
      <p:graphicFrame>
        <p:nvGraphicFramePr>
          <p:cNvPr id="722" name="Диаграмма 20"/>
          <p:cNvGraphicFramePr/>
          <p:nvPr/>
        </p:nvGraphicFramePr>
        <p:xfrm>
          <a:off x="467640" y="1340640"/>
          <a:ext cx="8309520" cy="5328360"/>
        </p:xfrm>
        <a:graphic>
          <a:graphicData uri="http://schemas.openxmlformats.org/drawingml/2006/chart">
            <c:chart xmlns:c="http://schemas.openxmlformats.org/drawingml/2006/chart" xmlns:r="http://schemas.openxmlformats.org/officeDocument/2006/relationships" r:id="rId1"/>
          </a:graphicData>
        </a:graphic>
      </p:graphicFrame>
      <p:sp>
        <p:nvSpPr>
          <p:cNvPr id="723" name="CustomShape 3"/>
          <p:cNvSpPr/>
          <p:nvPr/>
        </p:nvSpPr>
        <p:spPr>
          <a:xfrm>
            <a:off x="5870880" y="1999440"/>
            <a:ext cx="67176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109,3 %</a:t>
            </a:r>
            <a:endParaRPr/>
          </a:p>
        </p:txBody>
      </p:sp>
      <p:sp>
        <p:nvSpPr>
          <p:cNvPr id="724" name="CustomShape 4"/>
          <p:cNvSpPr/>
          <p:nvPr/>
        </p:nvSpPr>
        <p:spPr>
          <a:xfrm>
            <a:off x="6663240" y="2963880"/>
            <a:ext cx="67176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103,3 %</a:t>
            </a:r>
            <a:endParaRPr/>
          </a:p>
        </p:txBody>
      </p:sp>
      <p:sp>
        <p:nvSpPr>
          <p:cNvPr id="725" name="CustomShape 5"/>
          <p:cNvSpPr/>
          <p:nvPr/>
        </p:nvSpPr>
        <p:spPr>
          <a:xfrm>
            <a:off x="7455240" y="3933000"/>
            <a:ext cx="67176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122,5 %</a:t>
            </a:r>
            <a:endParaRPr/>
          </a:p>
        </p:txBody>
      </p:sp>
    </p:spTree>
  </p:cSld>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6" name="TextShape 1"/>
          <p:cNvSpPr txBox="1"/>
          <p:nvPr/>
        </p:nvSpPr>
        <p:spPr>
          <a:xfrm>
            <a:off x="0" y="6492960"/>
            <a:ext cx="467280" cy="364680"/>
          </a:xfrm>
          <a:prstGeom prst="rect">
            <a:avLst/>
          </a:prstGeom>
        </p:spPr>
        <p:txBody>
          <a:bodyPr anchor="ctr"/>
          <a:p>
            <a:pPr>
              <a:lnSpc>
                <a:spcPct val="100000"/>
              </a:lnSpc>
            </a:pPr>
            <a:fld id="{DFAA35C8-CC26-4F7B-9C7A-8E03CE072DCA}" type="slidenum">
              <a:rPr lang="ru-RU" sz="1200">
                <a:solidFill>
                  <a:srgbClr val="ffc000"/>
                </a:solidFill>
                <a:latin typeface="Calibri"/>
              </a:rPr>
              <a:t>&lt;номер&gt;</a:t>
            </a:fld>
            <a:endParaRPr/>
          </a:p>
        </p:txBody>
      </p:sp>
      <p:sp>
        <p:nvSpPr>
          <p:cNvPr id="727" name="CustomShape 2"/>
          <p:cNvSpPr/>
          <p:nvPr/>
        </p:nvSpPr>
        <p:spPr>
          <a:xfrm>
            <a:off x="467640" y="1124640"/>
            <a:ext cx="8309520" cy="5459400"/>
          </a:xfrm>
          <a:prstGeom prst="rect">
            <a:avLst/>
          </a:prstGeom>
          <a:noFill/>
          <a:ln>
            <a:noFill/>
          </a:ln>
        </p:spPr>
        <p:txBody>
          <a:bodyPr lIns="90000" rIns="90000" tIns="45000" bIns="45000"/>
          <a:p>
            <a:pPr algn="just">
              <a:lnSpc>
                <a:spcPct val="110000"/>
              </a:lnSpc>
            </a:pPr>
            <a:r>
              <a:rPr lang="ru-RU" sz="1400">
                <a:solidFill>
                  <a:srgbClr val="000000"/>
                </a:solidFill>
                <a:latin typeface="Times New Roman"/>
              </a:rPr>
              <a:t>2015 воын Коми Республикаса республиканскӧй сьӧмкудлӧн чӧжӧсыс, кутшӧмӧс босьтӧма Коми Республикалӧн киын кутан канму эмбурӧн вӧдитчӧмысь, лоис 40,07 млн. шайт, либӧ планын индӧм серти 109,3 прӧчент, сы лыдын: эмбурсӧ кӧртымӧ сетӧмысь –  34,3 млн. шайт (план дорӧ 103,9 прӧчент), му участокъяс кӧртымӧ сетӧмысь – 3,1 млн. шайт планын индӧм 2,8 млн. шайт дорысь (план дорӧ 110,7 прӧчент).</a:t>
            </a:r>
            <a:endParaRPr/>
          </a:p>
          <a:p>
            <a:pPr algn="just">
              <a:lnSpc>
                <a:spcPct val="110000"/>
              </a:lnSpc>
            </a:pPr>
            <a:r>
              <a:rPr lang="ru-RU" sz="1400">
                <a:solidFill>
                  <a:srgbClr val="000000"/>
                </a:solidFill>
                <a:latin typeface="Times New Roman"/>
              </a:rPr>
              <a:t>Коми Республикалӧн киын кутан канму эмбур вузалӧмысь чӧжӧсыс - 12,92 млн. шайт.</a:t>
            </a:r>
            <a:endParaRPr/>
          </a:p>
          <a:p>
            <a:pPr algn="just">
              <a:lnSpc>
                <a:spcPct val="110000"/>
              </a:lnSpc>
            </a:pPr>
            <a:r>
              <a:rPr lang="ru-RU" sz="1400">
                <a:solidFill>
                  <a:srgbClr val="000000"/>
                </a:solidFill>
                <a:latin typeface="Times New Roman"/>
              </a:rPr>
              <a:t>Вӧрзьӧдны позьтӧм объектъяслӧн удельнӧй сьӧкта, кутшӧмъяс серти нуӧдӧма теническӧй инвентаризация, Коми Республикаса канму эмбур реестрӧ пырысь вӧрзьӧдны позьтӧм объектъяслӧн ӧтувъя лыд серти лоис 84,5 прӧчент. 2014 во дорысь петкӧдласыс содiс 4,6 п. п. вылӧ.</a:t>
            </a:r>
            <a:endParaRPr/>
          </a:p>
          <a:p>
            <a:pPr algn="just">
              <a:lnSpc>
                <a:spcPct val="110000"/>
              </a:lnSpc>
            </a:pPr>
            <a:r>
              <a:rPr lang="ru-RU" sz="1400">
                <a:solidFill>
                  <a:srgbClr val="000000"/>
                </a:solidFill>
                <a:latin typeface="Times New Roman"/>
              </a:rPr>
              <a:t>Коми Республикалӧн киын кутан канму эмбурӧ ньӧбӧма эмбурсӧ 21,7 млн. шайт вылӧ, сы лыдын Коми Республикаын правопӧрадӧк да олысьяслысь видзчысялун зумыдмӧдӧм вылӧ –18,7 млн. шайт вылӧ.</a:t>
            </a:r>
            <a:endParaRPr/>
          </a:p>
          <a:p>
            <a:pPr algn="just">
              <a:lnSpc>
                <a:spcPct val="110000"/>
              </a:lnSpc>
            </a:pPr>
            <a:r>
              <a:rPr lang="ru-RU" sz="1400">
                <a:solidFill>
                  <a:srgbClr val="000000"/>
                </a:solidFill>
                <a:latin typeface="Times New Roman"/>
              </a:rPr>
              <a:t>Быдӧнлы лӧсялана ногӧн да эффективнӧя вот перйӧм могысь дон петкӧдласъяслысь ӧтувъя система лӧсьӧдӧм вылӧ канмусянь кадастрӧвӧя донъялан мероприятиеяс нуӧдiсны:</a:t>
            </a:r>
            <a:endParaRPr/>
          </a:p>
          <a:p>
            <a:pPr algn="just">
              <a:lnSpc>
                <a:spcPct val="110000"/>
              </a:lnSpc>
            </a:pPr>
            <a:r>
              <a:rPr lang="ru-RU" sz="1400">
                <a:solidFill>
                  <a:srgbClr val="000000"/>
                </a:solidFill>
                <a:latin typeface="Times New Roman"/>
              </a:rPr>
              <a:t>Коми Республика мутасын капитальнӧя стрӧитан 481 087 объектын; </a:t>
            </a:r>
            <a:endParaRPr/>
          </a:p>
          <a:p>
            <a:pPr algn="just">
              <a:lnSpc>
                <a:spcPct val="110000"/>
              </a:lnSpc>
            </a:pPr>
            <a:r>
              <a:rPr lang="ru-RU" sz="1400">
                <a:solidFill>
                  <a:srgbClr val="000000"/>
                </a:solidFill>
                <a:latin typeface="Times New Roman"/>
              </a:rPr>
              <a:t>6 316 му участокын, кӧнi меститчӧны промышленносьт, энергетика, транспорт, связь, радиовещание, телевидение, информатика, космическӧй удж могмӧдӧм вылӧ муясын, видзӧм, безопасносьт могмӧдан муясын да мукӧд торъя мог вылӧ муясын; </a:t>
            </a:r>
            <a:endParaRPr/>
          </a:p>
          <a:p>
            <a:pPr algn="just">
              <a:lnSpc>
                <a:spcPct val="110000"/>
              </a:lnSpc>
            </a:pPr>
            <a:r>
              <a:rPr lang="ru-RU" sz="1400">
                <a:solidFill>
                  <a:srgbClr val="000000"/>
                </a:solidFill>
                <a:latin typeface="Times New Roman"/>
              </a:rPr>
              <a:t>торйӧн ёна видзан мутасъяслӧн да объектъяслӧн 39 му участокын;</a:t>
            </a:r>
            <a:endParaRPr/>
          </a:p>
          <a:p>
            <a:pPr algn="just">
              <a:lnSpc>
                <a:spcPct val="110000"/>
              </a:lnSpc>
            </a:pPr>
            <a:r>
              <a:rPr lang="ru-RU" sz="1400">
                <a:solidFill>
                  <a:srgbClr val="000000"/>
                </a:solidFill>
                <a:latin typeface="Times New Roman"/>
              </a:rPr>
              <a:t>вӧр фондлӧн 3 446 му участокын.</a:t>
            </a:r>
            <a:endParaRPr/>
          </a:p>
          <a:p>
            <a:pPr algn="just">
              <a:lnSpc>
                <a:spcPct val="110000"/>
              </a:lnSpc>
            </a:pPr>
            <a:r>
              <a:rPr lang="ru-RU" sz="1400">
                <a:solidFill>
                  <a:srgbClr val="000000"/>
                </a:solidFill>
                <a:latin typeface="Times New Roman"/>
              </a:rPr>
              <a:t>Кадастрӧвӧй дон йылысь тӧдмӧгъяссӧ выльысь донъялӧм бӧрын мӧдӧдӧма Коми Республикаын «Росреестрлӧн ФКП» ФКСУ филиалӧ да пыртӧма вӧрзьӧдны позьтӧм эмбур кадастрӧ.</a:t>
            </a:r>
            <a:endParaRPr/>
          </a:p>
          <a:p>
            <a:pPr algn="just">
              <a:lnSpc>
                <a:spcPct val="110000"/>
              </a:lnSpc>
            </a:pPr>
            <a:r>
              <a:rPr lang="ru-RU" sz="1400">
                <a:solidFill>
                  <a:srgbClr val="000000"/>
                </a:solidFill>
                <a:latin typeface="Times New Roman"/>
              </a:rPr>
              <a:t>Ыдждӧдӧма 1 акционер котырлысь уставнӧй капиталсӧ 150 млн. шайт вылӧ, медым нуӧдны дiнмуса йӧзӧс сынӧдтi новлӧдлӧм сӧвмӧдан мероприятиеяс.</a:t>
            </a:r>
            <a:endParaRPr/>
          </a:p>
        </p:txBody>
      </p:sp>
      <p:sp>
        <p:nvSpPr>
          <p:cNvPr id="728" name="CustomShape 3"/>
          <p:cNvSpPr/>
          <p:nvPr/>
        </p:nvSpPr>
        <p:spPr>
          <a:xfrm>
            <a:off x="467640" y="692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29" name="Picture 2" descr=""/>
          <p:cNvPicPr/>
          <p:nvPr/>
        </p:nvPicPr>
        <p:blipFill>
          <a:blip r:embed="rId1"/>
          <a:stretch>
            <a:fillRect/>
          </a:stretch>
        </p:blipFill>
        <p:spPr>
          <a:xfrm>
            <a:off x="492120" y="683640"/>
            <a:ext cx="1391760" cy="1305000"/>
          </a:xfrm>
          <a:prstGeom prst="rect">
            <a:avLst/>
          </a:prstGeom>
          <a:ln>
            <a:noFill/>
          </a:ln>
        </p:spPr>
      </p:pic>
      <p:sp>
        <p:nvSpPr>
          <p:cNvPr id="730" name="TextShape 1"/>
          <p:cNvSpPr txBox="1"/>
          <p:nvPr/>
        </p:nvSpPr>
        <p:spPr>
          <a:xfrm>
            <a:off x="0" y="6492960"/>
            <a:ext cx="461880" cy="364680"/>
          </a:xfrm>
          <a:prstGeom prst="rect">
            <a:avLst/>
          </a:prstGeom>
        </p:spPr>
        <p:txBody>
          <a:bodyPr anchor="ctr"/>
          <a:p>
            <a:pPr>
              <a:lnSpc>
                <a:spcPct val="100000"/>
              </a:lnSpc>
            </a:pPr>
            <a:fld id="{2A3F8635-31A5-40C9-ACD8-4F33ED89C92B}" type="slidenum">
              <a:rPr lang="ru-RU" sz="1200">
                <a:solidFill>
                  <a:srgbClr val="ffc000"/>
                </a:solidFill>
                <a:latin typeface="Calibri"/>
              </a:rPr>
              <a:t>&lt;номер&gt;</a:t>
            </a:fld>
            <a:endParaRPr/>
          </a:p>
        </p:txBody>
      </p:sp>
      <p:sp>
        <p:nvSpPr>
          <p:cNvPr id="731" name="CustomShape 2"/>
          <p:cNvSpPr/>
          <p:nvPr/>
        </p:nvSpPr>
        <p:spPr>
          <a:xfrm>
            <a:off x="1835640" y="1484640"/>
            <a:ext cx="7128360" cy="51660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a:t>
            </a:r>
            <a:r>
              <a:rPr lang="ru-RU" sz="1400">
                <a:solidFill>
                  <a:srgbClr val="000000"/>
                </a:solidFill>
                <a:latin typeface="Times New Roman"/>
              </a:rPr>
              <a:t>ӧдӧма Коми Республикаса Веськӧдлан котырлӧн 2012.09.28 лунся 409 №-а шуӧмӧн.</a:t>
            </a:r>
            <a:endParaRPr/>
          </a:p>
          <a:p>
            <a:pPr algn="ctr">
              <a:lnSpc>
                <a:spcPct val="100000"/>
              </a:lnSpc>
            </a:pPr>
            <a:r>
              <a:rPr lang="ru-RU" sz="1400">
                <a:solidFill>
                  <a:srgbClr val="000000"/>
                </a:solidFill>
                <a:latin typeface="Times New Roman"/>
              </a:rPr>
              <a:t>Шӧр мог – дыр кад кежлӧ зумыдмӧдны Коми Республикалысь сьӧмкуд системасӧ. </a:t>
            </a:r>
            <a:endParaRPr/>
          </a:p>
        </p:txBody>
      </p:sp>
      <p:sp>
        <p:nvSpPr>
          <p:cNvPr id="732" name="CustomShape 3"/>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18. «КАНМУ СЬӦМӦН ДА КАНМУ УДЖЙӦЗӦН ВЕСЬКӦДЛӦМ» КОМИ РЕСПУБЛИКАСА КАНМУ УДЖТАС</a:t>
            </a:r>
            <a:endParaRPr/>
          </a:p>
        </p:txBody>
      </p:sp>
      <p:graphicFrame>
        <p:nvGraphicFramePr>
          <p:cNvPr id="733" name="Диаграмма 21"/>
          <p:cNvGraphicFramePr/>
          <p:nvPr/>
        </p:nvGraphicFramePr>
        <p:xfrm>
          <a:off x="466560" y="5229360"/>
          <a:ext cx="6481440" cy="1439640"/>
        </p:xfrm>
        <a:graphic>
          <a:graphicData uri="http://schemas.openxmlformats.org/drawingml/2006/chart">
            <c:chart xmlns:c="http://schemas.openxmlformats.org/drawingml/2006/chart" xmlns:r="http://schemas.openxmlformats.org/officeDocument/2006/relationships" r:id="rId2"/>
          </a:graphicData>
        </a:graphic>
      </p:graphicFrame>
      <p:sp>
        <p:nvSpPr>
          <p:cNvPr id="734" name="CustomShape 4"/>
          <p:cNvSpPr/>
          <p:nvPr/>
        </p:nvSpPr>
        <p:spPr>
          <a:xfrm>
            <a:off x="6876360" y="5301360"/>
            <a:ext cx="1899720" cy="135900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94 % вылӧ.</a:t>
            </a:r>
            <a:endParaRPr/>
          </a:p>
        </p:txBody>
      </p:sp>
      <p:sp>
        <p:nvSpPr>
          <p:cNvPr id="735" name="CustomShape 5"/>
          <p:cNvSpPr/>
          <p:nvPr/>
        </p:nvSpPr>
        <p:spPr>
          <a:xfrm>
            <a:off x="462240" y="2370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 сьӧмӧн могмӧдӧм уджтасувъяс серти да ставнас, млн. шайт </a:t>
            </a:r>
            <a:endParaRPr/>
          </a:p>
        </p:txBody>
      </p:sp>
      <p:graphicFrame>
        <p:nvGraphicFramePr>
          <p:cNvPr id="736" name="Диаграмма 9"/>
          <p:cNvGraphicFramePr/>
          <p:nvPr/>
        </p:nvGraphicFramePr>
        <p:xfrm>
          <a:off x="455760" y="2781000"/>
          <a:ext cx="8320320" cy="2376000"/>
        </p:xfrm>
        <a:graphic>
          <a:graphicData uri="http://schemas.openxmlformats.org/drawingml/2006/chart">
            <c:chart xmlns:c="http://schemas.openxmlformats.org/drawingml/2006/chart" xmlns:r="http://schemas.openxmlformats.org/officeDocument/2006/relationships" r:id="rId3"/>
          </a:graphicData>
        </a:graphic>
      </p:graphicFrame>
    </p:spTree>
  </p:cSld>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737" name="Диаграмма 20"/>
          <p:cNvGraphicFramePr/>
          <p:nvPr/>
        </p:nvGraphicFramePr>
        <p:xfrm>
          <a:off x="467640" y="1340640"/>
          <a:ext cx="8309520" cy="5328360"/>
        </p:xfrm>
        <a:graphic>
          <a:graphicData uri="http://schemas.openxmlformats.org/drawingml/2006/chart">
            <c:chart xmlns:c="http://schemas.openxmlformats.org/drawingml/2006/chart" xmlns:r="http://schemas.openxmlformats.org/officeDocument/2006/relationships" r:id="rId1"/>
          </a:graphicData>
        </a:graphic>
      </p:graphicFrame>
      <p:sp>
        <p:nvSpPr>
          <p:cNvPr id="738" name="CustomShape 1"/>
          <p:cNvSpPr/>
          <p:nvPr/>
        </p:nvSpPr>
        <p:spPr>
          <a:xfrm>
            <a:off x="467640" y="684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 шедӧдӧм йылысь тӧдмӧгъяс</a:t>
            </a:r>
            <a:endParaRPr/>
          </a:p>
        </p:txBody>
      </p:sp>
      <p:sp>
        <p:nvSpPr>
          <p:cNvPr id="739" name="TextShape 2"/>
          <p:cNvSpPr txBox="1"/>
          <p:nvPr/>
        </p:nvSpPr>
        <p:spPr>
          <a:xfrm>
            <a:off x="0" y="6492960"/>
            <a:ext cx="467280" cy="364680"/>
          </a:xfrm>
          <a:prstGeom prst="rect">
            <a:avLst/>
          </a:prstGeom>
        </p:spPr>
        <p:txBody>
          <a:bodyPr anchor="ctr"/>
          <a:p>
            <a:pPr>
              <a:lnSpc>
                <a:spcPct val="100000"/>
              </a:lnSpc>
            </a:pPr>
            <a:fld id="{A22CC9B7-455C-47BB-BC42-56748E486455}" type="slidenum">
              <a:rPr lang="ru-RU" sz="1200">
                <a:solidFill>
                  <a:srgbClr val="ffc000"/>
                </a:solidFill>
                <a:latin typeface="Calibri"/>
              </a:rPr>
              <a:t>&lt;номер&gt;</a:t>
            </a:fld>
            <a:endParaRPr/>
          </a:p>
        </p:txBody>
      </p:sp>
      <p:sp>
        <p:nvSpPr>
          <p:cNvPr id="740" name="CustomShape 3"/>
          <p:cNvSpPr/>
          <p:nvPr/>
        </p:nvSpPr>
        <p:spPr>
          <a:xfrm>
            <a:off x="4718880" y="2015280"/>
            <a:ext cx="60156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66,7 %</a:t>
            </a:r>
            <a:endParaRPr/>
          </a:p>
        </p:txBody>
      </p:sp>
      <p:sp>
        <p:nvSpPr>
          <p:cNvPr id="741" name="CustomShape 4"/>
          <p:cNvSpPr/>
          <p:nvPr/>
        </p:nvSpPr>
        <p:spPr>
          <a:xfrm>
            <a:off x="5226480" y="3213000"/>
            <a:ext cx="56664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134 %</a:t>
            </a:r>
            <a:endParaRPr/>
          </a:p>
        </p:txBody>
      </p:sp>
      <p:sp>
        <p:nvSpPr>
          <p:cNvPr id="742" name="CustomShape 5"/>
          <p:cNvSpPr/>
          <p:nvPr/>
        </p:nvSpPr>
        <p:spPr>
          <a:xfrm>
            <a:off x="7357680" y="4437000"/>
            <a:ext cx="66276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118,2 %</a:t>
            </a:r>
            <a:endParaRPr/>
          </a:p>
        </p:txBody>
      </p:sp>
    </p:spTree>
  </p:cSld>
</p:sld>
</file>

<file path=ppt/slides/slide1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3" name="TextShape 1"/>
          <p:cNvSpPr txBox="1"/>
          <p:nvPr/>
        </p:nvSpPr>
        <p:spPr>
          <a:xfrm>
            <a:off x="0" y="6492960"/>
            <a:ext cx="467280" cy="364680"/>
          </a:xfrm>
          <a:prstGeom prst="rect">
            <a:avLst/>
          </a:prstGeom>
        </p:spPr>
        <p:txBody>
          <a:bodyPr anchor="ctr"/>
          <a:p>
            <a:pPr>
              <a:lnSpc>
                <a:spcPct val="100000"/>
              </a:lnSpc>
            </a:pPr>
            <a:fld id="{E5AAD83A-ACAD-4EE3-ACBA-73D81FD2FAFA}" type="slidenum">
              <a:rPr lang="ru-RU" sz="1200">
                <a:solidFill>
                  <a:srgbClr val="ffc000"/>
                </a:solidFill>
                <a:latin typeface="Calibri"/>
              </a:rPr>
              <a:t>&lt;номер&gt;</a:t>
            </a:fld>
            <a:endParaRPr/>
          </a:p>
        </p:txBody>
      </p:sp>
      <p:sp>
        <p:nvSpPr>
          <p:cNvPr id="744" name="CustomShape 2"/>
          <p:cNvSpPr/>
          <p:nvPr/>
        </p:nvSpPr>
        <p:spPr>
          <a:xfrm>
            <a:off x="467640" y="1124640"/>
            <a:ext cx="8309520" cy="5297760"/>
          </a:xfrm>
          <a:prstGeom prst="rect">
            <a:avLst/>
          </a:prstGeom>
          <a:noFill/>
          <a:ln>
            <a:noFill/>
          </a:ln>
        </p:spPr>
        <p:txBody>
          <a:bodyPr lIns="90000" rIns="90000" tIns="45000" bIns="45000"/>
          <a:p>
            <a:pPr algn="just">
              <a:lnSpc>
                <a:spcPct val="110000"/>
              </a:lnSpc>
            </a:pPr>
            <a:r>
              <a:rPr lang="ru-RU" sz="1300">
                <a:solidFill>
                  <a:srgbClr val="000000"/>
                </a:solidFill>
                <a:latin typeface="Times New Roman"/>
              </a:rPr>
              <a:t>«Канму сьӧмӧн да канму уджйӧзӧн веськӧдлӧм» Коми Республикаса канму уджтаслӧн стратегическӧй мог – дыр кад кежл</a:t>
            </a:r>
            <a:r>
              <a:rPr lang="ru-RU" sz="1200">
                <a:solidFill>
                  <a:srgbClr val="000000"/>
                </a:solidFill>
                <a:latin typeface="Times New Roman"/>
              </a:rPr>
              <a:t>ӧ зумыдмӧдны</a:t>
            </a:r>
            <a:r>
              <a:rPr lang="ru-RU" sz="1300">
                <a:solidFill>
                  <a:srgbClr val="000000"/>
                </a:solidFill>
                <a:latin typeface="Times New Roman"/>
              </a:rPr>
              <a:t> Коми Республикалысь сьӧмкуд системас</a:t>
            </a:r>
            <a:r>
              <a:rPr lang="ru-RU" sz="1200">
                <a:solidFill>
                  <a:srgbClr val="000000"/>
                </a:solidFill>
                <a:latin typeface="Times New Roman"/>
              </a:rPr>
              <a:t>ӧ</a:t>
            </a:r>
            <a:r>
              <a:rPr lang="ru-RU" sz="1300">
                <a:solidFill>
                  <a:srgbClr val="000000"/>
                </a:solidFill>
                <a:latin typeface="Times New Roman"/>
              </a:rPr>
              <a:t>. </a:t>
            </a:r>
            <a:endParaRPr/>
          </a:p>
          <a:p>
            <a:pPr algn="just">
              <a:lnSpc>
                <a:spcPct val="110000"/>
              </a:lnSpc>
            </a:pPr>
            <a:r>
              <a:rPr lang="ru-RU" sz="1300">
                <a:solidFill>
                  <a:srgbClr val="000000"/>
                </a:solidFill>
                <a:latin typeface="Times New Roman"/>
              </a:rPr>
              <a:t>Могъяс – кыпӧдны Коми Республикаын канму да муниципальнӧй сьӧмӧн веськӧдлан эффективносьтсӧ да балансируйтны Коми Республикаса сьӧмкуд тэчассӧ. </a:t>
            </a:r>
            <a:endParaRPr/>
          </a:p>
          <a:p>
            <a:pPr algn="just">
              <a:lnSpc>
                <a:spcPct val="110000"/>
              </a:lnSpc>
            </a:pPr>
            <a:r>
              <a:rPr lang="ru-RU" sz="1300">
                <a:solidFill>
                  <a:srgbClr val="000000"/>
                </a:solidFill>
                <a:latin typeface="Times New Roman"/>
              </a:rPr>
              <a:t>Ӧтйӧза сьӧм юкӧнын медся тӧдчана могъяссӧ система пыр збыльмӧдан медшӧр туйвизь – Коми Республикаын сьӧмкуд процесс уджын бурм</a:t>
            </a:r>
            <a:r>
              <a:rPr lang="ru-RU" sz="1200">
                <a:solidFill>
                  <a:srgbClr val="000000"/>
                </a:solidFill>
                <a:latin typeface="Times New Roman"/>
              </a:rPr>
              <a:t>ӧдны</a:t>
            </a:r>
            <a:r>
              <a:rPr lang="ru-RU" sz="1300">
                <a:solidFill>
                  <a:srgbClr val="000000"/>
                </a:solidFill>
                <a:latin typeface="Times New Roman"/>
              </a:rPr>
              <a:t> уджтасса-торъя мога веськӧдлан методъяссӧ, сы лыдын лӧсьӧдны канму уджтасъяс да муниципальнӧй уджтасъяс костын топыд йитӧд, а сiдзжӧ методология отсӧгӧн бурмӧдны муниципальнӧй юкӧнъясса сьӧмкудъяслысь уджтасса структура. </a:t>
            </a:r>
            <a:endParaRPr/>
          </a:p>
          <a:p>
            <a:pPr algn="just">
              <a:lnSpc>
                <a:spcPct val="110000"/>
              </a:lnSpc>
            </a:pPr>
            <a:r>
              <a:rPr lang="ru-RU" sz="1300">
                <a:solidFill>
                  <a:srgbClr val="000000"/>
                </a:solidFill>
                <a:latin typeface="Times New Roman"/>
              </a:rPr>
              <a:t>Коми Республикаса канму уджтасъяссӧ лӧсьӧдӧны Коми Республикаӧс социальнӧй да экономика боксянь сӧвмӧдан могъяс серти да найӧс збыльмӧдан торъя мога индикаторъяс да петкӧдласъяс серти, кутшӧмъясӧс урчитӧма 2020 воӧдз кадколаст вылӧ Коми Республикаӧс социальнӧй да экономика боксянь сӧвмӧдан стратегияын. </a:t>
            </a:r>
            <a:endParaRPr/>
          </a:p>
          <a:p>
            <a:pPr algn="just">
              <a:lnSpc>
                <a:spcPct val="110000"/>
              </a:lnSpc>
            </a:pPr>
            <a:r>
              <a:rPr lang="ru-RU" sz="1300">
                <a:solidFill>
                  <a:srgbClr val="000000"/>
                </a:solidFill>
                <a:latin typeface="Times New Roman"/>
              </a:rPr>
              <a:t>2015 воын Коми Республикаса республиканскӧй сьӧмкуд лӧсьӧдӧм дырйи вӧдитчӧма уджтасса-торъя мога принципъясӧн. Республикаса социальнӧй да экономика боксянь олӧмлысь медся тӧдчана юкӧнъяс шымыртысь Коми Республикаса 18 канму уджтас подув вылын артмӧдӧма 2016 во вылӧ да 2017 да 2018 воясся кадколаст вылӧ сьӧмкудсӧ торъя мога статьяяс серти сьӧмкуд ассигнование юклӧмӧн, мыйын петкӧдчӧны канму уджтасъяс, уджтасувъяс, шӧр мероприятиеяс, уджтасӧ пырттӧм рӧскод, да сьӧмкуд бала дорӧ гӧгӧрвоӧдана гижӧдӧн канму уджтасъяс да уджтасӧ пырттӧм юкӧн серти.</a:t>
            </a:r>
            <a:endParaRPr/>
          </a:p>
          <a:p>
            <a:pPr algn="just">
              <a:lnSpc>
                <a:spcPct val="110000"/>
              </a:lnSpc>
            </a:pPr>
            <a:r>
              <a:rPr lang="ru-RU" sz="1300">
                <a:solidFill>
                  <a:srgbClr val="000000"/>
                </a:solidFill>
                <a:latin typeface="Times New Roman"/>
              </a:rPr>
              <a:t>Колӧ пасйыны, мый канму уджтаслӧн водзджык индӧм петкӧдлас дорысь, мый вӧлi Коми Республикаса республиканскӧй сьӧмкудлӧн канму уджтасӧн урчитӧм рӧскодысь 83,0%, 2015 воын збыль петкӧдласыс лоис 94,2%. </a:t>
            </a:r>
            <a:endParaRPr/>
          </a:p>
          <a:p>
            <a:pPr algn="just">
              <a:lnSpc>
                <a:spcPct val="110000"/>
              </a:lnSpc>
            </a:pPr>
            <a:r>
              <a:rPr lang="ru-RU" sz="1300">
                <a:solidFill>
                  <a:srgbClr val="000000"/>
                </a:solidFill>
                <a:latin typeface="Times New Roman"/>
              </a:rPr>
              <a:t>Коми Республикаын ӧтйӧза сьӧмӧн веськӧдлӧмлысь эффективносьтсӧ кыпӧдан могъяс комплекснӧя збыльмӧдӧм вылӧ отчётнӧй воын пӧртӧны олӧмӧ Коми Республикаса канму сьӧмӧн веськӧдлӧмсӧ кыпӧдӧм серти Коми Республикаса Веськӧдлан котырлысь уджтас (Коми Республикаса Веськӧдлан котырлӧн 2014.08.14 лунся 290-р №-а тшӧктӧм). </a:t>
            </a:r>
            <a:endParaRPr/>
          </a:p>
        </p:txBody>
      </p:sp>
      <p:sp>
        <p:nvSpPr>
          <p:cNvPr id="745" name="CustomShape 3"/>
          <p:cNvSpPr/>
          <p:nvPr/>
        </p:nvSpPr>
        <p:spPr>
          <a:xfrm>
            <a:off x="467640" y="692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TextShape 1"/>
          <p:cNvSpPr txBox="1"/>
          <p:nvPr/>
        </p:nvSpPr>
        <p:spPr>
          <a:xfrm>
            <a:off x="0" y="6492960"/>
            <a:ext cx="395280" cy="364680"/>
          </a:xfrm>
          <a:prstGeom prst="rect">
            <a:avLst/>
          </a:prstGeom>
        </p:spPr>
        <p:txBody>
          <a:bodyPr anchor="ctr"/>
          <a:p>
            <a:pPr>
              <a:lnSpc>
                <a:spcPct val="100000"/>
              </a:lnSpc>
            </a:pPr>
            <a:fld id="{CAA8C6F8-D3A3-4483-B083-B92E23ABD533}" type="slidenum">
              <a:rPr lang="ru-RU" sz="1200">
                <a:solidFill>
                  <a:srgbClr val="ffc000"/>
                </a:solidFill>
                <a:latin typeface="Calibri"/>
              </a:rPr>
              <a:t>&lt;номер&gt;</a:t>
            </a:fld>
            <a:endParaRPr/>
          </a:p>
        </p:txBody>
      </p:sp>
      <p:sp>
        <p:nvSpPr>
          <p:cNvPr id="175" name="CustomShape 2"/>
          <p:cNvSpPr/>
          <p:nvPr/>
        </p:nvSpPr>
        <p:spPr>
          <a:xfrm>
            <a:off x="-11160" y="620640"/>
            <a:ext cx="9180000" cy="639000"/>
          </a:xfrm>
          <a:prstGeom prst="rect">
            <a:avLst/>
          </a:prstGeom>
          <a:noFill/>
          <a:ln>
            <a:noFill/>
          </a:ln>
        </p:spPr>
        <p:txBody>
          <a:bodyPr lIns="90000" rIns="90000" tIns="45000" bIns="45000"/>
          <a:p>
            <a:pPr algn="ctr">
              <a:lnSpc>
                <a:spcPct val="100000"/>
              </a:lnSpc>
            </a:pPr>
            <a:r>
              <a:rPr b="1" lang="ru-RU">
                <a:solidFill>
                  <a:srgbClr val="256474"/>
                </a:solidFill>
                <a:latin typeface="Times New Roman"/>
              </a:rPr>
              <a:t>КОМИ РЕСПУБЛИКАСА РЕСПУБЛИКАНСКӦЙ СЬӦМКУДЛӦН</a:t>
            </a:r>
            <a:endParaRPr/>
          </a:p>
          <a:p>
            <a:pPr algn="ctr">
              <a:lnSpc>
                <a:spcPct val="100000"/>
              </a:lnSpc>
            </a:pPr>
            <a:r>
              <a:rPr b="1" lang="ru-RU">
                <a:solidFill>
                  <a:srgbClr val="256474"/>
                </a:solidFill>
                <a:latin typeface="Times New Roman"/>
              </a:rPr>
              <a:t>ШӦР АСЛЫСПӦЛӦСЛУНЪЯС</a:t>
            </a:r>
            <a:endParaRPr/>
          </a:p>
        </p:txBody>
      </p:sp>
      <p:graphicFrame>
        <p:nvGraphicFramePr>
          <p:cNvPr id="176" name="Table 3"/>
          <p:cNvGraphicFramePr/>
          <p:nvPr/>
        </p:nvGraphicFramePr>
        <p:xfrm>
          <a:off x="467640" y="1268640"/>
          <a:ext cx="8496720" cy="5194800"/>
        </p:xfrm>
        <a:graphic>
          <a:graphicData uri="http://schemas.openxmlformats.org/drawingml/2006/table">
            <a:tbl>
              <a:tblPr/>
              <a:tblGrid>
                <a:gridCol w="5400360"/>
                <a:gridCol w="936000"/>
                <a:gridCol w="1080000"/>
                <a:gridCol w="1080360"/>
              </a:tblGrid>
              <a:tr h="547920">
                <a:tc>
                  <a:txBody>
                    <a:bodyPr lIns="34200" rIns="34200" tIns="0" bIns="0" anchor="ctr"/>
                    <a:p>
                      <a:pPr algn="ctr">
                        <a:lnSpc>
                          <a:spcPct val="100000"/>
                        </a:lnSpc>
                      </a:pPr>
                      <a:r>
                        <a:rPr b="1" lang="ru-RU" sz="1200">
                          <a:solidFill>
                            <a:srgbClr val="ffffff"/>
                          </a:solidFill>
                          <a:latin typeface="Calibri"/>
                        </a:rPr>
                        <a:t>Ним</a:t>
                      </a:r>
                      <a:endParaRPr/>
                    </a:p>
                  </a:txBody>
                  <a:tcPr/>
                </a:tc>
                <a:tc>
                  <a:txBody>
                    <a:bodyPr lIns="34200" rIns="34200" tIns="0" bIns="0" anchor="ctr"/>
                    <a:p>
                      <a:pPr algn="ctr">
                        <a:lnSpc>
                          <a:spcPct val="100000"/>
                        </a:lnSpc>
                      </a:pPr>
                      <a:r>
                        <a:rPr b="1" lang="ru-RU" sz="1200">
                          <a:solidFill>
                            <a:srgbClr val="ffffff"/>
                          </a:solidFill>
                          <a:latin typeface="Calibri"/>
                        </a:rPr>
                        <a:t>План</a:t>
                      </a:r>
                      <a:endParaRPr/>
                    </a:p>
                  </a:txBody>
                  <a:tcPr/>
                </a:tc>
                <a:tc>
                  <a:txBody>
                    <a:bodyPr lIns="34200" rIns="34200" tIns="0" bIns="0" anchor="ctr"/>
                    <a:p>
                      <a:pPr algn="ctr">
                        <a:lnSpc>
                          <a:spcPct val="100000"/>
                        </a:lnSpc>
                      </a:pPr>
                      <a:r>
                        <a:rPr b="1" lang="ru-RU" sz="1200">
                          <a:solidFill>
                            <a:srgbClr val="ffffff"/>
                          </a:solidFill>
                          <a:latin typeface="Calibri"/>
                        </a:rPr>
                        <a:t>Збыльмӧдӧм</a:t>
                      </a:r>
                      <a:endParaRPr/>
                    </a:p>
                  </a:txBody>
                  <a:tcPr/>
                </a:tc>
                <a:tc>
                  <a:txBody>
                    <a:bodyPr lIns="34200" rIns="34200" tIns="0" bIns="0" anchor="ctr"/>
                    <a:p>
                      <a:pPr algn="ctr">
                        <a:lnSpc>
                          <a:spcPct val="100000"/>
                        </a:lnSpc>
                      </a:pPr>
                      <a:r>
                        <a:rPr b="1" lang="ru-RU" sz="1200">
                          <a:solidFill>
                            <a:srgbClr val="ffffff"/>
                          </a:solidFill>
                          <a:latin typeface="Calibri"/>
                        </a:rPr>
                        <a:t>Збыльмӧдан прӧчент, %</a:t>
                      </a:r>
                      <a:endParaRPr/>
                    </a:p>
                  </a:txBody>
                  <a:tcPr/>
                </a:tc>
              </a:tr>
              <a:tr h="365400">
                <a:tc>
                  <a:txBody>
                    <a:bodyPr lIns="34200" rIns="34200" tIns="0" bIns="0"/>
                    <a:p>
                      <a:pPr>
                        <a:lnSpc>
                          <a:spcPct val="100000"/>
                        </a:lnSpc>
                      </a:pPr>
                      <a:r>
                        <a:rPr b="1" i="1" lang="ru-RU" sz="1600">
                          <a:solidFill>
                            <a:srgbClr val="ffffff"/>
                          </a:solidFill>
                          <a:latin typeface="Calibri"/>
                        </a:rPr>
                        <a:t>ЧӦЖӦС</a:t>
                      </a:r>
                      <a:endParaRPr/>
                    </a:p>
                  </a:txBody>
                  <a:tcPr/>
                </a:tc>
                <a:tc>
                  <a:txBody>
                    <a:bodyPr lIns="34200" rIns="34200" tIns="0" bIns="0"/>
                    <a:p>
                      <a:pPr algn="r">
                        <a:lnSpc>
                          <a:spcPct val="100000"/>
                        </a:lnSpc>
                      </a:pPr>
                      <a:r>
                        <a:rPr lang="ru-RU" sz="1200">
                          <a:solidFill>
                            <a:srgbClr val="000000"/>
                          </a:solidFill>
                          <a:latin typeface="Calibri"/>
                        </a:rPr>
                        <a:t>60 097 089,6</a:t>
                      </a:r>
                      <a:endParaRPr/>
                    </a:p>
                  </a:txBody>
                  <a:tcPr/>
                </a:tc>
                <a:tc>
                  <a:txBody>
                    <a:bodyPr lIns="34200" rIns="34200" tIns="0" bIns="0"/>
                    <a:p>
                      <a:pPr algn="r">
                        <a:lnSpc>
                          <a:spcPct val="100000"/>
                        </a:lnSpc>
                      </a:pPr>
                      <a:r>
                        <a:rPr lang="ru-RU" sz="1200">
                          <a:solidFill>
                            <a:srgbClr val="000000"/>
                          </a:solidFill>
                          <a:latin typeface="Calibri"/>
                        </a:rPr>
                        <a:t>56 038 404,7</a:t>
                      </a:r>
                      <a:endParaRPr/>
                    </a:p>
                  </a:txBody>
                  <a:tcPr/>
                </a:tc>
                <a:tc>
                  <a:txBody>
                    <a:bodyPr lIns="34200" rIns="34200" tIns="0" bIns="0"/>
                    <a:p>
                      <a:pPr algn="r">
                        <a:lnSpc>
                          <a:spcPct val="100000"/>
                        </a:lnSpc>
                      </a:pPr>
                      <a:r>
                        <a:rPr lang="ru-RU" sz="1200">
                          <a:solidFill>
                            <a:srgbClr val="000000"/>
                          </a:solidFill>
                          <a:latin typeface="Calibri"/>
                        </a:rPr>
                        <a:t>93,2</a:t>
                      </a:r>
                      <a:endParaRPr/>
                    </a:p>
                  </a:txBody>
                  <a:tcPr/>
                </a:tc>
              </a:tr>
              <a:tr h="365400">
                <a:tc>
                  <a:txBody>
                    <a:bodyPr lIns="34200" rIns="34200" tIns="0" bIns="0" anchor="b"/>
                    <a:p>
                      <a:pPr>
                        <a:lnSpc>
                          <a:spcPct val="100000"/>
                        </a:lnSpc>
                      </a:pPr>
                      <a:r>
                        <a:rPr b="1" lang="ru-RU" sz="1200">
                          <a:solidFill>
                            <a:srgbClr val="ffffff"/>
                          </a:solidFill>
                          <a:latin typeface="Calibri"/>
                        </a:rPr>
                        <a:t>ВОТЫСЬ ДА ВОТЫСЬ ӦТДОР ЧӦЖӦС</a:t>
                      </a:r>
                      <a:endParaRPr/>
                    </a:p>
                  </a:txBody>
                  <a:tcPr/>
                </a:tc>
                <a:tc>
                  <a:txBody>
                    <a:bodyPr lIns="34200" rIns="34200" tIns="0" bIns="0"/>
                    <a:p>
                      <a:pPr algn="r">
                        <a:lnSpc>
                          <a:spcPct val="100000"/>
                        </a:lnSpc>
                      </a:pPr>
                      <a:r>
                        <a:rPr lang="ru-RU" sz="1200">
                          <a:solidFill>
                            <a:srgbClr val="000000"/>
                          </a:solidFill>
                          <a:latin typeface="Calibri"/>
                        </a:rPr>
                        <a:t>53 347 225,2</a:t>
                      </a:r>
                      <a:endParaRPr/>
                    </a:p>
                  </a:txBody>
                  <a:tcPr/>
                </a:tc>
                <a:tc>
                  <a:txBody>
                    <a:bodyPr lIns="34200" rIns="34200" tIns="0" bIns="0"/>
                    <a:p>
                      <a:pPr algn="r">
                        <a:lnSpc>
                          <a:spcPct val="100000"/>
                        </a:lnSpc>
                      </a:pPr>
                      <a:r>
                        <a:rPr lang="ru-RU" sz="1200">
                          <a:solidFill>
                            <a:srgbClr val="000000"/>
                          </a:solidFill>
                          <a:latin typeface="Calibri"/>
                        </a:rPr>
                        <a:t>49 507 445,8</a:t>
                      </a:r>
                      <a:endParaRPr/>
                    </a:p>
                  </a:txBody>
                  <a:tcPr/>
                </a:tc>
                <a:tc>
                  <a:txBody>
                    <a:bodyPr lIns="34200" rIns="34200" tIns="0" bIns="0"/>
                    <a:p>
                      <a:pPr algn="r">
                        <a:lnSpc>
                          <a:spcPct val="100000"/>
                        </a:lnSpc>
                      </a:pPr>
                      <a:r>
                        <a:rPr lang="ru-RU" sz="1200">
                          <a:solidFill>
                            <a:srgbClr val="000000"/>
                          </a:solidFill>
                          <a:latin typeface="Calibri"/>
                        </a:rPr>
                        <a:t>92,8</a:t>
                      </a:r>
                      <a:endParaRPr/>
                    </a:p>
                  </a:txBody>
                  <a:tcPr/>
                </a:tc>
              </a:tr>
              <a:tr h="365400">
                <a:tc>
                  <a:txBody>
                    <a:bodyPr lIns="34200" rIns="34200" tIns="0" bIns="0" anchor="b"/>
                    <a:p>
                      <a:pPr>
                        <a:lnSpc>
                          <a:spcPct val="100000"/>
                        </a:lnSpc>
                      </a:pPr>
                      <a:r>
                        <a:rPr b="1" lang="ru-RU" sz="1200">
                          <a:solidFill>
                            <a:srgbClr val="ffffff"/>
                          </a:solidFill>
                          <a:latin typeface="Calibri"/>
                        </a:rPr>
                        <a:t>ВОДЗӦСТӦГ ВОӦМ СЬӦМ </a:t>
                      </a:r>
                      <a:endParaRPr/>
                    </a:p>
                  </a:txBody>
                  <a:tcPr/>
                </a:tc>
                <a:tc>
                  <a:txBody>
                    <a:bodyPr lIns="34200" rIns="34200" tIns="0" bIns="0"/>
                    <a:p>
                      <a:pPr algn="r">
                        <a:lnSpc>
                          <a:spcPct val="100000"/>
                        </a:lnSpc>
                      </a:pPr>
                      <a:r>
                        <a:rPr lang="ru-RU" sz="1200">
                          <a:solidFill>
                            <a:srgbClr val="000000"/>
                          </a:solidFill>
                          <a:latin typeface="Calibri"/>
                        </a:rPr>
                        <a:t>6 749 864,4</a:t>
                      </a:r>
                      <a:endParaRPr/>
                    </a:p>
                  </a:txBody>
                  <a:tcPr/>
                </a:tc>
                <a:tc>
                  <a:txBody>
                    <a:bodyPr lIns="34200" rIns="34200" tIns="0" bIns="0"/>
                    <a:p>
                      <a:pPr algn="r">
                        <a:lnSpc>
                          <a:spcPct val="100000"/>
                        </a:lnSpc>
                      </a:pPr>
                      <a:r>
                        <a:rPr lang="ru-RU" sz="1200">
                          <a:solidFill>
                            <a:srgbClr val="000000"/>
                          </a:solidFill>
                          <a:latin typeface="Calibri"/>
                        </a:rPr>
                        <a:t>6 530 958,9</a:t>
                      </a:r>
                      <a:endParaRPr/>
                    </a:p>
                  </a:txBody>
                  <a:tcPr/>
                </a:tc>
                <a:tc>
                  <a:txBody>
                    <a:bodyPr lIns="34200" rIns="34200" tIns="0" bIns="0"/>
                    <a:p>
                      <a:pPr algn="r">
                        <a:lnSpc>
                          <a:spcPct val="100000"/>
                        </a:lnSpc>
                      </a:pPr>
                      <a:r>
                        <a:rPr lang="ru-RU" sz="1200">
                          <a:solidFill>
                            <a:srgbClr val="000000"/>
                          </a:solidFill>
                          <a:latin typeface="Calibri"/>
                        </a:rPr>
                        <a:t>96,8</a:t>
                      </a:r>
                      <a:endParaRPr/>
                    </a:p>
                  </a:txBody>
                  <a:tcPr/>
                </a:tc>
              </a:tr>
              <a:tr h="365400">
                <a:tc>
                  <a:txBody>
                    <a:bodyPr lIns="34200" rIns="34200" tIns="0" bIns="0"/>
                    <a:p>
                      <a:pPr>
                        <a:lnSpc>
                          <a:spcPct val="100000"/>
                        </a:lnSpc>
                      </a:pPr>
                      <a:r>
                        <a:rPr b="1" lang="ru-RU" sz="1200">
                          <a:solidFill>
                            <a:srgbClr val="ffffff"/>
                          </a:solidFill>
                          <a:latin typeface="Calibri"/>
                        </a:rPr>
                        <a:t>Россия Федерацияса сьӧмкуд системаын мукӧд сьӧмкудсянь водзӧстӧг воӧм сьӧм</a:t>
                      </a:r>
                      <a:endParaRPr/>
                    </a:p>
                  </a:txBody>
                  <a:tcPr/>
                </a:tc>
                <a:tc>
                  <a:txBody>
                    <a:bodyPr lIns="34200" rIns="34200" tIns="0" bIns="0"/>
                    <a:p>
                      <a:pPr algn="r">
                        <a:lnSpc>
                          <a:spcPct val="100000"/>
                        </a:lnSpc>
                      </a:pPr>
                      <a:r>
                        <a:rPr lang="ru-RU" sz="1200">
                          <a:solidFill>
                            <a:srgbClr val="000000"/>
                          </a:solidFill>
                          <a:latin typeface="Calibri"/>
                        </a:rPr>
                        <a:t>5 740 942,1</a:t>
                      </a:r>
                      <a:endParaRPr/>
                    </a:p>
                  </a:txBody>
                  <a:tcPr/>
                </a:tc>
                <a:tc>
                  <a:txBody>
                    <a:bodyPr lIns="34200" rIns="34200" tIns="0" bIns="0"/>
                    <a:p>
                      <a:pPr algn="r">
                        <a:lnSpc>
                          <a:spcPct val="100000"/>
                        </a:lnSpc>
                      </a:pPr>
                      <a:r>
                        <a:rPr lang="ru-RU" sz="1200">
                          <a:solidFill>
                            <a:srgbClr val="000000"/>
                          </a:solidFill>
                          <a:latin typeface="Calibri"/>
                        </a:rPr>
                        <a:t>5 547 906,8</a:t>
                      </a:r>
                      <a:endParaRPr/>
                    </a:p>
                  </a:txBody>
                  <a:tcPr/>
                </a:tc>
                <a:tc>
                  <a:txBody>
                    <a:bodyPr lIns="34200" rIns="34200" tIns="0" bIns="0"/>
                    <a:p>
                      <a:pPr algn="r">
                        <a:lnSpc>
                          <a:spcPct val="100000"/>
                        </a:lnSpc>
                      </a:pPr>
                      <a:r>
                        <a:rPr lang="ru-RU" sz="1200">
                          <a:solidFill>
                            <a:srgbClr val="000000"/>
                          </a:solidFill>
                          <a:latin typeface="Calibri"/>
                        </a:rPr>
                        <a:t>96,6</a:t>
                      </a:r>
                      <a:endParaRPr/>
                    </a:p>
                  </a:txBody>
                  <a:tcPr/>
                </a:tc>
              </a:tr>
              <a:tr h="365400">
                <a:tc>
                  <a:txBody>
                    <a:bodyPr lIns="34200" rIns="34200" tIns="0" bIns="0"/>
                    <a:p>
                      <a:pPr>
                        <a:lnSpc>
                          <a:spcPct val="100000"/>
                        </a:lnSpc>
                      </a:pPr>
                      <a:r>
                        <a:rPr b="1" lang="ru-RU" sz="1200">
                          <a:solidFill>
                            <a:srgbClr val="ffffff"/>
                          </a:solidFill>
                          <a:latin typeface="Calibri"/>
                        </a:rPr>
                        <a:t>Россия Федерацияса субъектъяслӧн да муниципальнӧй юкӧнъяслӧн сьӧмкудъяслы дотацияяс</a:t>
                      </a:r>
                      <a:endParaRPr/>
                    </a:p>
                  </a:txBody>
                  <a:tcPr/>
                </a:tc>
                <a:tc>
                  <a:txBody>
                    <a:bodyPr lIns="34200" rIns="34200" tIns="0" bIns="0"/>
                    <a:p>
                      <a:pPr algn="r">
                        <a:lnSpc>
                          <a:spcPct val="100000"/>
                        </a:lnSpc>
                      </a:pPr>
                      <a:r>
                        <a:rPr lang="ru-RU" sz="1200">
                          <a:solidFill>
                            <a:srgbClr val="000000"/>
                          </a:solidFill>
                          <a:latin typeface="Calibri"/>
                        </a:rPr>
                        <a:t>1 235 766,2</a:t>
                      </a:r>
                      <a:endParaRPr/>
                    </a:p>
                  </a:txBody>
                  <a:tcPr/>
                </a:tc>
                <a:tc>
                  <a:txBody>
                    <a:bodyPr lIns="34200" rIns="34200" tIns="0" bIns="0"/>
                    <a:p>
                      <a:pPr algn="r">
                        <a:lnSpc>
                          <a:spcPct val="100000"/>
                        </a:lnSpc>
                      </a:pPr>
                      <a:r>
                        <a:rPr lang="ru-RU" sz="1200">
                          <a:solidFill>
                            <a:srgbClr val="000000"/>
                          </a:solidFill>
                          <a:latin typeface="Calibri"/>
                        </a:rPr>
                        <a:t>1 235 766,2</a:t>
                      </a:r>
                      <a:endParaRPr/>
                    </a:p>
                  </a:txBody>
                  <a:tcPr/>
                </a:tc>
                <a:tc>
                  <a:txBody>
                    <a:bodyPr lIns="34200" rIns="34200" tIns="0" bIns="0"/>
                    <a:p>
                      <a:pPr algn="r">
                        <a:lnSpc>
                          <a:spcPct val="100000"/>
                        </a:lnSpc>
                      </a:pPr>
                      <a:r>
                        <a:rPr lang="ru-RU" sz="1200">
                          <a:solidFill>
                            <a:srgbClr val="000000"/>
                          </a:solidFill>
                          <a:latin typeface="Calibri"/>
                        </a:rPr>
                        <a:t>100,0</a:t>
                      </a:r>
                      <a:endParaRPr/>
                    </a:p>
                  </a:txBody>
                  <a:tcPr/>
                </a:tc>
              </a:tr>
              <a:tr h="365400">
                <a:tc>
                  <a:txBody>
                    <a:bodyPr lIns="34200" rIns="34200" tIns="0" bIns="0"/>
                    <a:p>
                      <a:pPr>
                        <a:lnSpc>
                          <a:spcPct val="100000"/>
                        </a:lnSpc>
                      </a:pPr>
                      <a:r>
                        <a:rPr b="1" lang="ru-RU" sz="1200">
                          <a:solidFill>
                            <a:srgbClr val="ffffff"/>
                          </a:solidFill>
                          <a:latin typeface="Calibri"/>
                        </a:rPr>
                        <a:t>Сьӧмкуд судзсянлунсӧ ӧткодялӧм вылӧ Россия Федерацияса субъектъяслӧн сьӧмкудъяслы дотацияяс</a:t>
                      </a:r>
                      <a:endParaRPr/>
                    </a:p>
                  </a:txBody>
                  <a:tcPr/>
                </a:tc>
                <a:tc>
                  <a:txBody>
                    <a:bodyPr lIns="34200" rIns="34200" tIns="0" bIns="0"/>
                    <a:p>
                      <a:pPr algn="r">
                        <a:lnSpc>
                          <a:spcPct val="100000"/>
                        </a:lnSpc>
                      </a:pPr>
                      <a:r>
                        <a:rPr lang="ru-RU" sz="1200">
                          <a:solidFill>
                            <a:srgbClr val="000000"/>
                          </a:solidFill>
                          <a:latin typeface="Calibri"/>
                        </a:rPr>
                        <a:t>230 779,9</a:t>
                      </a:r>
                      <a:endParaRPr/>
                    </a:p>
                  </a:txBody>
                  <a:tcPr/>
                </a:tc>
                <a:tc>
                  <a:txBody>
                    <a:bodyPr lIns="34200" rIns="34200" tIns="0" bIns="0"/>
                    <a:p>
                      <a:pPr algn="r">
                        <a:lnSpc>
                          <a:spcPct val="100000"/>
                        </a:lnSpc>
                      </a:pPr>
                      <a:r>
                        <a:rPr lang="ru-RU" sz="1200">
                          <a:solidFill>
                            <a:srgbClr val="000000"/>
                          </a:solidFill>
                          <a:latin typeface="Calibri"/>
                        </a:rPr>
                        <a:t>230 779,9</a:t>
                      </a:r>
                      <a:endParaRPr/>
                    </a:p>
                  </a:txBody>
                  <a:tcPr/>
                </a:tc>
                <a:tc>
                  <a:txBody>
                    <a:bodyPr lIns="34200" rIns="34200" tIns="0" bIns="0"/>
                    <a:p>
                      <a:pPr algn="r">
                        <a:lnSpc>
                          <a:spcPct val="100000"/>
                        </a:lnSpc>
                      </a:pPr>
                      <a:r>
                        <a:rPr lang="ru-RU" sz="1200">
                          <a:solidFill>
                            <a:srgbClr val="000000"/>
                          </a:solidFill>
                          <a:latin typeface="Calibri"/>
                        </a:rPr>
                        <a:t>100,0</a:t>
                      </a:r>
                      <a:endParaRPr/>
                    </a:p>
                  </a:txBody>
                  <a:tcPr/>
                </a:tc>
              </a:tr>
              <a:tr h="547920">
                <a:tc>
                  <a:txBody>
                    <a:bodyPr lIns="34200" rIns="34200" tIns="0" bIns="0"/>
                    <a:p>
                      <a:pPr>
                        <a:lnSpc>
                          <a:spcPct val="100000"/>
                        </a:lnSpc>
                      </a:pPr>
                      <a:r>
                        <a:rPr b="1" lang="ru-RU" sz="1200">
                          <a:solidFill>
                            <a:srgbClr val="ffffff"/>
                          </a:solidFill>
                          <a:latin typeface="Calibri"/>
                        </a:rPr>
                        <a:t>Сьӧмкудъяс балансируйтан мераяс збыльмӧдны отсалӧм вылӧ Россия Федерацияса субъектъяслӧн сьӧмкудъяслы дотацияяс</a:t>
                      </a:r>
                      <a:endParaRPr/>
                    </a:p>
                  </a:txBody>
                  <a:tcPr/>
                </a:tc>
                <a:tc>
                  <a:txBody>
                    <a:bodyPr lIns="34200" rIns="34200" tIns="0" bIns="0"/>
                    <a:p>
                      <a:pPr algn="r">
                        <a:lnSpc>
                          <a:spcPct val="100000"/>
                        </a:lnSpc>
                      </a:pPr>
                      <a:r>
                        <a:rPr lang="ru-RU" sz="1200">
                          <a:solidFill>
                            <a:srgbClr val="000000"/>
                          </a:solidFill>
                          <a:latin typeface="Calibri"/>
                        </a:rPr>
                        <a:t>1 004 986,3</a:t>
                      </a:r>
                      <a:endParaRPr/>
                    </a:p>
                  </a:txBody>
                  <a:tcPr/>
                </a:tc>
                <a:tc>
                  <a:txBody>
                    <a:bodyPr lIns="34200" rIns="34200" tIns="0" bIns="0"/>
                    <a:p>
                      <a:pPr algn="r">
                        <a:lnSpc>
                          <a:spcPct val="100000"/>
                        </a:lnSpc>
                      </a:pPr>
                      <a:r>
                        <a:rPr lang="ru-RU" sz="1200">
                          <a:solidFill>
                            <a:srgbClr val="000000"/>
                          </a:solidFill>
                          <a:latin typeface="Calibri"/>
                        </a:rPr>
                        <a:t>1 004 986,3</a:t>
                      </a:r>
                      <a:endParaRPr/>
                    </a:p>
                  </a:txBody>
                  <a:tcPr/>
                </a:tc>
                <a:tc>
                  <a:txBody>
                    <a:bodyPr lIns="34200" rIns="34200" tIns="0" bIns="0"/>
                    <a:p>
                      <a:pPr algn="r">
                        <a:lnSpc>
                          <a:spcPct val="100000"/>
                        </a:lnSpc>
                      </a:pPr>
                      <a:r>
                        <a:rPr lang="ru-RU" sz="1200">
                          <a:solidFill>
                            <a:srgbClr val="000000"/>
                          </a:solidFill>
                          <a:latin typeface="Calibri"/>
                        </a:rPr>
                        <a:t>100,0</a:t>
                      </a:r>
                      <a:endParaRPr/>
                    </a:p>
                  </a:txBody>
                  <a:tcPr/>
                </a:tc>
              </a:tr>
              <a:tr h="365400">
                <a:tc>
                  <a:txBody>
                    <a:bodyPr lIns="34200" rIns="34200" tIns="0" bIns="0"/>
                    <a:p>
                      <a:pPr>
                        <a:lnSpc>
                          <a:spcPct val="100000"/>
                        </a:lnSpc>
                      </a:pPr>
                      <a:r>
                        <a:rPr b="1" lang="ru-RU" sz="1200">
                          <a:solidFill>
                            <a:srgbClr val="ffffff"/>
                          </a:solidFill>
                          <a:latin typeface="Calibri"/>
                        </a:rPr>
                        <a:t>Россия Федерацияса сьӧмкуд системаын сьӧмкудъяслы субсидияяс (сьӧмкудкостса субсидияяс)</a:t>
                      </a:r>
                      <a:endParaRPr/>
                    </a:p>
                  </a:txBody>
                  <a:tcPr/>
                </a:tc>
                <a:tc>
                  <a:txBody>
                    <a:bodyPr lIns="34200" rIns="34200" tIns="0" bIns="0"/>
                    <a:p>
                      <a:pPr algn="r">
                        <a:lnSpc>
                          <a:spcPct val="100000"/>
                        </a:lnSpc>
                      </a:pPr>
                      <a:r>
                        <a:rPr lang="ru-RU" sz="1200">
                          <a:solidFill>
                            <a:srgbClr val="000000"/>
                          </a:solidFill>
                          <a:latin typeface="Calibri"/>
                        </a:rPr>
                        <a:t>1 155 819,2</a:t>
                      </a:r>
                      <a:endParaRPr/>
                    </a:p>
                  </a:txBody>
                  <a:tcPr/>
                </a:tc>
                <a:tc>
                  <a:txBody>
                    <a:bodyPr lIns="34200" rIns="34200" tIns="0" bIns="0"/>
                    <a:p>
                      <a:pPr algn="r">
                        <a:lnSpc>
                          <a:spcPct val="100000"/>
                        </a:lnSpc>
                      </a:pPr>
                      <a:r>
                        <a:rPr lang="ru-RU" sz="1200">
                          <a:solidFill>
                            <a:srgbClr val="000000"/>
                          </a:solidFill>
                          <a:latin typeface="Calibri"/>
                        </a:rPr>
                        <a:t>1 058 973,9</a:t>
                      </a:r>
                      <a:endParaRPr/>
                    </a:p>
                  </a:txBody>
                  <a:tcPr/>
                </a:tc>
                <a:tc>
                  <a:txBody>
                    <a:bodyPr lIns="34200" rIns="34200" tIns="0" bIns="0"/>
                    <a:p>
                      <a:pPr algn="r">
                        <a:lnSpc>
                          <a:spcPct val="100000"/>
                        </a:lnSpc>
                      </a:pPr>
                      <a:r>
                        <a:rPr lang="ru-RU" sz="1200">
                          <a:solidFill>
                            <a:srgbClr val="000000"/>
                          </a:solidFill>
                          <a:latin typeface="Calibri"/>
                        </a:rPr>
                        <a:t>91,6</a:t>
                      </a:r>
                      <a:endParaRPr/>
                    </a:p>
                  </a:txBody>
                  <a:tcPr/>
                </a:tc>
              </a:tr>
              <a:tr h="365400">
                <a:tc>
                  <a:txBody>
                    <a:bodyPr lIns="34200" rIns="34200" tIns="0" bIns="0"/>
                    <a:p>
                      <a:pPr>
                        <a:lnSpc>
                          <a:spcPct val="100000"/>
                        </a:lnSpc>
                      </a:pPr>
                      <a:r>
                        <a:rPr b="1" lang="ru-RU" sz="1200">
                          <a:solidFill>
                            <a:srgbClr val="ffffff"/>
                          </a:solidFill>
                          <a:latin typeface="Calibri"/>
                        </a:rPr>
                        <a:t>Россия Федерацияса субъектъяслӧн да муниципальнӧй юкӧнъяслӧн сьӧмкудъяслы субвенцияяс</a:t>
                      </a:r>
                      <a:endParaRPr/>
                    </a:p>
                  </a:txBody>
                  <a:tcPr/>
                </a:tc>
                <a:tc>
                  <a:txBody>
                    <a:bodyPr lIns="34200" rIns="34200" tIns="0" bIns="0"/>
                    <a:p>
                      <a:pPr algn="r">
                        <a:lnSpc>
                          <a:spcPct val="100000"/>
                        </a:lnSpc>
                      </a:pPr>
                      <a:r>
                        <a:rPr lang="ru-RU" sz="1200">
                          <a:solidFill>
                            <a:srgbClr val="000000"/>
                          </a:solidFill>
                          <a:latin typeface="Calibri"/>
                        </a:rPr>
                        <a:t>2 300 390,3</a:t>
                      </a:r>
                      <a:endParaRPr/>
                    </a:p>
                  </a:txBody>
                  <a:tcPr/>
                </a:tc>
                <a:tc>
                  <a:txBody>
                    <a:bodyPr lIns="34200" rIns="34200" tIns="0" bIns="0"/>
                    <a:p>
                      <a:pPr algn="r">
                        <a:lnSpc>
                          <a:spcPct val="100000"/>
                        </a:lnSpc>
                      </a:pPr>
                      <a:r>
                        <a:rPr lang="ru-RU" sz="1200">
                          <a:solidFill>
                            <a:srgbClr val="000000"/>
                          </a:solidFill>
                          <a:latin typeface="Calibri"/>
                        </a:rPr>
                        <a:t>2 241 525,5</a:t>
                      </a:r>
                      <a:endParaRPr/>
                    </a:p>
                  </a:txBody>
                  <a:tcPr/>
                </a:tc>
                <a:tc>
                  <a:txBody>
                    <a:bodyPr lIns="34200" rIns="34200" tIns="0" bIns="0"/>
                    <a:p>
                      <a:pPr algn="r">
                        <a:lnSpc>
                          <a:spcPct val="100000"/>
                        </a:lnSpc>
                      </a:pPr>
                      <a:r>
                        <a:rPr lang="ru-RU" sz="1200">
                          <a:solidFill>
                            <a:srgbClr val="000000"/>
                          </a:solidFill>
                          <a:latin typeface="Calibri"/>
                        </a:rPr>
                        <a:t>97,4</a:t>
                      </a:r>
                      <a:endParaRPr/>
                    </a:p>
                  </a:txBody>
                  <a:tcPr/>
                </a:tc>
              </a:tr>
              <a:tr h="365400">
                <a:tc>
                  <a:txBody>
                    <a:bodyPr lIns="34200" rIns="34200" tIns="0" bIns="0"/>
                    <a:p>
                      <a:pPr>
                        <a:lnSpc>
                          <a:spcPct val="100000"/>
                        </a:lnSpc>
                      </a:pPr>
                      <a:r>
                        <a:rPr b="1" lang="ru-RU" sz="1200">
                          <a:solidFill>
                            <a:srgbClr val="ffffff"/>
                          </a:solidFill>
                          <a:latin typeface="Calibri"/>
                        </a:rPr>
                        <a:t>Мукӧд сьӧмкудкостса трансферт</a:t>
                      </a:r>
                      <a:endParaRPr/>
                    </a:p>
                  </a:txBody>
                  <a:tcPr/>
                </a:tc>
                <a:tc>
                  <a:txBody>
                    <a:bodyPr lIns="34200" rIns="34200" tIns="0" bIns="0"/>
                    <a:p>
                      <a:pPr algn="r">
                        <a:lnSpc>
                          <a:spcPct val="100000"/>
                        </a:lnSpc>
                      </a:pPr>
                      <a:r>
                        <a:rPr lang="ru-RU" sz="1200">
                          <a:solidFill>
                            <a:srgbClr val="000000"/>
                          </a:solidFill>
                          <a:latin typeface="Calibri"/>
                        </a:rPr>
                        <a:t>1 048 966,4</a:t>
                      </a:r>
                      <a:endParaRPr/>
                    </a:p>
                  </a:txBody>
                  <a:tcPr/>
                </a:tc>
                <a:tc>
                  <a:txBody>
                    <a:bodyPr lIns="34200" rIns="34200" tIns="0" bIns="0"/>
                    <a:p>
                      <a:pPr algn="r">
                        <a:lnSpc>
                          <a:spcPct val="100000"/>
                        </a:lnSpc>
                      </a:pPr>
                      <a:r>
                        <a:rPr lang="ru-RU" sz="1200">
                          <a:solidFill>
                            <a:srgbClr val="000000"/>
                          </a:solidFill>
                          <a:latin typeface="Calibri"/>
                        </a:rPr>
                        <a:t>1 011 641,2</a:t>
                      </a:r>
                      <a:endParaRPr/>
                    </a:p>
                  </a:txBody>
                  <a:tcPr/>
                </a:tc>
                <a:tc>
                  <a:txBody>
                    <a:bodyPr lIns="34200" rIns="34200" tIns="0" bIns="0"/>
                    <a:p>
                      <a:pPr algn="r">
                        <a:lnSpc>
                          <a:spcPct val="100000"/>
                        </a:lnSpc>
                      </a:pPr>
                      <a:r>
                        <a:rPr lang="ru-RU" sz="1200">
                          <a:solidFill>
                            <a:srgbClr val="000000"/>
                          </a:solidFill>
                          <a:latin typeface="Calibri"/>
                        </a:rPr>
                        <a:t>96,4</a:t>
                      </a:r>
                      <a:endParaRPr/>
                    </a:p>
                  </a:txBody>
                  <a:tcPr/>
                </a:tc>
              </a:tr>
              <a:tr h="547920">
                <a:tc>
                  <a:txBody>
                    <a:bodyPr lIns="34200" rIns="34200" tIns="0" bIns="0"/>
                    <a:p>
                      <a:pPr>
                        <a:lnSpc>
                          <a:spcPct val="100000"/>
                        </a:lnSpc>
                      </a:pPr>
                      <a:r>
                        <a:rPr b="1" lang="ru-RU" sz="1200">
                          <a:solidFill>
                            <a:srgbClr val="ffffff"/>
                          </a:solidFill>
                          <a:latin typeface="Calibri"/>
                        </a:rPr>
                        <a:t>РОССИЯ ФЕДЕРАЦИЯСА СУБЪЕКТЪЯСЛӦН СЬӦМКУДЪЯСӦ КАНМУ (МУНИЦИПАЛЬНӦЙ) ОРГАНИЗАЦИЯЯССЯНЬ ВОДЗӦСТӦГ ВОӦМ СЬӦМ</a:t>
                      </a:r>
                      <a:endParaRPr/>
                    </a:p>
                  </a:txBody>
                  <a:tcPr/>
                </a:tc>
                <a:tc>
                  <a:txBody>
                    <a:bodyPr lIns="34200" rIns="34200" tIns="0" bIns="0"/>
                    <a:p>
                      <a:pPr algn="r">
                        <a:lnSpc>
                          <a:spcPct val="100000"/>
                        </a:lnSpc>
                      </a:pPr>
                      <a:r>
                        <a:rPr lang="ru-RU" sz="1200">
                          <a:solidFill>
                            <a:srgbClr val="000000"/>
                          </a:solidFill>
                          <a:latin typeface="Calibri"/>
                        </a:rPr>
                        <a:t>700 902,4</a:t>
                      </a:r>
                      <a:endParaRPr/>
                    </a:p>
                  </a:txBody>
                  <a:tcPr/>
                </a:tc>
                <a:tc>
                  <a:txBody>
                    <a:bodyPr lIns="34200" rIns="34200" tIns="0" bIns="0"/>
                    <a:p>
                      <a:pPr algn="r">
                        <a:lnSpc>
                          <a:spcPct val="100000"/>
                        </a:lnSpc>
                      </a:pPr>
                      <a:r>
                        <a:rPr lang="ru-RU" sz="1200">
                          <a:solidFill>
                            <a:srgbClr val="000000"/>
                          </a:solidFill>
                          <a:latin typeface="Calibri"/>
                        </a:rPr>
                        <a:t>646 565,8</a:t>
                      </a:r>
                      <a:endParaRPr/>
                    </a:p>
                  </a:txBody>
                  <a:tcPr/>
                </a:tc>
                <a:tc>
                  <a:txBody>
                    <a:bodyPr lIns="34200" rIns="34200" tIns="0" bIns="0"/>
                    <a:p>
                      <a:pPr algn="r">
                        <a:lnSpc>
                          <a:spcPct val="100000"/>
                        </a:lnSpc>
                      </a:pPr>
                      <a:r>
                        <a:rPr lang="ru-RU" sz="1200">
                          <a:solidFill>
                            <a:srgbClr val="000000"/>
                          </a:solidFill>
                          <a:latin typeface="Calibri"/>
                        </a:rPr>
                        <a:t>92,2</a:t>
                      </a:r>
                      <a:endParaRPr/>
                    </a:p>
                  </a:txBody>
                  <a:tcPr/>
                </a:tc>
              </a:tr>
              <a:tr h="182880">
                <a:tc>
                  <a:txBody>
                    <a:bodyPr lIns="34200" rIns="34200" tIns="0" bIns="0"/>
                    <a:p>
                      <a:pPr>
                        <a:lnSpc>
                          <a:spcPct val="100000"/>
                        </a:lnSpc>
                      </a:pPr>
                      <a:r>
                        <a:rPr b="1" lang="ru-RU" sz="1200">
                          <a:solidFill>
                            <a:srgbClr val="ffffff"/>
                          </a:solidFill>
                          <a:latin typeface="Calibri"/>
                        </a:rPr>
                        <a:t>МУКӦД ВОДЗӦСТӦГ ВОӦМ СЬӦМ</a:t>
                      </a:r>
                      <a:endParaRPr/>
                    </a:p>
                  </a:txBody>
                  <a:tcPr/>
                </a:tc>
                <a:tc>
                  <a:txBody>
                    <a:bodyPr lIns="34200" rIns="34200" tIns="0" bIns="0"/>
                    <a:p>
                      <a:pPr algn="r">
                        <a:lnSpc>
                          <a:spcPct val="100000"/>
                        </a:lnSpc>
                      </a:pPr>
                      <a:r>
                        <a:rPr lang="ru-RU" sz="1200">
                          <a:solidFill>
                            <a:srgbClr val="000000"/>
                          </a:solidFill>
                          <a:latin typeface="Calibri"/>
                        </a:rPr>
                        <a:t>308 019,9</a:t>
                      </a:r>
                      <a:endParaRPr/>
                    </a:p>
                  </a:txBody>
                  <a:tcPr/>
                </a:tc>
                <a:tc>
                  <a:txBody>
                    <a:bodyPr lIns="34200" rIns="34200" tIns="0" bIns="0"/>
                    <a:p>
                      <a:pPr algn="r">
                        <a:lnSpc>
                          <a:spcPct val="100000"/>
                        </a:lnSpc>
                      </a:pPr>
                      <a:r>
                        <a:rPr lang="ru-RU" sz="1200">
                          <a:solidFill>
                            <a:srgbClr val="000000"/>
                          </a:solidFill>
                          <a:latin typeface="Calibri"/>
                        </a:rPr>
                        <a:t>308 019,9</a:t>
                      </a:r>
                      <a:endParaRPr/>
                    </a:p>
                  </a:txBody>
                  <a:tcPr/>
                </a:tc>
                <a:tc>
                  <a:txBody>
                    <a:bodyPr lIns="34200" rIns="34200" tIns="0" bIns="0"/>
                    <a:p>
                      <a:pPr algn="r">
                        <a:lnSpc>
                          <a:spcPct val="100000"/>
                        </a:lnSpc>
                      </a:pPr>
                      <a:r>
                        <a:rPr lang="ru-RU" sz="1200">
                          <a:solidFill>
                            <a:srgbClr val="000000"/>
                          </a:solidFill>
                          <a:latin typeface="Calibri"/>
                        </a:rPr>
                        <a:t>100,0</a:t>
                      </a:r>
                      <a:endParaRPr/>
                    </a:p>
                  </a:txBody>
                  <a:tcPr/>
                </a:tc>
              </a:tr>
              <a:tr h="1095480">
                <a:tc>
                  <a:txBody>
                    <a:bodyPr lIns="34200" rIns="34200" tIns="0" bIns="0"/>
                    <a:p>
                      <a:pPr>
                        <a:lnSpc>
                          <a:spcPct val="100000"/>
                        </a:lnSpc>
                      </a:pPr>
                      <a:r>
                        <a:rPr b="1" lang="ru-RU" sz="1200">
                          <a:solidFill>
                            <a:srgbClr val="ffffff"/>
                          </a:solidFill>
                          <a:latin typeface="Calibri"/>
                        </a:rPr>
                        <a:t>РОССИЯ ФЕДЕРАЦИЯСА СЬӦМКУД СИСТЕМАЫН СЬӦМКУДЪЯСӦН ДА ОРГАНИЗАЦИЯЯСӦН  КОЛЯН ВОЯССЯ ТОРЪЯ МОГА СУБСИДИЯЯСЫСЬ, СУБВЕНЦИЯЯСЫСЬ ДА МУКӦД СЬӦМКУДКОСТСА ТРАНСФЕРТЫСЬ КОЛЯСЪЯС БЕРГӦДӦМЫСЬ РОССИЯ ФЕДЕРАЦИЯСА СЬӦМКУД СИСТЕМАЫН СЬӦМКУДЪЯСЛӦН ЧӦЖӦС</a:t>
                      </a:r>
                      <a:endParaRPr/>
                    </a:p>
                  </a:txBody>
                  <a:tcPr/>
                </a:tc>
                <a:tc>
                  <a:txBody>
                    <a:bodyPr lIns="34200" rIns="34200" tIns="0" bIns="0"/>
                    <a:p>
                      <a:pPr algn="r">
                        <a:lnSpc>
                          <a:spcPct val="100000"/>
                        </a:lnSpc>
                      </a:pPr>
                      <a:r>
                        <a:rPr lang="ru-RU" sz="1200">
                          <a:solidFill>
                            <a:srgbClr val="000000"/>
                          </a:solidFill>
                          <a:latin typeface="Calibri"/>
                        </a:rPr>
                        <a:t>0,0</a:t>
                      </a:r>
                      <a:endParaRPr/>
                    </a:p>
                  </a:txBody>
                  <a:tcPr/>
                </a:tc>
                <a:tc>
                  <a:txBody>
                    <a:bodyPr lIns="34200" rIns="34200" tIns="0" bIns="0"/>
                    <a:p>
                      <a:pPr algn="r">
                        <a:lnSpc>
                          <a:spcPct val="100000"/>
                        </a:lnSpc>
                      </a:pPr>
                      <a:r>
                        <a:rPr lang="ru-RU" sz="1200">
                          <a:solidFill>
                            <a:srgbClr val="000000"/>
                          </a:solidFill>
                          <a:latin typeface="Calibri"/>
                        </a:rPr>
                        <a:t>171 317,0</a:t>
                      </a:r>
                      <a:endParaRPr/>
                    </a:p>
                  </a:txBody>
                  <a:tcPr/>
                </a:tc>
                <a:tc>
                  <a:txBody>
                    <a:bodyPr lIns="34200" rIns="34200" tIns="0" bIns="0"/>
                    <a:p>
                      <a:pPr>
                        <a:lnSpc>
                          <a:spcPct val="100000"/>
                        </a:lnSpc>
                      </a:pPr>
                      <a:r>
                        <a:rPr lang="ru-RU" sz="1200">
                          <a:solidFill>
                            <a:srgbClr val="000000"/>
                          </a:solidFill>
                          <a:latin typeface="Calibri"/>
                        </a:rPr>
                        <a:t> </a:t>
                      </a:r>
                      <a:endParaRPr/>
                    </a:p>
                  </a:txBody>
                  <a:tcPr/>
                </a:tc>
              </a:tr>
              <a:tr h="547920">
                <a:tc>
                  <a:txBody>
                    <a:bodyPr lIns="34200" rIns="34200" tIns="0" bIns="0"/>
                    <a:p>
                      <a:pPr>
                        <a:lnSpc>
                          <a:spcPct val="100000"/>
                        </a:lnSpc>
                      </a:pPr>
                      <a:r>
                        <a:rPr b="1" lang="ru-RU" sz="1200">
                          <a:solidFill>
                            <a:srgbClr val="ffffff"/>
                          </a:solidFill>
                          <a:latin typeface="Calibri"/>
                        </a:rPr>
                        <a:t>КОЛЯН ВОЯССЯ ТОРЪЯ МОГА СУБСИДИЯЯСЫСЬ, СУБВЕНЦИЯЯСЫСЬ ДА МУКӦД СЬӦМКУДКОСТСА ТРАНСФЕРТЫСЬ КОЛЯСЪЯС БЕРГӦДӦМ</a:t>
                      </a:r>
                      <a:endParaRPr/>
                    </a:p>
                  </a:txBody>
                  <a:tcPr/>
                </a:tc>
                <a:tc>
                  <a:txBody>
                    <a:bodyPr lIns="34200" rIns="34200" tIns="0" bIns="0"/>
                    <a:p>
                      <a:pPr algn="r">
                        <a:lnSpc>
                          <a:spcPct val="100000"/>
                        </a:lnSpc>
                      </a:pPr>
                      <a:r>
                        <a:rPr lang="ru-RU" sz="1200">
                          <a:solidFill>
                            <a:srgbClr val="000000"/>
                          </a:solidFill>
                          <a:latin typeface="Calibri"/>
                        </a:rPr>
                        <a:t>0,0</a:t>
                      </a:r>
                      <a:endParaRPr/>
                    </a:p>
                  </a:txBody>
                  <a:tcPr/>
                </a:tc>
                <a:tc>
                  <a:txBody>
                    <a:bodyPr lIns="34200" rIns="34200" tIns="0" bIns="0"/>
                    <a:p>
                      <a:pPr algn="r">
                        <a:lnSpc>
                          <a:spcPct val="100000"/>
                        </a:lnSpc>
                      </a:pPr>
                      <a:r>
                        <a:rPr lang="ru-RU" sz="1200">
                          <a:solidFill>
                            <a:srgbClr val="000000"/>
                          </a:solidFill>
                          <a:latin typeface="Calibri"/>
                        </a:rPr>
                        <a:t>-142 850,6</a:t>
                      </a:r>
                      <a:endParaRPr/>
                    </a:p>
                  </a:txBody>
                  <a:tcPr/>
                </a:tc>
                <a:tc>
                  <a:txBody>
                    <a:bodyPr lIns="34200" rIns="34200" tIns="0" bIns="0"/>
                    <a:p>
                      <a:pPr>
                        <a:lnSpc>
                          <a:spcPct val="100000"/>
                        </a:lnSpc>
                      </a:pPr>
                      <a:r>
                        <a:rPr lang="ru-RU" sz="1200">
                          <a:solidFill>
                            <a:srgbClr val="000000"/>
                          </a:solidFill>
                          <a:latin typeface="Calibri"/>
                        </a:rPr>
                        <a:t> </a:t>
                      </a:r>
                      <a:endParaRPr/>
                    </a:p>
                  </a:txBody>
                  <a:tcPr/>
                </a:tc>
              </a:tr>
            </a:tbl>
          </a:graphicData>
        </a:graphic>
      </p:graphicFrame>
    </p:spTree>
  </p:cSld>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6" name="TextShape 1"/>
          <p:cNvSpPr txBox="1"/>
          <p:nvPr/>
        </p:nvSpPr>
        <p:spPr>
          <a:xfrm>
            <a:off x="0" y="6492960"/>
            <a:ext cx="467280" cy="364680"/>
          </a:xfrm>
          <a:prstGeom prst="rect">
            <a:avLst/>
          </a:prstGeom>
        </p:spPr>
        <p:txBody>
          <a:bodyPr anchor="ctr"/>
          <a:p>
            <a:pPr>
              <a:lnSpc>
                <a:spcPct val="100000"/>
              </a:lnSpc>
            </a:pPr>
            <a:fld id="{72510A62-886C-4460-A791-E3AC5779DAED}" type="slidenum">
              <a:rPr lang="ru-RU" sz="1200">
                <a:solidFill>
                  <a:srgbClr val="ffc000"/>
                </a:solidFill>
                <a:latin typeface="Calibri"/>
              </a:rPr>
              <a:t>&lt;номер&gt;</a:t>
            </a:fld>
            <a:endParaRPr/>
          </a:p>
        </p:txBody>
      </p:sp>
      <p:sp>
        <p:nvSpPr>
          <p:cNvPr id="747" name="CustomShape 2"/>
          <p:cNvSpPr/>
          <p:nvPr/>
        </p:nvSpPr>
        <p:spPr>
          <a:xfrm>
            <a:off x="467640" y="1124640"/>
            <a:ext cx="8309520" cy="5394240"/>
          </a:xfrm>
          <a:prstGeom prst="rect">
            <a:avLst/>
          </a:prstGeom>
          <a:noFill/>
          <a:ln>
            <a:noFill/>
          </a:ln>
        </p:spPr>
        <p:txBody>
          <a:bodyPr lIns="90000" rIns="90000" tIns="45000" bIns="45000"/>
          <a:p>
            <a:pPr algn="just">
              <a:lnSpc>
                <a:spcPct val="114000"/>
              </a:lnSpc>
            </a:pPr>
            <a:r>
              <a:rPr lang="ru-RU" sz="1280">
                <a:solidFill>
                  <a:srgbClr val="000000"/>
                </a:solidFill>
                <a:latin typeface="Times New Roman"/>
              </a:rPr>
              <a:t>Дiнму сьӧмӧн веськӧдлан качествосӧ донъялӧм серти, кутшӧмӧс нуӧдiс 2015 воын Россия Федерацияса сьӧм овмӧс министерство, Коми Республикаӧс да нӧшта РФ 14 дiнмуӧс пыртӧма сьӧмӧн веськӧдлан качество серти дiнмуяслӧн III группаӧ. Татшӧм ногӧн, «Отчётнӧй во водзын мунысь вося кывкӧртӧдъяс серти дiнмуса сьӧмӧн веськӧдлан качествосӧ, кутшӧмӧс донъялӧ Россия Федерацияса сьӧм овмӧс министерство, колана качестволы лӧсялана тшупӧдысь оз улынджык (2 группа) Коми Республикаӧн шедӧдӧм» 4 канму уджтаслысь планын индӧм петкӧдлассӧ абу збыльмӧдӧма. 2014 воын Коми Республикаса дiнму сьӧмӧн веськӧдлан качествосӧ донъялӧма лёкджыка сы вӧсна, мый 2014 вося кывкӧртӧдъяс серти Коми Республикаса республиканскӧй сьӧмкудсӧ пӧртӧма олӧмӧ збыль дефицитӧн 16,8% вылӧ, мый вевтыртӧ РФ субъектлӧн сьӧмкуд дефицитлысь медпозяна ыдждасӧ, кутшӧмӧс урчитӧма РФ БК 921 статьяӧн водзӧстӧг воӧм сьӧм кындзи чӧжӧсысь 15%-ысь оз унджык. Отчётнӧй воын дефицитлысь медпозяна ыджда вевтыртан медшӧр помка – абу збыльмӧдӧма вотысь да вотысь ӧтдор чӧжӧс серти плансӧ. Отчётнӧй кадколастӧ видлалӧма 2014 вося кывкӧртӧдъяссӧ да примитӧма мераяс, медым ӧлӧдны план торкӧмъясысь. 2015 вося виччысяна бӧртас серти Коми Республикаӧс пыртасны сьӧмӧн бура веськӧдлысь дiнмуяс лыдӧ, да петкӧдлассӧ лоас пӧртӧма олӧмӧ.</a:t>
            </a:r>
            <a:endParaRPr/>
          </a:p>
          <a:p>
            <a:pPr algn="just">
              <a:lnSpc>
                <a:spcPct val="114000"/>
              </a:lnSpc>
            </a:pPr>
            <a:r>
              <a:rPr lang="ru-RU" sz="1280">
                <a:solidFill>
                  <a:srgbClr val="000000"/>
                </a:solidFill>
                <a:latin typeface="Times New Roman"/>
              </a:rPr>
              <a:t>Коми Республикаса республиканскӧй сьӧмкуд да Коми Республикаса ӧтувт</a:t>
            </a:r>
            <a:r>
              <a:rPr lang="ru-RU" sz="1200">
                <a:solidFill>
                  <a:srgbClr val="000000"/>
                </a:solidFill>
                <a:latin typeface="Times New Roman"/>
              </a:rPr>
              <a:t>ӧм </a:t>
            </a:r>
            <a:r>
              <a:rPr lang="ru-RU" sz="1280">
                <a:solidFill>
                  <a:srgbClr val="000000"/>
                </a:solidFill>
                <a:latin typeface="Times New Roman"/>
              </a:rPr>
              <a:t>сьӧмкуд збыльмӧдӧм:</a:t>
            </a:r>
            <a:endParaRPr/>
          </a:p>
          <a:p>
            <a:pPr algn="just">
              <a:lnSpc>
                <a:spcPct val="114000"/>
              </a:lnSpc>
            </a:pPr>
            <a:r>
              <a:rPr lang="ru-RU" sz="1280">
                <a:solidFill>
                  <a:srgbClr val="000000"/>
                </a:solidFill>
                <a:latin typeface="Times New Roman"/>
              </a:rPr>
              <a:t>1) 2015 вося кывкӧртӧдъяс серти Коми Республикаса республиканскӧй сьӧмкудсӧ збыльмӧдӧма татшӧм ногӧн:</a:t>
            </a:r>
            <a:endParaRPr/>
          </a:p>
          <a:p>
            <a:pPr algn="just">
              <a:lnSpc>
                <a:spcPct val="114000"/>
              </a:lnSpc>
            </a:pPr>
            <a:r>
              <a:rPr lang="ru-RU" sz="1280">
                <a:solidFill>
                  <a:srgbClr val="000000"/>
                </a:solidFill>
                <a:latin typeface="Times New Roman"/>
              </a:rPr>
              <a:t>Воӧм чӧжӧсыс – 56,0 млрд. шайт, тайӧ планын индӧм серти 4,1 млрд. шайт вылӧ этшаджык (60,1 млрд. шайт). Республиканск</a:t>
            </a:r>
            <a:r>
              <a:rPr lang="ru-RU" sz="1200">
                <a:solidFill>
                  <a:srgbClr val="000000"/>
                </a:solidFill>
                <a:latin typeface="Times New Roman"/>
              </a:rPr>
              <a:t>ӧй</a:t>
            </a:r>
            <a:r>
              <a:rPr lang="ru-RU" sz="1280">
                <a:solidFill>
                  <a:srgbClr val="000000"/>
                </a:solidFill>
                <a:latin typeface="Times New Roman"/>
              </a:rPr>
              <a:t> сьӧмкудлӧн чӧжӧс серти стӧчмӧдӧм плансӧ збыльмӧдӧма 93,2% вылӧ. Рӧскод серти збыльмӧдӧма 63,6 млрд. шайт планын индӧм 67,6 млрд. шайт дорысь. Татшӧм ногӧн, Коми Республикаса республиканскӧй сьӧмкудсӧ рӧскод серти збыльмӧдӧма 94,1% вылӧ.</a:t>
            </a:r>
            <a:endParaRPr/>
          </a:p>
          <a:p>
            <a:pPr algn="just">
              <a:lnSpc>
                <a:spcPct val="114000"/>
              </a:lnSpc>
            </a:pPr>
            <a:r>
              <a:rPr lang="ru-RU" sz="1280">
                <a:solidFill>
                  <a:srgbClr val="000000"/>
                </a:solidFill>
                <a:latin typeface="Times New Roman"/>
              </a:rPr>
              <a:t>Коми Республикаса республиканскӧй сьӧмкудлӧн збыль дефицитыс лои 7,6 млрд. шайт да тырвый</a:t>
            </a:r>
            <a:r>
              <a:rPr lang="ru-RU" sz="1200">
                <a:solidFill>
                  <a:srgbClr val="000000"/>
                </a:solidFill>
                <a:latin typeface="Times New Roman"/>
              </a:rPr>
              <a:t>ӧ</a:t>
            </a:r>
            <a:r>
              <a:rPr lang="ru-RU" sz="1280">
                <a:solidFill>
                  <a:srgbClr val="000000"/>
                </a:solidFill>
                <a:latin typeface="Times New Roman"/>
              </a:rPr>
              <a:t> вештӧма сьӧмкуд да коммерческӧй кредитъяс отсӧгӧн, Коми Республикаса канму дона кабалаяс иналӧмысь республиканск</a:t>
            </a:r>
            <a:r>
              <a:rPr lang="ru-RU" sz="1200">
                <a:solidFill>
                  <a:srgbClr val="000000"/>
                </a:solidFill>
                <a:latin typeface="Times New Roman"/>
              </a:rPr>
              <a:t>ӧй</a:t>
            </a:r>
            <a:r>
              <a:rPr lang="ru-RU" sz="1280">
                <a:solidFill>
                  <a:srgbClr val="000000"/>
                </a:solidFill>
                <a:latin typeface="Times New Roman"/>
              </a:rPr>
              <a:t> сьӧмкудйӧ воӧм сьӧм отсӧгӧн, сьӧмкуд тшӧтъяс вылын сь</a:t>
            </a:r>
            <a:r>
              <a:rPr lang="ru-RU" sz="1200">
                <a:solidFill>
                  <a:srgbClr val="000000"/>
                </a:solidFill>
                <a:latin typeface="Times New Roman"/>
              </a:rPr>
              <a:t>ӧм </a:t>
            </a:r>
            <a:r>
              <a:rPr lang="ru-RU" sz="1280">
                <a:solidFill>
                  <a:srgbClr val="000000"/>
                </a:solidFill>
                <a:latin typeface="Times New Roman"/>
              </a:rPr>
              <a:t>колясъяс чинтӧм отсӧгӧн да дефицит сьӧмӧн могмӧдан мукӧд ӧшмӧс пыр.</a:t>
            </a:r>
            <a:endParaRPr/>
          </a:p>
        </p:txBody>
      </p:sp>
      <p:sp>
        <p:nvSpPr>
          <p:cNvPr id="748" name="CustomShape 3"/>
          <p:cNvSpPr/>
          <p:nvPr/>
        </p:nvSpPr>
        <p:spPr>
          <a:xfrm>
            <a:off x="467640" y="692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9" name="TextShape 1"/>
          <p:cNvSpPr txBox="1"/>
          <p:nvPr/>
        </p:nvSpPr>
        <p:spPr>
          <a:xfrm>
            <a:off x="0" y="6492960"/>
            <a:ext cx="467280" cy="364680"/>
          </a:xfrm>
          <a:prstGeom prst="rect">
            <a:avLst/>
          </a:prstGeom>
        </p:spPr>
        <p:txBody>
          <a:bodyPr anchor="ctr"/>
          <a:p>
            <a:pPr>
              <a:lnSpc>
                <a:spcPct val="100000"/>
              </a:lnSpc>
            </a:pPr>
            <a:fld id="{B2BED63E-F562-4175-BBBE-0D93D3681B5B}" type="slidenum">
              <a:rPr lang="ru-RU" sz="1200">
                <a:solidFill>
                  <a:srgbClr val="ffc000"/>
                </a:solidFill>
                <a:latin typeface="Calibri"/>
              </a:rPr>
              <a:t>&lt;номер&gt;</a:t>
            </a:fld>
            <a:endParaRPr/>
          </a:p>
        </p:txBody>
      </p:sp>
      <p:sp>
        <p:nvSpPr>
          <p:cNvPr id="750" name="CustomShape 2"/>
          <p:cNvSpPr/>
          <p:nvPr/>
        </p:nvSpPr>
        <p:spPr>
          <a:xfrm>
            <a:off x="467640" y="1124640"/>
            <a:ext cx="8309520" cy="5056560"/>
          </a:xfrm>
          <a:prstGeom prst="rect">
            <a:avLst/>
          </a:prstGeom>
          <a:noFill/>
          <a:ln>
            <a:noFill/>
          </a:ln>
        </p:spPr>
        <p:txBody>
          <a:bodyPr lIns="90000" rIns="90000" tIns="45000" bIns="45000"/>
          <a:p>
            <a:pPr algn="just">
              <a:lnSpc>
                <a:spcPct val="114000"/>
              </a:lnSpc>
            </a:pPr>
            <a:r>
              <a:rPr lang="ru-RU" sz="1250">
                <a:solidFill>
                  <a:srgbClr val="000000"/>
                </a:solidFill>
                <a:latin typeface="Times New Roman"/>
              </a:rPr>
              <a:t>2) Коми Республикаса </a:t>
            </a:r>
            <a:r>
              <a:rPr lang="ru-RU" sz="1200">
                <a:solidFill>
                  <a:srgbClr val="000000"/>
                </a:solidFill>
                <a:latin typeface="Times New Roman"/>
              </a:rPr>
              <a:t>ӧтувтӧм</a:t>
            </a:r>
            <a:r>
              <a:rPr lang="ru-RU" sz="1250">
                <a:solidFill>
                  <a:srgbClr val="000000"/>
                </a:solidFill>
                <a:latin typeface="Times New Roman"/>
              </a:rPr>
              <a:t> сьӧмкудсӧ збыльмӧдӧма татшӧм ногӧн.</a:t>
            </a:r>
            <a:endParaRPr/>
          </a:p>
          <a:p>
            <a:pPr algn="just">
              <a:lnSpc>
                <a:spcPct val="114000"/>
              </a:lnSpc>
            </a:pPr>
            <a:r>
              <a:rPr lang="ru-RU" sz="1250">
                <a:solidFill>
                  <a:srgbClr val="000000"/>
                </a:solidFill>
                <a:latin typeface="Times New Roman"/>
              </a:rPr>
              <a:t>Ӧтувт</a:t>
            </a:r>
            <a:r>
              <a:rPr lang="ru-RU" sz="1200">
                <a:solidFill>
                  <a:srgbClr val="000000"/>
                </a:solidFill>
                <a:latin typeface="Times New Roman"/>
              </a:rPr>
              <a:t>ӧм</a:t>
            </a:r>
            <a:r>
              <a:rPr lang="ru-RU" sz="1250">
                <a:solidFill>
                  <a:srgbClr val="000000"/>
                </a:solidFill>
                <a:latin typeface="Times New Roman"/>
              </a:rPr>
              <a:t> сьӧмкудлӧн чӧжӧс юкӧнын лоис 67,4 млрд. шайт либӧ планын индӧм ыдждаысь 93,5 %. Рӧскод серти збыльмӧдӧма  76,1 млрд. шайт планын индӧм 82,5 млрд. шайт дорысь. Татшӧм ногӧн, 2015 вося кывкӧртӧдъяс серти  Коми Республикаса ӧтувтӧм сьӧмкудлысь рӧскод юкӧнсӧ збыльмӧдӧма 92,2 % вылӧ.</a:t>
            </a:r>
            <a:endParaRPr/>
          </a:p>
          <a:p>
            <a:pPr algn="just">
              <a:lnSpc>
                <a:spcPct val="114000"/>
              </a:lnSpc>
            </a:pPr>
            <a:r>
              <a:rPr lang="ru-RU" sz="1250">
                <a:solidFill>
                  <a:srgbClr val="000000"/>
                </a:solidFill>
                <a:latin typeface="Times New Roman"/>
              </a:rPr>
              <a:t>2015 во вылӧ канму уджтасса планын индӧма, мый Коми Республикаса ӧтувтӧм сьӧмкудлӧн дефицит петкӧдласыс водзӧстӧг воӧм сьӧм учётӧ босьттӧг чӧжӧс серти оз вермы вевтыртны 15,0%. Збыль петкӧдласыс эз пет 11,2 %-ысь, индӧм дефицитсӧ дзоньнас вештӧма сьӧмӧн могмӧдан ӧшмӧсъяс отсӧгӧн.</a:t>
            </a:r>
            <a:endParaRPr/>
          </a:p>
          <a:p>
            <a:pPr algn="just">
              <a:lnSpc>
                <a:spcPct val="114000"/>
              </a:lnSpc>
            </a:pPr>
            <a:r>
              <a:rPr lang="ru-RU" sz="1250">
                <a:solidFill>
                  <a:srgbClr val="000000"/>
                </a:solidFill>
                <a:latin typeface="Times New Roman"/>
              </a:rPr>
              <a:t>Коми Республикаса республиканскӧй сьӧмкудсӧ да Коми Республикаса ӧтувтӧм сьӧмкудсӧ 2015 воын збыльмӧдӧма сьӧмкуд балансируйтан принципӧ кутчысьӧмӧн. </a:t>
            </a:r>
            <a:endParaRPr/>
          </a:p>
          <a:p>
            <a:pPr algn="just">
              <a:lnSpc>
                <a:spcPct val="114000"/>
              </a:lnSpc>
            </a:pPr>
            <a:r>
              <a:rPr lang="ru-RU" sz="1250">
                <a:solidFill>
                  <a:srgbClr val="000000"/>
                </a:solidFill>
                <a:latin typeface="Times New Roman"/>
              </a:rPr>
              <a:t>Сы понда, мый стӧча збыльмӧдӧма РФ Президент В. Путинлысь «майскӧй» индӧдъяссӧ да йӧз водзын мукӧд кӧсйысьӧмсӧ да абу пӧртӧма олӧмӧ республиканскӧй сьӧмкудлысь чӧжӧс юкӧнсӧ, ёна содiс Коми Республикаса канму уджйӧзыс. </a:t>
            </a:r>
            <a:endParaRPr/>
          </a:p>
          <a:p>
            <a:pPr algn="just">
              <a:lnSpc>
                <a:spcPct val="114000"/>
              </a:lnSpc>
            </a:pPr>
            <a:r>
              <a:rPr lang="ru-RU" sz="1250">
                <a:solidFill>
                  <a:srgbClr val="000000"/>
                </a:solidFill>
                <a:latin typeface="Times New Roman"/>
              </a:rPr>
              <a:t>2016 вося тӧвшӧр тӧлысь 1 лун кежлӧ Коми Республикаса канму уджйӧзлӧн ыдждаыс лоис 33,8 млрд. шайт, мый 2014 во серти 17,8 % вылӧ унджык. 2016 вося тӧвшӧр тӧлысь 1 лун кежлӧ муниципальнӧй уджйӧзыс -  2,1 млрд. шайт, мый колян во серти 10,5% вылӧ унджык. </a:t>
            </a:r>
            <a:endParaRPr/>
          </a:p>
          <a:p>
            <a:pPr algn="just">
              <a:lnSpc>
                <a:spcPct val="114000"/>
              </a:lnSpc>
            </a:pPr>
            <a:r>
              <a:rPr lang="ru-RU" sz="1250">
                <a:solidFill>
                  <a:srgbClr val="000000"/>
                </a:solidFill>
                <a:latin typeface="Times New Roman"/>
              </a:rPr>
              <a:t>2015 во вылӧ канму уджтаслӧн параметръясӧн планын индӧма канму да муниципальнӧй уджйӧзлысь медпозяна ыдждасӧ Коми Республикаса ӧтувтӧм сьӧмкудлӧн чӧжӧс дорӧ водзӧстӧг воӧм сьӧм кындзи 65,0 % мында. Збыль петкӧдласыс эз вевтырт 55,0 %.</a:t>
            </a:r>
            <a:endParaRPr/>
          </a:p>
          <a:p>
            <a:pPr algn="just">
              <a:lnSpc>
                <a:spcPct val="114000"/>
              </a:lnSpc>
            </a:pPr>
            <a:r>
              <a:rPr lang="ru-RU" sz="1250">
                <a:solidFill>
                  <a:srgbClr val="000000"/>
                </a:solidFill>
                <a:latin typeface="Times New Roman"/>
              </a:rPr>
              <a:t>2015 воын петкӧдласъяссӧ (индикаторъяссӧ) збыльмӧдӧма 96,6% вылӧ. Абу збыльмӧдӧма планын индӧм серти татшӧм индикатор:</a:t>
            </a:r>
            <a:endParaRPr/>
          </a:p>
          <a:p>
            <a:pPr algn="just">
              <a:lnSpc>
                <a:spcPct val="114000"/>
              </a:lnSpc>
            </a:pPr>
            <a:r>
              <a:rPr lang="ru-RU" sz="1250">
                <a:solidFill>
                  <a:srgbClr val="000000"/>
                </a:solidFill>
                <a:latin typeface="Times New Roman"/>
              </a:rPr>
              <a:t>- «Отчётнӧй во водзын мунысь вося кывкӧртӧдъяс серти дiнмуса сьӧмӧн веськӧдлан качествосӧ, кутшӧмӧс донъялӧ Россия Федерацияса сьӧм овмӧс министерство, колана качестволы лӧсялана тшупӧдысь оз улынджык (2 группа) Коми Республикаӧн шедӧдӧм» 4 №</a:t>
            </a:r>
            <a:endParaRPr/>
          </a:p>
        </p:txBody>
      </p:sp>
      <p:sp>
        <p:nvSpPr>
          <p:cNvPr id="751" name="CustomShape 3"/>
          <p:cNvSpPr/>
          <p:nvPr/>
        </p:nvSpPr>
        <p:spPr>
          <a:xfrm>
            <a:off x="467640" y="692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1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2" name="TextShape 1"/>
          <p:cNvSpPr txBox="1"/>
          <p:nvPr/>
        </p:nvSpPr>
        <p:spPr>
          <a:xfrm>
            <a:off x="0" y="6492960"/>
            <a:ext cx="467280" cy="364680"/>
          </a:xfrm>
          <a:prstGeom prst="rect">
            <a:avLst/>
          </a:prstGeom>
        </p:spPr>
        <p:txBody>
          <a:bodyPr anchor="ctr"/>
          <a:p>
            <a:pPr>
              <a:lnSpc>
                <a:spcPct val="100000"/>
              </a:lnSpc>
            </a:pPr>
            <a:fld id="{C35A95F4-1D23-4D00-BE3F-44D3017D3A51}" type="slidenum">
              <a:rPr lang="ru-RU" sz="1200">
                <a:solidFill>
                  <a:srgbClr val="ffc000"/>
                </a:solidFill>
                <a:latin typeface="Calibri"/>
              </a:rPr>
              <a:t>&lt;номер&gt;</a:t>
            </a:fld>
            <a:endParaRPr/>
          </a:p>
        </p:txBody>
      </p:sp>
      <p:sp>
        <p:nvSpPr>
          <p:cNvPr id="753" name="CustomShape 2"/>
          <p:cNvSpPr/>
          <p:nvPr/>
        </p:nvSpPr>
        <p:spPr>
          <a:xfrm>
            <a:off x="454680" y="1109160"/>
            <a:ext cx="8309520" cy="5079960"/>
          </a:xfrm>
          <a:prstGeom prst="rect">
            <a:avLst/>
          </a:prstGeom>
          <a:noFill/>
          <a:ln>
            <a:noFill/>
          </a:ln>
        </p:spPr>
        <p:txBody>
          <a:bodyPr lIns="90000" rIns="90000" tIns="45000" bIns="45000"/>
          <a:p>
            <a:pPr algn="just">
              <a:lnSpc>
                <a:spcPct val="110000"/>
              </a:lnSpc>
            </a:pPr>
            <a:r>
              <a:rPr lang="ru-RU" sz="1300">
                <a:solidFill>
                  <a:srgbClr val="000000"/>
                </a:solidFill>
                <a:latin typeface="Times New Roman"/>
              </a:rPr>
              <a:t>Та дырйи позьӧ вӧчны кывкӧртӧд, мый 2015 воын кывкутӧмӧн збыльмӧдысь водзын да канму уджтасын участвуйтысьяс водзын сулалысь канму уджтасса стратегическӧй могъяссӧ пӧртӧма олӧмӧ тырвыйӧ. </a:t>
            </a:r>
            <a:endParaRPr/>
          </a:p>
          <a:p>
            <a:pPr algn="just">
              <a:lnSpc>
                <a:spcPct val="110000"/>
              </a:lnSpc>
            </a:pPr>
            <a:r>
              <a:rPr lang="ru-RU" sz="1300">
                <a:solidFill>
                  <a:srgbClr val="000000"/>
                </a:solidFill>
                <a:latin typeface="Times New Roman"/>
              </a:rPr>
              <a:t>Канму уджтасын петкӧдчӧ Коми Республикалӧн став мутасын ӧтйӧза сьӧм юкӧнын канму политика да сiйӧ кутӧ ас пытшкын мукӧдтор лыдын Коми Республикаса ӧтувтӧм сьӧмкудлысь петкӧдласъяс серти индикаторъяс. Такӧд йитӧдын, а сiдзжӧ Россия Федерацияса сьӧмкуд кодекслӧн 31 статьяӧн урчитӧм сьӧмкуд системаса сьӧмкудъяслысь асшӧрлунсӧ тӧд вылӧ босьтӧмӧн, канму уджтас лӧсьӧдiгӧн шуӧма, мый канму уджтасӧ торъя муниципальнӧй юкӧнъяс серти петкӧдласъяссӧ пыртны оз ков. </a:t>
            </a:r>
            <a:endParaRPr/>
          </a:p>
          <a:p>
            <a:pPr algn="just">
              <a:lnSpc>
                <a:spcPct val="110000"/>
              </a:lnSpc>
            </a:pPr>
            <a:r>
              <a:rPr lang="ru-RU" sz="1300">
                <a:solidFill>
                  <a:srgbClr val="000000"/>
                </a:solidFill>
                <a:latin typeface="Times New Roman"/>
              </a:rPr>
              <a:t>3) Отчётнӧй кадколастӧ канму уджтас збыльмӧдӧм вылӧ ёна тӧдчис да кутас на тӧдчыны 2016 воын да шӧркодь кадколаст чӧжӧн Коми Республика мутасын Россия Федерацияса Президентысь «майскӧй индӧдъяс» збыльмӧдӧмсӧ сьӧмӧн могмӧдӧм.</a:t>
            </a:r>
            <a:endParaRPr/>
          </a:p>
          <a:p>
            <a:pPr algn="just">
              <a:lnSpc>
                <a:spcPct val="110000"/>
              </a:lnSpc>
            </a:pPr>
            <a:r>
              <a:rPr lang="ru-RU" sz="1300">
                <a:solidFill>
                  <a:srgbClr val="000000"/>
                </a:solidFill>
                <a:latin typeface="Times New Roman"/>
              </a:rPr>
              <a:t>2015 воын Коми Республикаса ӧтувтӧм сьӧмкудлӧн содтӧд сьӧм ыджда, мый веськӧдӧма индӧдъяслысь положениеяс да торъя мога петкӧдласъяс збыльмӧдӧм вылӧ, лоис 10,2 млрд. шайт.</a:t>
            </a:r>
            <a:endParaRPr/>
          </a:p>
          <a:p>
            <a:pPr algn="just">
              <a:lnSpc>
                <a:spcPct val="110000"/>
              </a:lnSpc>
            </a:pPr>
            <a:r>
              <a:rPr lang="ru-RU" sz="1300">
                <a:solidFill>
                  <a:srgbClr val="000000"/>
                </a:solidFill>
                <a:latin typeface="Times New Roman"/>
              </a:rPr>
              <a:t>Та дырйи, 2014 во серти Коми Республикаса ӧтувтӧм сьӧмкудлӧн чӧжӧсыс содiс сӧмын 1,6 млрд. шайт вылӧ либӧ 2,4% вылӧ. Сiдзжӧ пасйӧма, мый 2014 во серти торъя йӧзлӧн чӧжӧс вылӧ вотысь сьӧмыс чинiс 0,2 млрд. шайт вылӧ либӧ 0,9% вылӧ. </a:t>
            </a:r>
            <a:endParaRPr/>
          </a:p>
          <a:p>
            <a:pPr algn="just">
              <a:lnSpc>
                <a:spcPct val="110000"/>
              </a:lnSpc>
            </a:pPr>
            <a:r>
              <a:rPr lang="ru-RU" sz="1300">
                <a:solidFill>
                  <a:srgbClr val="000000"/>
                </a:solidFill>
                <a:latin typeface="Times New Roman"/>
              </a:rPr>
              <a:t>Сiдзжӧ Коми Республикаса ӧтувтӧм сьӧмкудлӧн чӧжӧс содӧмкӧд ӧттшӧтш 2014 во серти 2015 воын планын индӧм чӧжӧсысь збыльмӧдӧма 93,5 % вылӧ. </a:t>
            </a:r>
            <a:endParaRPr/>
          </a:p>
          <a:p>
            <a:pPr algn="just">
              <a:lnSpc>
                <a:spcPct val="110000"/>
              </a:lnSpc>
            </a:pPr>
            <a:r>
              <a:rPr lang="ru-RU" sz="1300">
                <a:solidFill>
                  <a:srgbClr val="000000"/>
                </a:solidFill>
                <a:latin typeface="Times New Roman"/>
              </a:rPr>
              <a:t>Татшӧм лоӧмтор понда да нӧшта Коми Республикаса сьӧмкуд системаса сьӧмкудъяслӧн рӧскод серти кӧсйысьӧмъяс содӧм понда быдмӧ канму да муниципальнӧй уджйӧзыс, а сiдзжӧ сiйӧс могмӧдӧм вылӧ рӧскодыс. </a:t>
            </a:r>
            <a:endParaRPr/>
          </a:p>
          <a:p>
            <a:pPr algn="just">
              <a:lnSpc>
                <a:spcPct val="110000"/>
              </a:lnSpc>
            </a:pPr>
            <a:r>
              <a:rPr lang="ru-RU" sz="1300">
                <a:solidFill>
                  <a:srgbClr val="000000"/>
                </a:solidFill>
                <a:latin typeface="Times New Roman"/>
              </a:rPr>
              <a:t>2015 воын индӧм лоӧмторъяслӧн тӧдчӧмнас позис веськӧдлыны да сiйӧ эз торк Коми Республикаса сьӧмкудлысь баланссӧ да зумыдлунсӧ. Но мунан воын да шӧркодь кадколаст чӧжӧн индӧм лоӧмторъяс кутасны водзӧ лёка тӧдчыны Коми Республикаса сьӧмкуд системалӧн зумыдлун вылӧ, та понда ковмас примитны зэв гырысь мераяс, медым Коми Республикаса ӧтувтӧм сьӧмкудлысь чинтыны рӧскодсӧ да содтыны чӧжӧссӧ. </a:t>
            </a:r>
            <a:endParaRPr/>
          </a:p>
        </p:txBody>
      </p:sp>
      <p:sp>
        <p:nvSpPr>
          <p:cNvPr id="754" name="CustomShape 3"/>
          <p:cNvSpPr/>
          <p:nvPr/>
        </p:nvSpPr>
        <p:spPr>
          <a:xfrm>
            <a:off x="467640" y="692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5" name="TextShape 1"/>
          <p:cNvSpPr txBox="1"/>
          <p:nvPr/>
        </p:nvSpPr>
        <p:spPr>
          <a:xfrm>
            <a:off x="0" y="6492960"/>
            <a:ext cx="467280" cy="364680"/>
          </a:xfrm>
          <a:prstGeom prst="rect">
            <a:avLst/>
          </a:prstGeom>
        </p:spPr>
        <p:txBody>
          <a:bodyPr anchor="ctr"/>
          <a:p>
            <a:pPr>
              <a:lnSpc>
                <a:spcPct val="100000"/>
              </a:lnSpc>
            </a:pPr>
            <a:fld id="{C16F353D-E8F5-4F8A-8390-90905C631586}" type="slidenum">
              <a:rPr lang="ru-RU" sz="1200">
                <a:solidFill>
                  <a:srgbClr val="ffc000"/>
                </a:solidFill>
                <a:latin typeface="Calibri"/>
              </a:rPr>
              <a:t>&lt;номер&gt;</a:t>
            </a:fld>
            <a:endParaRPr/>
          </a:p>
        </p:txBody>
      </p:sp>
      <p:sp>
        <p:nvSpPr>
          <p:cNvPr id="756" name="CustomShape 2"/>
          <p:cNvSpPr/>
          <p:nvPr/>
        </p:nvSpPr>
        <p:spPr>
          <a:xfrm>
            <a:off x="0" y="651960"/>
            <a:ext cx="9146520" cy="364680"/>
          </a:xfrm>
          <a:prstGeom prst="rect">
            <a:avLst/>
          </a:prstGeom>
          <a:noFill/>
          <a:ln>
            <a:noFill/>
          </a:ln>
        </p:spPr>
        <p:txBody>
          <a:bodyPr lIns="90000" rIns="90000" tIns="45000" bIns="45000"/>
          <a:p>
            <a:pPr algn="ctr">
              <a:lnSpc>
                <a:spcPct val="100000"/>
              </a:lnSpc>
            </a:pPr>
            <a:r>
              <a:rPr b="1" lang="ru-RU">
                <a:solidFill>
                  <a:srgbClr val="77933c"/>
                </a:solidFill>
                <a:latin typeface="Times New Roman"/>
              </a:rPr>
              <a:t>СОДТӦД МАТЕРИАЛЪЯС</a:t>
            </a:r>
            <a:endParaRPr/>
          </a:p>
        </p:txBody>
      </p:sp>
      <p:sp>
        <p:nvSpPr>
          <p:cNvPr id="757" name="CustomShape 3"/>
          <p:cNvSpPr/>
          <p:nvPr/>
        </p:nvSpPr>
        <p:spPr>
          <a:xfrm>
            <a:off x="467640" y="1074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Велӧдчанiнъясын финансӧвӧй тӧдӧмлун кыпӧдан лунъяс</a:t>
            </a:r>
            <a:endParaRPr/>
          </a:p>
        </p:txBody>
      </p:sp>
      <p:pic>
        <p:nvPicPr>
          <p:cNvPr id="758" name="Рисунок 10" descr=""/>
          <p:cNvPicPr/>
          <p:nvPr/>
        </p:nvPicPr>
        <p:blipFill>
          <a:blip r:embed="rId1"/>
          <a:stretch>
            <a:fillRect/>
          </a:stretch>
        </p:blipFill>
        <p:spPr>
          <a:xfrm>
            <a:off x="5940000" y="4739400"/>
            <a:ext cx="2928240" cy="1953720"/>
          </a:xfrm>
          <a:prstGeom prst="rect">
            <a:avLst/>
          </a:prstGeom>
          <a:ln>
            <a:noFill/>
          </a:ln>
        </p:spPr>
      </p:pic>
      <p:sp>
        <p:nvSpPr>
          <p:cNvPr id="759" name="CustomShape 4"/>
          <p:cNvSpPr/>
          <p:nvPr/>
        </p:nvSpPr>
        <p:spPr>
          <a:xfrm>
            <a:off x="467640" y="5736600"/>
            <a:ext cx="5400360" cy="965520"/>
          </a:xfrm>
          <a:prstGeom prst="rect">
            <a:avLst/>
          </a:prstGeom>
          <a:noFill/>
          <a:ln>
            <a:noFill/>
          </a:ln>
        </p:spPr>
        <p:txBody>
          <a:bodyPr lIns="90000" rIns="90000" tIns="45000" bIns="45000"/>
          <a:p>
            <a:pPr>
              <a:lnSpc>
                <a:spcPct val="114000"/>
              </a:lnSpc>
            </a:pPr>
            <a:r>
              <a:rPr lang="ru-RU" sz="1300">
                <a:solidFill>
                  <a:srgbClr val="000000"/>
                </a:solidFill>
                <a:latin typeface="Times New Roman"/>
              </a:rPr>
              <a:t>2015 воын мероприятиеяслӧн кывкӧртӧдъяс серти финансӧвӧй тӧдӧмлун кыпӧдан урокъяссӧ Коми Республикаын ставнас нуӧдӧма 210 велӧдан организацияын, шымыртӧма 15 900-ысь унджык велӧдчысьӧс (1 – 4 классъясын став велӧдчысь лыдысь 39,8 %).</a:t>
            </a:r>
            <a:endParaRPr/>
          </a:p>
        </p:txBody>
      </p:sp>
      <p:pic>
        <p:nvPicPr>
          <p:cNvPr id="760" name="Рисунок 12" descr=""/>
          <p:cNvPicPr/>
          <p:nvPr/>
        </p:nvPicPr>
        <p:blipFill>
          <a:blip r:embed="rId2"/>
          <a:stretch>
            <a:fillRect/>
          </a:stretch>
        </p:blipFill>
        <p:spPr>
          <a:xfrm>
            <a:off x="484200" y="1484640"/>
            <a:ext cx="5095440" cy="2288520"/>
          </a:xfrm>
          <a:prstGeom prst="rect">
            <a:avLst/>
          </a:prstGeom>
          <a:ln>
            <a:noFill/>
          </a:ln>
        </p:spPr>
      </p:pic>
      <p:sp>
        <p:nvSpPr>
          <p:cNvPr id="761" name="CustomShape 5"/>
          <p:cNvSpPr/>
          <p:nvPr/>
        </p:nvSpPr>
        <p:spPr>
          <a:xfrm>
            <a:off x="5724000" y="1484640"/>
            <a:ext cx="3144240" cy="2094120"/>
          </a:xfrm>
          <a:prstGeom prst="rect">
            <a:avLst/>
          </a:prstGeom>
          <a:noFill/>
          <a:ln>
            <a:noFill/>
          </a:ln>
        </p:spPr>
        <p:txBody>
          <a:bodyPr lIns="90000" rIns="90000" tIns="45000" bIns="45000"/>
          <a:p>
            <a:pPr algn="just">
              <a:lnSpc>
                <a:spcPct val="114000"/>
              </a:lnSpc>
            </a:pPr>
            <a:r>
              <a:rPr lang="ru-RU" sz="1300">
                <a:solidFill>
                  <a:srgbClr val="000000"/>
                </a:solidFill>
                <a:latin typeface="Times New Roman"/>
              </a:rPr>
              <a:t>2015 воын «Велӧдчанiнъясын финансӧвӧй тӧдӧмлун кыпӧдан лунъяс» акция дырйи Коми Республикаса сьӧм овмӧс министерствоса уджалысьяс лӧсьӧдiсны да петкӧдлiсны 9 школаын «Коми Республикаса сьӧм овмӧс министр – школаын велӧдчысь арлыда гражданалы» интерактивнӧй делӧвӧй ворсӧм-презентация.</a:t>
            </a:r>
            <a:endParaRPr/>
          </a:p>
        </p:txBody>
      </p:sp>
      <p:pic>
        <p:nvPicPr>
          <p:cNvPr id="762" name="Рисунок 14" descr=""/>
          <p:cNvPicPr/>
          <p:nvPr/>
        </p:nvPicPr>
        <p:blipFill>
          <a:blip r:embed="rId3"/>
          <a:srcRect l="627321" t="482285" r="487083" b="273714"/>
          <a:stretch>
            <a:fillRect/>
          </a:stretch>
        </p:blipFill>
        <p:spPr>
          <a:xfrm>
            <a:off x="5076360" y="3611880"/>
            <a:ext cx="2327760" cy="1451880"/>
          </a:xfrm>
          <a:prstGeom prst="rect">
            <a:avLst/>
          </a:prstGeom>
          <a:ln>
            <a:noFill/>
          </a:ln>
        </p:spPr>
      </p:pic>
      <p:sp>
        <p:nvSpPr>
          <p:cNvPr id="763" name="CustomShape 6"/>
          <p:cNvSpPr/>
          <p:nvPr/>
        </p:nvSpPr>
        <p:spPr>
          <a:xfrm>
            <a:off x="438120" y="3773520"/>
            <a:ext cx="4781520" cy="739800"/>
          </a:xfrm>
          <a:prstGeom prst="rect">
            <a:avLst/>
          </a:prstGeom>
          <a:noFill/>
          <a:ln>
            <a:noFill/>
          </a:ln>
        </p:spPr>
        <p:txBody>
          <a:bodyPr lIns="90000" rIns="90000" tIns="45000" bIns="45000"/>
          <a:p>
            <a:pPr>
              <a:lnSpc>
                <a:spcPct val="114000"/>
              </a:lnSpc>
            </a:pPr>
            <a:r>
              <a:rPr lang="ru-RU" sz="1300">
                <a:solidFill>
                  <a:srgbClr val="000000"/>
                </a:solidFill>
                <a:latin typeface="Times New Roman"/>
              </a:rPr>
              <a:t>Интерактивнӧй ворсӧмсӧ мӧдӧдӧма дiнмуса став школаӧ,  да та отсӧгӧн 10 620 велӧдчысь тӧдмасис сьӧм овмӧс министрлӧн кывкутана уджӧн.</a:t>
            </a:r>
            <a:endParaRPr/>
          </a:p>
        </p:txBody>
      </p:sp>
      <p:sp>
        <p:nvSpPr>
          <p:cNvPr id="764" name="CustomShape 7"/>
          <p:cNvSpPr/>
          <p:nvPr/>
        </p:nvSpPr>
        <p:spPr>
          <a:xfrm>
            <a:off x="484200" y="4532040"/>
            <a:ext cx="4447440" cy="1184040"/>
          </a:xfrm>
          <a:prstGeom prst="roundRect">
            <a:avLst>
              <a:gd name="adj" fmla="val 16667"/>
            </a:avLst>
          </a:prstGeom>
          <a:gradFill>
            <a:gsLst>
              <a:gs pos="0">
                <a:srgbClr val="f5f8fa"/>
              </a:gs>
              <a:gs pos="100000">
                <a:srgbClr val="9fc9d9"/>
              </a:gs>
            </a:gsLst>
            <a:path path="circle"/>
          </a:gradFill>
          <a:ln w="9360">
            <a:solidFill>
              <a:srgbClr val="328093"/>
            </a:solidFill>
            <a:round/>
          </a:ln>
        </p:spPr>
        <p:txBody>
          <a:bodyPr lIns="90000" rIns="90000" tIns="45000" bIns="45000" anchor="ctr"/>
          <a:p>
            <a:pPr algn="ctr">
              <a:lnSpc>
                <a:spcPct val="114000"/>
              </a:lnSpc>
            </a:pPr>
            <a:r>
              <a:rPr lang="ru-RU" sz="1300">
                <a:solidFill>
                  <a:srgbClr val="000000"/>
                </a:solidFill>
                <a:latin typeface="Times New Roman"/>
              </a:rPr>
              <a:t>Интерактивнӧй ворсӧмсӧ йӧзӧдӧма Коми Республикаса сьӧм овмӧс министерстволӧн официальнӧй сайтын «Бюджет для граждан» юкӧдын: </a:t>
            </a:r>
            <a:r>
              <a:rPr lang="ru-RU" sz="1300" u="sng">
                <a:solidFill>
                  <a:srgbClr val="0000ff"/>
                </a:solidFill>
                <a:latin typeface="Times New Roman"/>
              </a:rPr>
              <a:t>http</a:t>
            </a:r>
            <a:r>
              <a:rPr lang="ru-RU" sz="1300" u="sng">
                <a:solidFill>
                  <a:srgbClr val="0000ff"/>
                </a:solidFill>
                <a:latin typeface="Times New Roman"/>
              </a:rPr>
              <a:t>://minfin.rkomi.ru/page/12495/32622</a:t>
            </a:r>
            <a:r>
              <a:rPr lang="ru-RU" sz="1300" u="sng">
                <a:solidFill>
                  <a:srgbClr val="0000ff"/>
                </a:solidFill>
                <a:latin typeface="Times New Roman"/>
              </a:rPr>
              <a:t>/</a:t>
            </a:r>
            <a:r>
              <a:rPr lang="ru-RU" sz="1300" u="sng">
                <a:solidFill>
                  <a:srgbClr val="000000"/>
                </a:solidFill>
                <a:latin typeface="Times New Roman"/>
              </a:rPr>
              <a:t>;  </a:t>
            </a:r>
            <a:endParaRPr/>
          </a:p>
          <a:p>
            <a:pPr algn="ctr">
              <a:lnSpc>
                <a:spcPct val="114000"/>
              </a:lnSpc>
            </a:pPr>
            <a:r>
              <a:rPr lang="ru-RU" sz="1300">
                <a:solidFill>
                  <a:srgbClr val="000000"/>
                </a:solidFill>
                <a:latin typeface="Times New Roman"/>
              </a:rPr>
              <a:t>да Вконтакте лист бок вылын: </a:t>
            </a:r>
            <a:r>
              <a:rPr lang="ru-RU" sz="1300" u="sng">
                <a:solidFill>
                  <a:srgbClr val="0000ff"/>
                </a:solidFill>
                <a:latin typeface="Times New Roman"/>
              </a:rPr>
              <a:t>https</a:t>
            </a:r>
            <a:r>
              <a:rPr lang="ru-RU" sz="1300" u="sng">
                <a:solidFill>
                  <a:srgbClr val="0000ff"/>
                </a:solidFill>
                <a:latin typeface="Times New Roman"/>
              </a:rPr>
              <a:t>://</a:t>
            </a:r>
            <a:r>
              <a:rPr lang="ru-RU" sz="1300" u="sng">
                <a:solidFill>
                  <a:srgbClr val="0000ff"/>
                </a:solidFill>
                <a:latin typeface="Times New Roman"/>
              </a:rPr>
              <a:t>vk.com/minfinrk</a:t>
            </a:r>
            <a:r>
              <a:rPr lang="ru-RU" sz="1300">
                <a:solidFill>
                  <a:srgbClr val="000000"/>
                </a:solidFill>
                <a:latin typeface="Times New Roman"/>
              </a:rPr>
              <a:t>.</a:t>
            </a:r>
            <a:endParaRPr/>
          </a:p>
        </p:txBody>
      </p:sp>
    </p:spTree>
  </p:cSld>
</p:sld>
</file>

<file path=ppt/slides/slide1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5" name="TextShape 1"/>
          <p:cNvSpPr txBox="1"/>
          <p:nvPr/>
        </p:nvSpPr>
        <p:spPr>
          <a:xfrm>
            <a:off x="0" y="6492960"/>
            <a:ext cx="467280" cy="364680"/>
          </a:xfrm>
          <a:prstGeom prst="rect">
            <a:avLst/>
          </a:prstGeom>
        </p:spPr>
        <p:txBody>
          <a:bodyPr anchor="ctr"/>
          <a:p>
            <a:pPr>
              <a:lnSpc>
                <a:spcPct val="100000"/>
              </a:lnSpc>
            </a:pPr>
            <a:fld id="{4D1DA4C8-A7BA-4A28-8703-AD5BE0B18292}" type="slidenum">
              <a:rPr lang="ru-RU" sz="1200">
                <a:solidFill>
                  <a:srgbClr val="ffc000"/>
                </a:solidFill>
                <a:latin typeface="Calibri"/>
              </a:rPr>
              <a:t>&lt;номер&gt;</a:t>
            </a:fld>
            <a:endParaRPr/>
          </a:p>
        </p:txBody>
      </p:sp>
      <p:sp>
        <p:nvSpPr>
          <p:cNvPr id="766" name="CustomShape 2"/>
          <p:cNvSpPr/>
          <p:nvPr/>
        </p:nvSpPr>
        <p:spPr>
          <a:xfrm>
            <a:off x="467640" y="1124640"/>
            <a:ext cx="8309520" cy="3119760"/>
          </a:xfrm>
          <a:prstGeom prst="rect">
            <a:avLst/>
          </a:prstGeom>
          <a:noFill/>
          <a:ln>
            <a:noFill/>
          </a:ln>
        </p:spPr>
        <p:txBody>
          <a:bodyPr lIns="90000" rIns="90000" tIns="45000" bIns="45000"/>
          <a:p>
            <a:pPr algn="just">
              <a:lnSpc>
                <a:spcPct val="110000"/>
              </a:lnSpc>
            </a:pPr>
            <a:r>
              <a:rPr lang="ru-RU" sz="1300">
                <a:solidFill>
                  <a:srgbClr val="000000"/>
                </a:solidFill>
                <a:latin typeface="Times New Roman"/>
              </a:rPr>
              <a:t>Сы могысь, медым ышӧдны гражданаӧс бурмӧдны олысьяслы финансӧвӧй юӧр сетан тэчассӧ да сюрӧссӧ, 2015 воын Коми Республикаса сьӧм овмӧс министерство нуӧдiс: </a:t>
            </a:r>
            <a:endParaRPr/>
          </a:p>
          <a:p>
            <a:pPr algn="just">
              <a:lnSpc>
                <a:spcPct val="110000"/>
              </a:lnSpc>
            </a:pPr>
            <a:r>
              <a:rPr lang="ru-RU" sz="1300">
                <a:solidFill>
                  <a:srgbClr val="000000"/>
                </a:solidFill>
                <a:latin typeface="Times New Roman"/>
              </a:rPr>
              <a:t>- сьӧмкуд тематика серти юасьӧмъяс, кывкӧртӧдъяснас позьӧ тӧдмасьны Министерстволӧн официальнӧй сайтын «Опрос» юкӧдын </a:t>
            </a:r>
            <a:r>
              <a:rPr lang="ru-RU" sz="1300" u="sng">
                <a:solidFill>
                  <a:srgbClr val="0000ff"/>
                </a:solidFill>
                <a:latin typeface="Times New Roman"/>
              </a:rPr>
              <a:t>http://minfin.rkomi.ru/right/finopros/</a:t>
            </a:r>
            <a:r>
              <a:rPr lang="ru-RU" sz="1300">
                <a:solidFill>
                  <a:srgbClr val="000000"/>
                </a:solidFill>
                <a:latin typeface="Times New Roman"/>
              </a:rPr>
              <a:t> либӧ Вконтакте социальнӧй вез лист бок вылын </a:t>
            </a:r>
            <a:r>
              <a:rPr lang="ru-RU" sz="1300" u="sng">
                <a:solidFill>
                  <a:srgbClr val="0000ff"/>
                </a:solidFill>
                <a:latin typeface="Times New Roman"/>
              </a:rPr>
              <a:t>https://vk.com/minfinrk</a:t>
            </a:r>
            <a:r>
              <a:rPr lang="ru-RU" sz="1300">
                <a:solidFill>
                  <a:srgbClr val="000000"/>
                </a:solidFill>
                <a:latin typeface="Times New Roman"/>
              </a:rPr>
              <a:t>;</a:t>
            </a:r>
            <a:endParaRPr/>
          </a:p>
          <a:p>
            <a:pPr algn="just">
              <a:lnSpc>
                <a:spcPct val="110000"/>
              </a:lnSpc>
            </a:pPr>
            <a:r>
              <a:rPr lang="ru-RU" sz="1300">
                <a:solidFill>
                  <a:srgbClr val="000000"/>
                </a:solidFill>
                <a:latin typeface="Times New Roman"/>
              </a:rPr>
              <a:t>- гражданалы сьӧмкудъяс петкӧдлан проектъяс серти конкурс, кӧнi участвуйтiс Коми Республикаса канму службаӧ да веськӧдлыны велӧдан академияса канму да муниципальнӧй веськӧдлан туйвизьын «Веськӧдлыны велӧдӧм» факультетса медводдза курсысь 20 студент. </a:t>
            </a:r>
            <a:endParaRPr/>
          </a:p>
          <a:p>
            <a:pPr algn="just">
              <a:lnSpc>
                <a:spcPct val="110000"/>
              </a:lnSpc>
            </a:pPr>
            <a:r>
              <a:rPr lang="ru-RU" sz="1300">
                <a:solidFill>
                  <a:srgbClr val="000000"/>
                </a:solidFill>
                <a:latin typeface="Times New Roman"/>
              </a:rPr>
              <a:t>«Ми эскам, мый гражданалӧн да финансӧвӧй юкӧнса специалистъяслӧн йитӧда уджыс кутас сӧвмыны водзӧ. Виччысям, мый локтан воӧ Коми Республика сетас выль проектъяссӧ федеральнӧй тшупӧд вылӧ, медым лӧсьӧдны публично-правӧвӧй юкӧнлысь сьӧмкуд петкӧдлан медбур практика, кор восьсӧн да мытшӧдтӧг граждана вермӧны тӧдмасьны ӧтйӧза сьӧмӧн веськӧдлӧм йылысь юӧрӧн», - конкурсса вермысьяслы да участникъяслы почёт грамотаяс да аттьӧалӧмъяс сетан церемония дырйи шуис Коми Республикаса сьӧм овмӧс министрӧс вежысь Алексей Павлович Маегов.</a:t>
            </a:r>
            <a:endParaRPr/>
          </a:p>
        </p:txBody>
      </p:sp>
      <p:sp>
        <p:nvSpPr>
          <p:cNvPr id="767" name="CustomShape 3"/>
          <p:cNvSpPr/>
          <p:nvPr/>
        </p:nvSpPr>
        <p:spPr>
          <a:xfrm>
            <a:off x="467640" y="692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Сьӧмкуд тематика серти юасьӧмъяс да конкурсъяс</a:t>
            </a:r>
            <a:endParaRPr/>
          </a:p>
        </p:txBody>
      </p:sp>
      <p:pic>
        <p:nvPicPr>
          <p:cNvPr id="768" name="Рисунок 5" descr=""/>
          <p:cNvPicPr/>
          <p:nvPr/>
        </p:nvPicPr>
        <p:blipFill>
          <a:blip r:embed="rId1"/>
          <a:srcRect l="0" t="17862" r="0" b="12610"/>
          <a:stretch>
            <a:fillRect/>
          </a:stretch>
        </p:blipFill>
        <p:spPr>
          <a:xfrm>
            <a:off x="1475640" y="4243320"/>
            <a:ext cx="6203160" cy="2425680"/>
          </a:xfrm>
          <a:prstGeom prst="rect">
            <a:avLst/>
          </a:prstGeom>
          <a:ln>
            <a:noFill/>
          </a:ln>
        </p:spPr>
      </p:pic>
    </p:spTree>
  </p:cSld>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769" name="Диаграмма 19"/>
          <p:cNvGraphicFramePr/>
          <p:nvPr/>
        </p:nvGraphicFramePr>
        <p:xfrm>
          <a:off x="468360" y="1700640"/>
          <a:ext cx="3569040" cy="3452040"/>
        </p:xfrm>
        <a:graphic>
          <a:graphicData uri="http://schemas.openxmlformats.org/drawingml/2006/chart">
            <c:chart xmlns:c="http://schemas.openxmlformats.org/drawingml/2006/chart" xmlns:r="http://schemas.openxmlformats.org/officeDocument/2006/relationships" r:id="rId1"/>
          </a:graphicData>
        </a:graphic>
      </p:graphicFrame>
      <p:sp>
        <p:nvSpPr>
          <p:cNvPr id="770" name="CustomShape 1"/>
          <p:cNvSpPr/>
          <p:nvPr/>
        </p:nvSpPr>
        <p:spPr>
          <a:xfrm rot="10800000">
            <a:off x="540000" y="5153040"/>
            <a:ext cx="3476160" cy="817200"/>
          </a:xfrm>
          <a:prstGeom prst="downArrow">
            <a:avLst>
              <a:gd name="adj1" fmla="val 50000"/>
              <a:gd name="adj2" fmla="val 50000"/>
            </a:avLst>
          </a:prstGeom>
          <a:gradFill>
            <a:gsLst>
              <a:gs pos="0">
                <a:srgbClr val="f5f8fa"/>
              </a:gs>
              <a:gs pos="100000">
                <a:srgbClr val="9fc9d9"/>
              </a:gs>
            </a:gsLst>
            <a:path path="circle"/>
          </a:gradFill>
          <a:ln w="9360">
            <a:solidFill>
              <a:srgbClr val="328093"/>
            </a:solidFill>
            <a:round/>
          </a:ln>
        </p:spPr>
      </p:sp>
      <p:sp>
        <p:nvSpPr>
          <p:cNvPr id="771" name="CustomShape 2"/>
          <p:cNvSpPr/>
          <p:nvPr/>
        </p:nvSpPr>
        <p:spPr>
          <a:xfrm>
            <a:off x="467640" y="69264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Россия Федерацияса субъектъяс рейтингын сьӧмкуд мыччӧдъяслӧн восьсалун серти Коми Республикаӧс донъялӧм</a:t>
            </a:r>
            <a:endParaRPr/>
          </a:p>
        </p:txBody>
      </p:sp>
      <p:sp>
        <p:nvSpPr>
          <p:cNvPr id="772" name="CustomShape 3"/>
          <p:cNvSpPr/>
          <p:nvPr/>
        </p:nvSpPr>
        <p:spPr>
          <a:xfrm>
            <a:off x="5300640" y="1277640"/>
            <a:ext cx="3476160" cy="783000"/>
          </a:xfrm>
          <a:prstGeom prst="downArrow">
            <a:avLst>
              <a:gd name="adj1" fmla="val 50000"/>
              <a:gd name="adj2" fmla="val 50000"/>
            </a:avLst>
          </a:prstGeom>
          <a:gradFill>
            <a:gsLst>
              <a:gs pos="0">
                <a:srgbClr val="f5f8fa"/>
              </a:gs>
              <a:gs pos="100000">
                <a:srgbClr val="9fc9d9"/>
              </a:gs>
            </a:gsLst>
            <a:path path="circle"/>
          </a:gradFill>
          <a:ln w="9360">
            <a:solidFill>
              <a:srgbClr val="328093"/>
            </a:solidFill>
            <a:round/>
          </a:ln>
        </p:spPr>
      </p:sp>
      <p:sp>
        <p:nvSpPr>
          <p:cNvPr id="773" name="TextShape 4"/>
          <p:cNvSpPr txBox="1"/>
          <p:nvPr/>
        </p:nvSpPr>
        <p:spPr>
          <a:xfrm>
            <a:off x="0" y="6492960"/>
            <a:ext cx="467280" cy="364680"/>
          </a:xfrm>
          <a:prstGeom prst="rect">
            <a:avLst/>
          </a:prstGeom>
        </p:spPr>
        <p:txBody>
          <a:bodyPr anchor="ctr"/>
          <a:p>
            <a:pPr>
              <a:lnSpc>
                <a:spcPct val="100000"/>
              </a:lnSpc>
            </a:pPr>
            <a:fld id="{066D1DCF-6EA3-4B56-9C0B-51CA3001780A}" type="slidenum">
              <a:rPr lang="ru-RU" sz="1200">
                <a:solidFill>
                  <a:srgbClr val="ffc000"/>
                </a:solidFill>
                <a:latin typeface="Calibri"/>
              </a:rPr>
              <a:t>&lt;номер&gt;</a:t>
            </a:fld>
            <a:endParaRPr/>
          </a:p>
        </p:txBody>
      </p:sp>
      <p:graphicFrame>
        <p:nvGraphicFramePr>
          <p:cNvPr id="774" name="Диаграмма 17"/>
          <p:cNvGraphicFramePr/>
          <p:nvPr/>
        </p:nvGraphicFramePr>
        <p:xfrm>
          <a:off x="5220000" y="2061000"/>
          <a:ext cx="3556800" cy="3384000"/>
        </p:xfrm>
        <a:graphic>
          <a:graphicData uri="http://schemas.openxmlformats.org/drawingml/2006/chart">
            <c:chart xmlns:c="http://schemas.openxmlformats.org/drawingml/2006/chart" xmlns:r="http://schemas.openxmlformats.org/officeDocument/2006/relationships" r:id="rId2"/>
          </a:graphicData>
        </a:graphic>
      </p:graphicFrame>
      <p:sp>
        <p:nvSpPr>
          <p:cNvPr id="775" name="CustomShape 5"/>
          <p:cNvSpPr/>
          <p:nvPr/>
        </p:nvSpPr>
        <p:spPr>
          <a:xfrm>
            <a:off x="446760" y="59706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Дiнмуса сьӧмӧн веськӧдлан качество серти Коми Республикаӧс донъялӧм</a:t>
            </a:r>
            <a:endParaRPr/>
          </a:p>
        </p:txBody>
      </p:sp>
    </p:spTree>
  </p:cSld>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6" name="TextShape 1"/>
          <p:cNvSpPr txBox="1"/>
          <p:nvPr/>
        </p:nvSpPr>
        <p:spPr>
          <a:xfrm>
            <a:off x="0" y="6492960"/>
            <a:ext cx="467280" cy="364680"/>
          </a:xfrm>
          <a:prstGeom prst="rect">
            <a:avLst/>
          </a:prstGeom>
        </p:spPr>
        <p:txBody>
          <a:bodyPr anchor="ctr"/>
          <a:p>
            <a:pPr>
              <a:lnSpc>
                <a:spcPct val="100000"/>
              </a:lnSpc>
            </a:pPr>
            <a:fld id="{7402BC05-F7D4-4C72-A1F3-DD71FEE9AD7E}" type="slidenum">
              <a:rPr lang="ru-RU" sz="1200">
                <a:solidFill>
                  <a:srgbClr val="ffc000"/>
                </a:solidFill>
                <a:latin typeface="Calibri"/>
              </a:rPr>
              <a:t>&lt;номер&gt;</a:t>
            </a:fld>
            <a:endParaRPr/>
          </a:p>
        </p:txBody>
      </p:sp>
      <p:sp>
        <p:nvSpPr>
          <p:cNvPr id="777" name="CustomShape 2"/>
          <p:cNvSpPr/>
          <p:nvPr/>
        </p:nvSpPr>
        <p:spPr>
          <a:xfrm>
            <a:off x="467640" y="76464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2016 во вылӧ да планӧвӧй кадколаст вылӧ сьӧмкуд политикалӧн могъяс</a:t>
            </a:r>
            <a:endParaRPr/>
          </a:p>
          <a:p>
            <a:pPr algn="ctr">
              <a:lnSpc>
                <a:spcPct val="100000"/>
              </a:lnSpc>
            </a:pPr>
            <a:r>
              <a:rPr b="1" lang="ru-RU" sz="1600">
                <a:solidFill>
                  <a:srgbClr val="77933c"/>
                </a:solidFill>
                <a:latin typeface="Times New Roman"/>
              </a:rPr>
              <a:t>да шӧр туйвизьяс</a:t>
            </a:r>
            <a:endParaRPr/>
          </a:p>
        </p:txBody>
      </p:sp>
      <p:sp>
        <p:nvSpPr>
          <p:cNvPr id="778" name="CustomShape 3"/>
          <p:cNvSpPr/>
          <p:nvPr/>
        </p:nvSpPr>
        <p:spPr>
          <a:xfrm rot="5400000">
            <a:off x="-257400" y="3927600"/>
            <a:ext cx="3348000" cy="1990440"/>
          </a:xfrm>
          <a:prstGeom prst="homePlate">
            <a:avLst>
              <a:gd name="adj" fmla="val 16627"/>
            </a:avLst>
          </a:prstGeom>
          <a:solidFill>
            <a:srgbClr val="dbeef4"/>
          </a:solidFill>
          <a:ln w="25560">
            <a:noFill/>
          </a:ln>
        </p:spPr>
        <p:txBody>
          <a:bodyPr lIns="90000" rIns="90000" tIns="45000" bIns="45000"/>
          <a:p>
            <a:pPr algn="ctr">
              <a:lnSpc>
                <a:spcPct val="100000"/>
              </a:lnSpc>
            </a:pPr>
            <a:r>
              <a:rPr lang="ru-RU" sz="2400">
                <a:solidFill>
                  <a:srgbClr val="1e1c11"/>
                </a:solidFill>
                <a:latin typeface="Franklin Gothic Medium Cond"/>
              </a:rPr>
              <a:t>1 №-а мог -</a:t>
            </a:r>
            <a:endParaRPr/>
          </a:p>
          <a:p>
            <a:pPr algn="ctr">
              <a:lnSpc>
                <a:spcPct val="100000"/>
              </a:lnSpc>
            </a:pPr>
            <a:r>
              <a:rPr lang="ru-RU" sz="2400">
                <a:solidFill>
                  <a:srgbClr val="1e1c11"/>
                </a:solidFill>
                <a:latin typeface="Franklin Gothic Medium Cond"/>
              </a:rPr>
              <a:t> </a:t>
            </a:r>
            <a:r>
              <a:rPr lang="ru-RU" sz="2400">
                <a:solidFill>
                  <a:srgbClr val="1e1c11"/>
                </a:solidFill>
                <a:latin typeface="Franklin Gothic Medium Cond"/>
              </a:rPr>
              <a:t>Ӧтувтӧм сьӧмкудлысь чӧжӧс юкӧнсӧ содтӧм</a:t>
            </a:r>
            <a:endParaRPr/>
          </a:p>
        </p:txBody>
      </p:sp>
      <p:sp>
        <p:nvSpPr>
          <p:cNvPr id="779" name="CustomShape 4"/>
          <p:cNvSpPr/>
          <p:nvPr/>
        </p:nvSpPr>
        <p:spPr>
          <a:xfrm rot="5400000">
            <a:off x="1742040" y="3119040"/>
            <a:ext cx="3348000" cy="2023200"/>
          </a:xfrm>
          <a:prstGeom prst="homePlate">
            <a:avLst>
              <a:gd name="adj" fmla="val 16627"/>
            </a:avLst>
          </a:prstGeom>
          <a:solidFill>
            <a:srgbClr val="dbeef4"/>
          </a:solidFill>
          <a:ln w="25560">
            <a:noFill/>
          </a:ln>
        </p:spPr>
        <p:txBody>
          <a:bodyPr lIns="90000" rIns="90000" tIns="45000" bIns="45000"/>
          <a:p>
            <a:pPr algn="ctr">
              <a:lnSpc>
                <a:spcPct val="100000"/>
              </a:lnSpc>
            </a:pPr>
            <a:r>
              <a:rPr lang="ru-RU" sz="2400">
                <a:solidFill>
                  <a:srgbClr val="1e1c11"/>
                </a:solidFill>
                <a:latin typeface="Franklin Gothic Medium Cond"/>
              </a:rPr>
              <a:t>2 №-а мог – </a:t>
            </a:r>
            <a:endParaRPr/>
          </a:p>
          <a:p>
            <a:pPr algn="ctr">
              <a:lnSpc>
                <a:spcPct val="100000"/>
              </a:lnSpc>
            </a:pPr>
            <a:endParaRPr/>
          </a:p>
          <a:p>
            <a:pPr algn="ctr">
              <a:lnSpc>
                <a:spcPct val="100000"/>
              </a:lnSpc>
            </a:pPr>
            <a:r>
              <a:rPr lang="ru-RU" sz="2400">
                <a:solidFill>
                  <a:srgbClr val="1e1c11"/>
                </a:solidFill>
                <a:latin typeface="Franklin Gothic Medium Cond"/>
              </a:rPr>
              <a:t>Сьӧмкуд рӧскодлысь эффективносьт кыпӧдӧм</a:t>
            </a:r>
            <a:endParaRPr/>
          </a:p>
        </p:txBody>
      </p:sp>
      <p:sp>
        <p:nvSpPr>
          <p:cNvPr id="780" name="CustomShape 5"/>
          <p:cNvSpPr/>
          <p:nvPr/>
        </p:nvSpPr>
        <p:spPr>
          <a:xfrm rot="5400000">
            <a:off x="3924000" y="2420640"/>
            <a:ext cx="3168000" cy="2160000"/>
          </a:xfrm>
          <a:prstGeom prst="homePlate">
            <a:avLst>
              <a:gd name="adj" fmla="val 16627"/>
            </a:avLst>
          </a:prstGeom>
          <a:solidFill>
            <a:srgbClr val="dbeef4"/>
          </a:solidFill>
          <a:ln w="25560">
            <a:noFill/>
          </a:ln>
        </p:spPr>
        <p:txBody>
          <a:bodyPr lIns="90000" rIns="90000" tIns="45000" bIns="45000"/>
          <a:p>
            <a:pPr algn="ctr">
              <a:lnSpc>
                <a:spcPct val="100000"/>
              </a:lnSpc>
            </a:pPr>
            <a:r>
              <a:rPr lang="ru-RU" sz="2400">
                <a:solidFill>
                  <a:srgbClr val="1e1c11"/>
                </a:solidFill>
                <a:latin typeface="Franklin Gothic Medium Cond"/>
              </a:rPr>
              <a:t>3 №-а мог – </a:t>
            </a:r>
            <a:endParaRPr/>
          </a:p>
          <a:p>
            <a:pPr algn="ctr">
              <a:lnSpc>
                <a:spcPct val="100000"/>
              </a:lnSpc>
            </a:pPr>
            <a:r>
              <a:rPr lang="ru-RU" sz="2400">
                <a:solidFill>
                  <a:srgbClr val="1e1c11"/>
                </a:solidFill>
                <a:latin typeface="Franklin Gothic Medium Cond"/>
              </a:rPr>
              <a:t> </a:t>
            </a:r>
            <a:endParaRPr/>
          </a:p>
          <a:p>
            <a:pPr algn="ctr">
              <a:lnSpc>
                <a:spcPct val="100000"/>
              </a:lnSpc>
            </a:pPr>
            <a:r>
              <a:rPr lang="ru-RU" sz="2400">
                <a:solidFill>
                  <a:srgbClr val="1e1c11"/>
                </a:solidFill>
                <a:latin typeface="Franklin Gothic Medium Cond"/>
              </a:rPr>
              <a:t>Меставывса сьӧмкудъяс ладмӧдӧм</a:t>
            </a:r>
            <a:endParaRPr/>
          </a:p>
        </p:txBody>
      </p:sp>
      <p:sp>
        <p:nvSpPr>
          <p:cNvPr id="781" name="CustomShape 6"/>
          <p:cNvSpPr/>
          <p:nvPr/>
        </p:nvSpPr>
        <p:spPr>
          <a:xfrm rot="5400000">
            <a:off x="5994000" y="1826280"/>
            <a:ext cx="3348000" cy="2160000"/>
          </a:xfrm>
          <a:prstGeom prst="homePlate">
            <a:avLst>
              <a:gd name="adj" fmla="val 16627"/>
            </a:avLst>
          </a:prstGeom>
          <a:solidFill>
            <a:srgbClr val="dbeef4"/>
          </a:solidFill>
          <a:ln w="25560">
            <a:noFill/>
          </a:ln>
        </p:spPr>
        <p:txBody>
          <a:bodyPr lIns="90000" rIns="90000" tIns="45000" bIns="45000"/>
          <a:p>
            <a:pPr algn="ctr">
              <a:lnSpc>
                <a:spcPct val="100000"/>
              </a:lnSpc>
            </a:pPr>
            <a:r>
              <a:rPr lang="ru-RU" sz="2400">
                <a:solidFill>
                  <a:srgbClr val="1e1c11"/>
                </a:solidFill>
                <a:latin typeface="Franklin Gothic Medium Cond"/>
              </a:rPr>
              <a:t>4 №-а мог –</a:t>
            </a:r>
            <a:endParaRPr/>
          </a:p>
          <a:p>
            <a:pPr algn="ctr">
              <a:lnSpc>
                <a:spcPct val="100000"/>
              </a:lnSpc>
            </a:pPr>
            <a:r>
              <a:rPr lang="ru-RU" sz="2400">
                <a:solidFill>
                  <a:srgbClr val="1e1c11"/>
                </a:solidFill>
                <a:latin typeface="Franklin Gothic Medium Cond"/>
              </a:rPr>
              <a:t> </a:t>
            </a:r>
            <a:r>
              <a:rPr lang="ru-RU" sz="2400">
                <a:solidFill>
                  <a:srgbClr val="1e1c11"/>
                </a:solidFill>
                <a:latin typeface="Franklin Gothic Medium Cond"/>
              </a:rPr>
              <a:t>Гражданалы сьӧмкудлысь восьсалун да гӧгӧрвоанлун лӧсьӧдан политика збыльмӧдӧм</a:t>
            </a:r>
            <a:endParaRPr/>
          </a:p>
        </p:txBody>
      </p:sp>
    </p:spTree>
  </p:cSld>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782" name="Table 1"/>
          <p:cNvGraphicFramePr/>
          <p:nvPr/>
        </p:nvGraphicFramePr>
        <p:xfrm>
          <a:off x="467280" y="941400"/>
          <a:ext cx="8352720" cy="3677760"/>
        </p:xfrm>
        <a:graphic>
          <a:graphicData uri="http://schemas.openxmlformats.org/drawingml/2006/table">
            <a:tbl>
              <a:tblPr/>
              <a:tblGrid>
                <a:gridCol w="1800000"/>
                <a:gridCol w="2016000"/>
                <a:gridCol w="2016000"/>
                <a:gridCol w="792000"/>
                <a:gridCol w="1728720"/>
              </a:tblGrid>
              <a:tr h="475560">
                <a:tc>
                  <a:txBody>
                    <a:bodyPr lIns="0" rIns="0" tIns="0" bIns="0" anchor="ctr"/>
                    <a:p>
                      <a:pPr algn="ctr">
                        <a:lnSpc>
                          <a:spcPct val="100000"/>
                        </a:lnSpc>
                      </a:pPr>
                      <a:r>
                        <a:rPr lang="ru-RU" sz="1600">
                          <a:solidFill>
                            <a:srgbClr val="000000"/>
                          </a:solidFill>
                          <a:latin typeface="Calibri"/>
                        </a:rPr>
                        <a:t>ОНВ</a:t>
                      </a:r>
                      <a:endParaRPr/>
                    </a:p>
                  </a:txBody>
                  <a:tcPr/>
                </a:tc>
                <a:tc>
                  <a:txBody>
                    <a:bodyPr lIns="0" rIns="0" tIns="0" bIns="0" anchor="ctr"/>
                    <a:p>
                      <a:pPr algn="ctr">
                        <a:lnSpc>
                          <a:spcPct val="100000"/>
                        </a:lnSpc>
                      </a:pPr>
                      <a:r>
                        <a:rPr lang="ru-RU" sz="1600">
                          <a:solidFill>
                            <a:srgbClr val="000000"/>
                          </a:solidFill>
                          <a:latin typeface="Calibri"/>
                        </a:rPr>
                        <a:t>Чин</a:t>
                      </a:r>
                      <a:endParaRPr/>
                    </a:p>
                  </a:txBody>
                  <a:tcPr/>
                </a:tc>
                <a:tc>
                  <a:txBody>
                    <a:bodyPr lIns="0" rIns="0" tIns="0" bIns="0" anchor="ctr"/>
                    <a:p>
                      <a:pPr algn="ctr">
                        <a:lnSpc>
                          <a:spcPct val="100000"/>
                        </a:lnSpc>
                      </a:pPr>
                      <a:r>
                        <a:rPr lang="ru-RU" sz="1600">
                          <a:solidFill>
                            <a:srgbClr val="000000"/>
                          </a:solidFill>
                          <a:latin typeface="Calibri"/>
                        </a:rPr>
                        <a:t>Телефон</a:t>
                      </a:r>
                      <a:endParaRPr/>
                    </a:p>
                  </a:txBody>
                  <a:tcPr/>
                </a:tc>
                <a:tc>
                  <a:txBody>
                    <a:bodyPr lIns="0" rIns="0" tIns="0" bIns="0" anchor="ctr"/>
                    <a:p>
                      <a:pPr algn="ctr">
                        <a:lnSpc>
                          <a:spcPct val="100000"/>
                        </a:lnSpc>
                      </a:pPr>
                      <a:r>
                        <a:rPr lang="ru-RU" sz="1600">
                          <a:solidFill>
                            <a:srgbClr val="000000"/>
                          </a:solidFill>
                          <a:latin typeface="Calibri"/>
                        </a:rPr>
                        <a:t>Кабинет</a:t>
                      </a:r>
                      <a:endParaRPr/>
                    </a:p>
                  </a:txBody>
                  <a:tcPr/>
                </a:tc>
                <a:tc>
                  <a:txBody>
                    <a:bodyPr lIns="0" rIns="0" tIns="0" bIns="0" anchor="ctr"/>
                    <a:p>
                      <a:pPr algn="ctr">
                        <a:lnSpc>
                          <a:spcPct val="100000"/>
                        </a:lnSpc>
                      </a:pPr>
                      <a:r>
                        <a:rPr lang="ru-RU" sz="1600">
                          <a:solidFill>
                            <a:srgbClr val="000000"/>
                          </a:solidFill>
                          <a:latin typeface="Calibri"/>
                        </a:rPr>
                        <a:t>Гражданаӧс примитӧны</a:t>
                      </a:r>
                      <a:endParaRPr/>
                    </a:p>
                  </a:txBody>
                  <a:tcPr/>
                </a:tc>
              </a:tr>
              <a:tr h="497880">
                <a:tc>
                  <a:txBody>
                    <a:bodyPr lIns="0" rIns="0" tIns="0" bIns="0" anchor="ctr"/>
                    <a:p>
                      <a:pPr algn="ctr">
                        <a:lnSpc>
                          <a:spcPct val="100000"/>
                        </a:lnSpc>
                      </a:pPr>
                      <a:r>
                        <a:rPr lang="ru-RU" sz="1600">
                          <a:solidFill>
                            <a:srgbClr val="000000"/>
                          </a:solidFill>
                          <a:latin typeface="Calibri"/>
                        </a:rPr>
                        <a:t>Рубцова Галина </a:t>
                      </a:r>
                      <a:endParaRPr/>
                    </a:p>
                    <a:p>
                      <a:pPr algn="ctr">
                        <a:lnSpc>
                          <a:spcPct val="100000"/>
                        </a:lnSpc>
                      </a:pPr>
                      <a:r>
                        <a:rPr lang="ru-RU" sz="1600">
                          <a:solidFill>
                            <a:srgbClr val="000000"/>
                          </a:solidFill>
                          <a:latin typeface="Calibri"/>
                        </a:rPr>
                        <a:t>Зиславовна</a:t>
                      </a:r>
                      <a:endParaRPr/>
                    </a:p>
                  </a:txBody>
                  <a:tcPr/>
                </a:tc>
                <a:tc>
                  <a:txBody>
                    <a:bodyPr lIns="0" rIns="0" tIns="0" bIns="0" anchor="ctr"/>
                    <a:p>
                      <a:pPr algn="ctr">
                        <a:lnSpc>
                          <a:spcPct val="100000"/>
                        </a:lnSpc>
                      </a:pPr>
                      <a:r>
                        <a:rPr lang="ru-RU" sz="1600">
                          <a:solidFill>
                            <a:srgbClr val="000000"/>
                          </a:solidFill>
                          <a:latin typeface="Calibri"/>
                        </a:rPr>
                        <a:t>Министр</a:t>
                      </a:r>
                      <a:endParaRPr/>
                    </a:p>
                  </a:txBody>
                  <a:tcPr/>
                </a:tc>
                <a:tc>
                  <a:txBody>
                    <a:bodyPr lIns="0" rIns="0" tIns="0" bIns="0" anchor="ctr"/>
                    <a:p>
                      <a:pPr algn="ctr">
                        <a:lnSpc>
                          <a:spcPct val="100000"/>
                        </a:lnSpc>
                      </a:pPr>
                      <a:r>
                        <a:rPr lang="ru-RU" sz="1600">
                          <a:solidFill>
                            <a:srgbClr val="000000"/>
                          </a:solidFill>
                          <a:latin typeface="Calibri"/>
                        </a:rPr>
                        <a:t> </a:t>
                      </a:r>
                      <a:endParaRPr/>
                    </a:p>
                  </a:txBody>
                  <a:tcPr/>
                </a:tc>
                <a:tc>
                  <a:txBody>
                    <a:bodyPr lIns="0" rIns="0" tIns="0" bIns="0" anchor="ctr"/>
                    <a:p>
                      <a:pPr algn="ctr">
                        <a:lnSpc>
                          <a:spcPct val="100000"/>
                        </a:lnSpc>
                      </a:pPr>
                      <a:r>
                        <a:rPr lang="ru-RU" sz="1600">
                          <a:solidFill>
                            <a:srgbClr val="000000"/>
                          </a:solidFill>
                          <a:latin typeface="Calibri"/>
                        </a:rPr>
                        <a:t>708</a:t>
                      </a:r>
                      <a:endParaRPr/>
                    </a:p>
                  </a:txBody>
                  <a:tcPr/>
                </a:tc>
                <a:tc>
                  <a:txBody>
                    <a:bodyPr lIns="0" rIns="0" tIns="0" bIns="0" anchor="ctr"/>
                    <a:p>
                      <a:pPr algn="ctr">
                        <a:lnSpc>
                          <a:spcPct val="100000"/>
                        </a:lnSpc>
                      </a:pPr>
                      <a:r>
                        <a:rPr lang="ru-RU" sz="1600">
                          <a:solidFill>
                            <a:srgbClr val="000000"/>
                          </a:solidFill>
                          <a:latin typeface="Calibri"/>
                        </a:rPr>
                        <a:t>Тӧлысьлӧн быд мӧд четвергӧ</a:t>
                      </a:r>
                      <a:endParaRPr/>
                    </a:p>
                  </a:txBody>
                  <a:tcPr/>
                </a:tc>
              </a:tr>
              <a:tr h="747000">
                <a:tc>
                  <a:txBody>
                    <a:bodyPr lIns="0" rIns="0" tIns="0" bIns="0" anchor="ctr"/>
                    <a:p>
                      <a:pPr algn="ctr">
                        <a:lnSpc>
                          <a:spcPct val="100000"/>
                        </a:lnSpc>
                      </a:pPr>
                      <a:r>
                        <a:rPr lang="ru-RU" sz="1600">
                          <a:solidFill>
                            <a:srgbClr val="000000"/>
                          </a:solidFill>
                          <a:latin typeface="Calibri"/>
                        </a:rPr>
                        <a:t>Милевич Елена Александровна</a:t>
                      </a:r>
                      <a:endParaRPr/>
                    </a:p>
                  </a:txBody>
                  <a:tcPr/>
                </a:tc>
                <a:tc>
                  <a:txBody>
                    <a:bodyPr lIns="0" rIns="0" tIns="0" bIns="0" anchor="ctr"/>
                    <a:p>
                      <a:pPr algn="ctr">
                        <a:lnSpc>
                          <a:spcPct val="100000"/>
                        </a:lnSpc>
                      </a:pPr>
                      <a:r>
                        <a:rPr lang="ru-RU" sz="1600">
                          <a:solidFill>
                            <a:srgbClr val="000000"/>
                          </a:solidFill>
                          <a:latin typeface="Calibri"/>
                        </a:rPr>
                        <a:t>Водзжыр</a:t>
                      </a:r>
                      <a:endParaRPr/>
                    </a:p>
                  </a:txBody>
                  <a:tcPr/>
                </a:tc>
                <a:tc>
                  <a:txBody>
                    <a:bodyPr lIns="0" rIns="0" tIns="0" bIns="0" anchor="ctr"/>
                    <a:p>
                      <a:pPr algn="ctr">
                        <a:lnSpc>
                          <a:spcPct val="100000"/>
                        </a:lnSpc>
                      </a:pPr>
                      <a:r>
                        <a:rPr lang="ru-RU" sz="1600">
                          <a:solidFill>
                            <a:srgbClr val="000000"/>
                          </a:solidFill>
                          <a:latin typeface="Calibri"/>
                        </a:rPr>
                        <a:t>28-45-05; 28-56-92</a:t>
                      </a:r>
                      <a:endParaRPr/>
                    </a:p>
                    <a:p>
                      <a:pPr algn="ctr">
                        <a:lnSpc>
                          <a:spcPct val="100000"/>
                        </a:lnSpc>
                      </a:pPr>
                      <a:r>
                        <a:rPr lang="ru-RU" sz="1600">
                          <a:solidFill>
                            <a:srgbClr val="000000"/>
                          </a:solidFill>
                          <a:latin typeface="Calibri"/>
                        </a:rPr>
                        <a:t>факс: </a:t>
                      </a:r>
                      <a:endParaRPr/>
                    </a:p>
                    <a:p>
                      <a:pPr algn="ctr">
                        <a:lnSpc>
                          <a:spcPct val="100000"/>
                        </a:lnSpc>
                      </a:pPr>
                      <a:r>
                        <a:rPr lang="ru-RU" sz="1600">
                          <a:solidFill>
                            <a:srgbClr val="000000"/>
                          </a:solidFill>
                          <a:latin typeface="Calibri"/>
                        </a:rPr>
                        <a:t>24-64-07; 28-46-58</a:t>
                      </a:r>
                      <a:endParaRPr/>
                    </a:p>
                  </a:txBody>
                  <a:tcPr/>
                </a:tc>
                <a:tc>
                  <a:txBody>
                    <a:bodyPr lIns="0" rIns="0" tIns="0" bIns="0" anchor="ctr"/>
                    <a:p>
                      <a:pPr algn="ctr">
                        <a:lnSpc>
                          <a:spcPct val="100000"/>
                        </a:lnSpc>
                      </a:pPr>
                      <a:r>
                        <a:rPr lang="ru-RU" sz="1600">
                          <a:solidFill>
                            <a:srgbClr val="000000"/>
                          </a:solidFill>
                          <a:latin typeface="Calibri"/>
                        </a:rPr>
                        <a:t>707</a:t>
                      </a:r>
                      <a:endParaRPr/>
                    </a:p>
                  </a:txBody>
                  <a:tcPr/>
                </a:tc>
                <a:tc>
                  <a:tcPr/>
                </a:tc>
              </a:tr>
              <a:tr h="713160">
                <a:tc>
                  <a:txBody>
                    <a:bodyPr lIns="0" rIns="0" tIns="0" bIns="0" anchor="ctr"/>
                    <a:p>
                      <a:pPr algn="ctr">
                        <a:lnSpc>
                          <a:spcPct val="100000"/>
                        </a:lnSpc>
                      </a:pPr>
                      <a:r>
                        <a:rPr lang="ru-RU" sz="1600">
                          <a:solidFill>
                            <a:srgbClr val="000000"/>
                          </a:solidFill>
                          <a:latin typeface="Calibri"/>
                        </a:rPr>
                        <a:t>Туркина Валентина </a:t>
                      </a:r>
                      <a:endParaRPr/>
                    </a:p>
                    <a:p>
                      <a:pPr algn="ctr">
                        <a:lnSpc>
                          <a:spcPct val="100000"/>
                        </a:lnSpc>
                      </a:pPr>
                      <a:r>
                        <a:rPr lang="ru-RU" sz="1600">
                          <a:solidFill>
                            <a:srgbClr val="000000"/>
                          </a:solidFill>
                          <a:latin typeface="Calibri"/>
                        </a:rPr>
                        <a:t>Ивановна</a:t>
                      </a:r>
                      <a:endParaRPr/>
                    </a:p>
                  </a:txBody>
                  <a:tcPr/>
                </a:tc>
                <a:tc>
                  <a:txBody>
                    <a:bodyPr lIns="0" rIns="0" tIns="0" bIns="0" anchor="ctr"/>
                    <a:p>
                      <a:pPr algn="ctr">
                        <a:lnSpc>
                          <a:spcPct val="100000"/>
                        </a:lnSpc>
                      </a:pPr>
                      <a:r>
                        <a:rPr lang="ru-RU" sz="1600">
                          <a:solidFill>
                            <a:srgbClr val="000000"/>
                          </a:solidFill>
                          <a:latin typeface="Calibri"/>
                        </a:rPr>
                        <a:t>Министрӧс медводдза вежысь</a:t>
                      </a:r>
                      <a:endParaRPr/>
                    </a:p>
                  </a:txBody>
                  <a:tcPr/>
                </a:tc>
                <a:tc>
                  <a:txBody>
                    <a:bodyPr lIns="0" rIns="0" tIns="0" bIns="0" anchor="ctr"/>
                    <a:p>
                      <a:pPr algn="ctr">
                        <a:lnSpc>
                          <a:spcPct val="100000"/>
                        </a:lnSpc>
                      </a:pPr>
                      <a:r>
                        <a:rPr lang="ru-RU" sz="1600">
                          <a:solidFill>
                            <a:srgbClr val="000000"/>
                          </a:solidFill>
                          <a:latin typeface="Calibri"/>
                        </a:rPr>
                        <a:t>28-45-13</a:t>
                      </a:r>
                      <a:endParaRPr/>
                    </a:p>
                  </a:txBody>
                  <a:tcPr/>
                </a:tc>
                <a:tc>
                  <a:txBody>
                    <a:bodyPr lIns="0" rIns="0" tIns="0" bIns="0" anchor="ctr"/>
                    <a:p>
                      <a:pPr algn="ctr">
                        <a:lnSpc>
                          <a:spcPct val="100000"/>
                        </a:lnSpc>
                      </a:pPr>
                      <a:r>
                        <a:rPr lang="ru-RU" sz="1600">
                          <a:solidFill>
                            <a:srgbClr val="000000"/>
                          </a:solidFill>
                          <a:latin typeface="Calibri"/>
                        </a:rPr>
                        <a:t>820</a:t>
                      </a:r>
                      <a:endParaRPr/>
                    </a:p>
                  </a:txBody>
                  <a:tcPr/>
                </a:tc>
                <a:tc>
                  <a:txBody>
                    <a:bodyPr lIns="0" rIns="0" tIns="0" bIns="0" anchor="ctr"/>
                    <a:p>
                      <a:pPr algn="ctr">
                        <a:lnSpc>
                          <a:spcPct val="100000"/>
                        </a:lnSpc>
                      </a:pPr>
                      <a:r>
                        <a:rPr lang="ru-RU" sz="1600">
                          <a:solidFill>
                            <a:srgbClr val="000000"/>
                          </a:solidFill>
                          <a:latin typeface="Calibri"/>
                        </a:rPr>
                        <a:t>Тӧлысьлӧн быд мӧд воторникӧ</a:t>
                      </a:r>
                      <a:endParaRPr/>
                    </a:p>
                  </a:txBody>
                  <a:tcPr/>
                </a:tc>
              </a:tr>
              <a:tr h="497880">
                <a:tc>
                  <a:txBody>
                    <a:bodyPr lIns="0" rIns="0" tIns="0" bIns="0" anchor="ctr"/>
                    <a:p>
                      <a:pPr algn="ctr">
                        <a:lnSpc>
                          <a:spcPct val="100000"/>
                        </a:lnSpc>
                      </a:pPr>
                      <a:r>
                        <a:rPr lang="ru-RU" sz="1600">
                          <a:solidFill>
                            <a:srgbClr val="000000"/>
                          </a:solidFill>
                          <a:latin typeface="Calibri"/>
                        </a:rPr>
                        <a:t>Маегов Алексей </a:t>
                      </a:r>
                      <a:endParaRPr/>
                    </a:p>
                    <a:p>
                      <a:pPr algn="ctr">
                        <a:lnSpc>
                          <a:spcPct val="100000"/>
                        </a:lnSpc>
                      </a:pPr>
                      <a:r>
                        <a:rPr lang="ru-RU" sz="1600">
                          <a:solidFill>
                            <a:srgbClr val="000000"/>
                          </a:solidFill>
                          <a:latin typeface="Calibri"/>
                        </a:rPr>
                        <a:t>Павлович</a:t>
                      </a:r>
                      <a:endParaRPr/>
                    </a:p>
                  </a:txBody>
                  <a:tcPr/>
                </a:tc>
                <a:tc>
                  <a:txBody>
                    <a:bodyPr lIns="0" rIns="0" tIns="0" bIns="0" anchor="ctr"/>
                    <a:p>
                      <a:pPr algn="ctr">
                        <a:lnSpc>
                          <a:spcPct val="100000"/>
                        </a:lnSpc>
                      </a:pPr>
                      <a:r>
                        <a:rPr lang="ru-RU" sz="1600">
                          <a:solidFill>
                            <a:srgbClr val="000000"/>
                          </a:solidFill>
                          <a:latin typeface="Calibri"/>
                        </a:rPr>
                        <a:t>Министрӧс вежысь</a:t>
                      </a:r>
                      <a:endParaRPr/>
                    </a:p>
                  </a:txBody>
                  <a:tcPr/>
                </a:tc>
                <a:tc>
                  <a:txBody>
                    <a:bodyPr lIns="0" rIns="0" tIns="0" bIns="0" anchor="ctr"/>
                    <a:p>
                      <a:pPr algn="ctr">
                        <a:lnSpc>
                          <a:spcPct val="100000"/>
                        </a:lnSpc>
                      </a:pPr>
                      <a:r>
                        <a:rPr lang="ru-RU" sz="1600">
                          <a:solidFill>
                            <a:srgbClr val="000000"/>
                          </a:solidFill>
                          <a:latin typeface="Calibri"/>
                        </a:rPr>
                        <a:t>28-45-04</a:t>
                      </a:r>
                      <a:endParaRPr/>
                    </a:p>
                  </a:txBody>
                  <a:tcPr/>
                </a:tc>
                <a:tc>
                  <a:txBody>
                    <a:bodyPr lIns="0" rIns="0" tIns="0" bIns="0" anchor="ctr"/>
                    <a:p>
                      <a:pPr algn="ctr">
                        <a:lnSpc>
                          <a:spcPct val="100000"/>
                        </a:lnSpc>
                      </a:pPr>
                      <a:r>
                        <a:rPr lang="ru-RU" sz="1600">
                          <a:solidFill>
                            <a:srgbClr val="000000"/>
                          </a:solidFill>
                          <a:latin typeface="Calibri"/>
                        </a:rPr>
                        <a:t>725</a:t>
                      </a:r>
                      <a:endParaRPr/>
                    </a:p>
                  </a:txBody>
                  <a:tcPr/>
                </a:tc>
                <a:tc>
                  <a:txBody>
                    <a:bodyPr lIns="0" rIns="0" tIns="0" bIns="0" anchor="ctr"/>
                    <a:p>
                      <a:pPr algn="ctr">
                        <a:lnSpc>
                          <a:spcPct val="100000"/>
                        </a:lnSpc>
                      </a:pPr>
                      <a:r>
                        <a:rPr lang="ru-RU" sz="1600">
                          <a:solidFill>
                            <a:srgbClr val="000000"/>
                          </a:solidFill>
                          <a:latin typeface="Calibri"/>
                        </a:rPr>
                        <a:t>Тӧлысьлӧн быд бӧръя четвергӧ</a:t>
                      </a:r>
                      <a:endParaRPr/>
                    </a:p>
                  </a:txBody>
                  <a:tcPr/>
                </a:tc>
              </a:tr>
              <a:tr h="746280">
                <a:tc>
                  <a:txBody>
                    <a:bodyPr lIns="0" rIns="0" tIns="0" bIns="0" anchor="ctr"/>
                    <a:p>
                      <a:pPr algn="ctr">
                        <a:lnSpc>
                          <a:spcPct val="100000"/>
                        </a:lnSpc>
                      </a:pPr>
                      <a:r>
                        <a:rPr lang="ru-RU" sz="1600">
                          <a:solidFill>
                            <a:srgbClr val="000000"/>
                          </a:solidFill>
                          <a:latin typeface="Calibri"/>
                        </a:rPr>
                        <a:t>Плехов Константин Анатольевич</a:t>
                      </a:r>
                      <a:endParaRPr/>
                    </a:p>
                  </a:txBody>
                  <a:tcPr/>
                </a:tc>
                <a:tc>
                  <a:txBody>
                    <a:bodyPr lIns="0" rIns="0" tIns="0" bIns="0" anchor="ctr"/>
                    <a:p>
                      <a:pPr algn="ctr">
                        <a:lnSpc>
                          <a:spcPct val="100000"/>
                        </a:lnSpc>
                      </a:pPr>
                      <a:r>
                        <a:rPr lang="ru-RU" sz="1600">
                          <a:solidFill>
                            <a:srgbClr val="000000"/>
                          </a:solidFill>
                          <a:latin typeface="Calibri"/>
                        </a:rPr>
                        <a:t>Министрӧс вежысь</a:t>
                      </a:r>
                      <a:endParaRPr/>
                    </a:p>
                  </a:txBody>
                  <a:tcPr/>
                </a:tc>
                <a:tc>
                  <a:txBody>
                    <a:bodyPr lIns="0" rIns="0" tIns="0" bIns="0" anchor="ctr"/>
                    <a:p>
                      <a:pPr algn="ctr">
                        <a:lnSpc>
                          <a:spcPct val="100000"/>
                        </a:lnSpc>
                      </a:pPr>
                      <a:r>
                        <a:rPr lang="ru-RU" sz="1600">
                          <a:solidFill>
                            <a:srgbClr val="000000"/>
                          </a:solidFill>
                          <a:latin typeface="Calibri"/>
                        </a:rPr>
                        <a:t>28-46-94</a:t>
                      </a:r>
                      <a:endParaRPr/>
                    </a:p>
                  </a:txBody>
                  <a:tcPr/>
                </a:tc>
                <a:tc>
                  <a:txBody>
                    <a:bodyPr lIns="0" rIns="0" tIns="0" bIns="0" anchor="ctr"/>
                    <a:p>
                      <a:pPr algn="ctr">
                        <a:lnSpc>
                          <a:spcPct val="100000"/>
                        </a:lnSpc>
                      </a:pPr>
                      <a:r>
                        <a:rPr lang="ru-RU" sz="1600">
                          <a:solidFill>
                            <a:srgbClr val="000000"/>
                          </a:solidFill>
                          <a:latin typeface="Calibri"/>
                        </a:rPr>
                        <a:t>711</a:t>
                      </a:r>
                      <a:endParaRPr/>
                    </a:p>
                  </a:txBody>
                  <a:tcPr/>
                </a:tc>
                <a:tc>
                  <a:txBody>
                    <a:bodyPr lIns="0" rIns="0" tIns="0" bIns="0" anchor="ctr"/>
                    <a:p>
                      <a:pPr algn="ctr">
                        <a:lnSpc>
                          <a:spcPct val="100000"/>
                        </a:lnSpc>
                      </a:pPr>
                      <a:r>
                        <a:rPr lang="ru-RU" sz="1600">
                          <a:solidFill>
                            <a:srgbClr val="000000"/>
                          </a:solidFill>
                          <a:latin typeface="Calibri"/>
                        </a:rPr>
                        <a:t>Тӧлысьлӧн быд медводдза воторникӧ</a:t>
                      </a:r>
                      <a:endParaRPr/>
                    </a:p>
                  </a:txBody>
                  <a:tcPr/>
                </a:tc>
              </a:tr>
            </a:tbl>
          </a:graphicData>
        </a:graphic>
      </p:graphicFrame>
      <p:sp>
        <p:nvSpPr>
          <p:cNvPr id="783" name="CustomShape 2"/>
          <p:cNvSpPr/>
          <p:nvPr/>
        </p:nvSpPr>
        <p:spPr>
          <a:xfrm>
            <a:off x="5220000" y="5785560"/>
            <a:ext cx="3600000" cy="303480"/>
          </a:xfrm>
          <a:prstGeom prst="rect">
            <a:avLst/>
          </a:prstGeom>
          <a:noFill/>
          <a:ln w="9360">
            <a:solidFill>
              <a:srgbClr val="718b3c"/>
            </a:solidFill>
            <a:round/>
          </a:ln>
        </p:spPr>
        <p:txBody>
          <a:bodyPr lIns="90000" rIns="90000" tIns="45000" bIns="45000"/>
          <a:p>
            <a:pPr algn="ctr">
              <a:lnSpc>
                <a:spcPct val="100000"/>
              </a:lnSpc>
            </a:pPr>
            <a:r>
              <a:rPr b="1" lang="ru-RU" sz="1400">
                <a:solidFill>
                  <a:srgbClr val="77933c"/>
                </a:solidFill>
                <a:latin typeface="Times New Roman"/>
              </a:rPr>
              <a:t>Твиттерын лист бок: </a:t>
            </a:r>
            <a:r>
              <a:rPr b="1" lang="ru-RU" sz="1400">
                <a:solidFill>
                  <a:srgbClr val="1212c4"/>
                </a:solidFill>
                <a:latin typeface="Times New Roman"/>
              </a:rPr>
              <a:t>twitter.com/minfinrk</a:t>
            </a:r>
            <a:endParaRPr/>
          </a:p>
        </p:txBody>
      </p:sp>
      <p:sp>
        <p:nvSpPr>
          <p:cNvPr id="784" name="CustomShape 3"/>
          <p:cNvSpPr/>
          <p:nvPr/>
        </p:nvSpPr>
        <p:spPr>
          <a:xfrm>
            <a:off x="5220000" y="5334480"/>
            <a:ext cx="3600000" cy="303480"/>
          </a:xfrm>
          <a:prstGeom prst="rect">
            <a:avLst/>
          </a:prstGeom>
          <a:noFill/>
          <a:ln w="9360">
            <a:solidFill>
              <a:srgbClr val="718b3c"/>
            </a:solidFill>
            <a:round/>
          </a:ln>
        </p:spPr>
        <p:txBody>
          <a:bodyPr lIns="90000" rIns="90000" tIns="45000" bIns="45000"/>
          <a:p>
            <a:pPr algn="ctr">
              <a:lnSpc>
                <a:spcPct val="100000"/>
              </a:lnSpc>
            </a:pPr>
            <a:r>
              <a:rPr b="1" lang="ru-RU" sz="1400">
                <a:solidFill>
                  <a:srgbClr val="77933c"/>
                </a:solidFill>
                <a:latin typeface="Times New Roman"/>
              </a:rPr>
              <a:t>Вконтактын лист бок: </a:t>
            </a:r>
            <a:r>
              <a:rPr b="1" lang="ru-RU" sz="1400">
                <a:solidFill>
                  <a:srgbClr val="1212c4"/>
                </a:solidFill>
                <a:latin typeface="Times New Roman"/>
              </a:rPr>
              <a:t>vk.com/minfinrk</a:t>
            </a:r>
            <a:endParaRPr/>
          </a:p>
        </p:txBody>
      </p:sp>
      <p:sp>
        <p:nvSpPr>
          <p:cNvPr id="785" name="CustomShape 4"/>
          <p:cNvSpPr/>
          <p:nvPr/>
        </p:nvSpPr>
        <p:spPr>
          <a:xfrm>
            <a:off x="492480" y="6218280"/>
            <a:ext cx="8327520" cy="516600"/>
          </a:xfrm>
          <a:prstGeom prst="rect">
            <a:avLst/>
          </a:prstGeom>
          <a:noFill/>
          <a:ln w="9360">
            <a:solidFill>
              <a:srgbClr val="718b3c"/>
            </a:solidFill>
            <a:round/>
          </a:ln>
        </p:spPr>
        <p:txBody>
          <a:bodyPr lIns="90000" rIns="90000" tIns="45000" bIns="45000"/>
          <a:p>
            <a:pPr algn="ctr">
              <a:lnSpc>
                <a:spcPct val="100000"/>
              </a:lnSpc>
            </a:pPr>
            <a:r>
              <a:rPr b="1" lang="ru-RU" sz="1400">
                <a:solidFill>
                  <a:srgbClr val="77933c"/>
                </a:solidFill>
                <a:latin typeface="Times New Roman"/>
              </a:rPr>
              <a:t>Ӧтйӧза видлалӧм нуӧдӧм йылысь юӧрӧн позьӧ тӧдмасьны Коми Республикаса сьӧм овмӧс министерстволӧн официальнӧй сайтын:</a:t>
            </a:r>
            <a:r>
              <a:rPr b="1" lang="ru-RU" sz="1400">
                <a:solidFill>
                  <a:srgbClr val="000000"/>
                </a:solidFill>
                <a:latin typeface="Times New Roman"/>
              </a:rPr>
              <a:t> </a:t>
            </a:r>
            <a:r>
              <a:rPr b="1" lang="ru-RU" sz="1400">
                <a:solidFill>
                  <a:srgbClr val="1212c4"/>
                </a:solidFill>
                <a:latin typeface="Times New Roman"/>
              </a:rPr>
              <a:t>minfin.rkomi.ru/page/8208/</a:t>
            </a:r>
            <a:endParaRPr/>
          </a:p>
        </p:txBody>
      </p:sp>
      <p:sp>
        <p:nvSpPr>
          <p:cNvPr id="786" name="CustomShape 5"/>
          <p:cNvSpPr/>
          <p:nvPr/>
        </p:nvSpPr>
        <p:spPr>
          <a:xfrm>
            <a:off x="467640" y="4893120"/>
            <a:ext cx="4680000" cy="1278000"/>
          </a:xfrm>
          <a:prstGeom prst="rect">
            <a:avLst/>
          </a:prstGeom>
          <a:noFill/>
          <a:ln w="9360">
            <a:solidFill>
              <a:srgbClr val="718b3c"/>
            </a:solidFill>
            <a:round/>
          </a:ln>
        </p:spPr>
        <p:txBody>
          <a:bodyPr lIns="90000" rIns="90000" tIns="45000" bIns="45000"/>
          <a:p>
            <a:pPr algn="ctr">
              <a:lnSpc>
                <a:spcPct val="100000"/>
              </a:lnSpc>
            </a:pPr>
            <a:r>
              <a:rPr b="1" lang="ru-RU">
                <a:solidFill>
                  <a:srgbClr val="77933c"/>
                </a:solidFill>
                <a:latin typeface="Times New Roman"/>
              </a:rPr>
              <a:t>Коми Республикаса сьӧм овмӧс министерство</a:t>
            </a:r>
            <a:endParaRPr/>
          </a:p>
          <a:p>
            <a:pPr algn="ctr">
              <a:lnSpc>
                <a:spcPct val="100000"/>
              </a:lnSpc>
            </a:pPr>
            <a:r>
              <a:rPr b="1" lang="ru-RU" sz="1600">
                <a:solidFill>
                  <a:srgbClr val="77933c"/>
                </a:solidFill>
                <a:latin typeface="Times New Roman"/>
              </a:rPr>
              <a:t>Инпас: Сыктывкар, Коммунистическӧй ул., 8</a:t>
            </a:r>
            <a:endParaRPr/>
          </a:p>
          <a:p>
            <a:pPr algn="ctr">
              <a:lnSpc>
                <a:spcPct val="100000"/>
              </a:lnSpc>
            </a:pPr>
            <a:endParaRPr/>
          </a:p>
          <a:p>
            <a:pPr algn="ctr">
              <a:lnSpc>
                <a:spcPct val="100000"/>
              </a:lnSpc>
            </a:pPr>
            <a:r>
              <a:rPr b="1" lang="ru-RU" sz="1600">
                <a:solidFill>
                  <a:srgbClr val="77933c"/>
                </a:solidFill>
                <a:latin typeface="Times New Roman"/>
              </a:rPr>
              <a:t>Эл. инпас: </a:t>
            </a:r>
            <a:r>
              <a:rPr b="1" lang="ru-RU" sz="1600">
                <a:solidFill>
                  <a:srgbClr val="1212c4"/>
                </a:solidFill>
                <a:latin typeface="Times New Roman"/>
              </a:rPr>
              <a:t>minfin@minfin.rkomi.ru</a:t>
            </a:r>
            <a:endParaRPr/>
          </a:p>
        </p:txBody>
      </p:sp>
      <p:sp>
        <p:nvSpPr>
          <p:cNvPr id="787" name="CustomShape 6"/>
          <p:cNvSpPr/>
          <p:nvPr/>
        </p:nvSpPr>
        <p:spPr>
          <a:xfrm>
            <a:off x="-11160" y="548640"/>
            <a:ext cx="9180000" cy="395280"/>
          </a:xfrm>
          <a:prstGeom prst="rect">
            <a:avLst/>
          </a:prstGeom>
          <a:noFill/>
          <a:ln>
            <a:noFill/>
          </a:ln>
        </p:spPr>
        <p:txBody>
          <a:bodyPr lIns="90000" rIns="90000" tIns="45000" bIns="45000"/>
          <a:p>
            <a:pPr algn="ctr">
              <a:lnSpc>
                <a:spcPct val="100000"/>
              </a:lnSpc>
            </a:pPr>
            <a:r>
              <a:rPr b="1" lang="ru-RU" sz="2000">
                <a:solidFill>
                  <a:srgbClr val="77933c"/>
                </a:solidFill>
                <a:latin typeface="Times New Roman"/>
              </a:rPr>
              <a:t>ЙИТЧӦМ ВЫЛӦ ЮӦР:</a:t>
            </a:r>
            <a:endParaRPr/>
          </a:p>
        </p:txBody>
      </p:sp>
      <p:sp>
        <p:nvSpPr>
          <p:cNvPr id="788" name="CustomShape 7"/>
          <p:cNvSpPr/>
          <p:nvPr/>
        </p:nvSpPr>
        <p:spPr>
          <a:xfrm>
            <a:off x="5220000" y="4893120"/>
            <a:ext cx="3600000" cy="303480"/>
          </a:xfrm>
          <a:prstGeom prst="rect">
            <a:avLst/>
          </a:prstGeom>
          <a:noFill/>
          <a:ln w="9360">
            <a:solidFill>
              <a:srgbClr val="718b3c"/>
            </a:solidFill>
            <a:round/>
          </a:ln>
        </p:spPr>
        <p:txBody>
          <a:bodyPr lIns="90000" rIns="90000" tIns="45000" bIns="45000"/>
          <a:p>
            <a:pPr algn="ctr">
              <a:lnSpc>
                <a:spcPct val="100000"/>
              </a:lnSpc>
            </a:pPr>
            <a:r>
              <a:rPr b="1" lang="ru-RU" sz="1400">
                <a:solidFill>
                  <a:srgbClr val="77933c"/>
                </a:solidFill>
                <a:latin typeface="Times New Roman"/>
              </a:rPr>
              <a:t>Официальнӧй сайт: </a:t>
            </a:r>
            <a:r>
              <a:rPr b="1" lang="ru-RU" sz="1400">
                <a:solidFill>
                  <a:srgbClr val="1212c4"/>
                </a:solidFill>
                <a:latin typeface="Times New Roman"/>
              </a:rPr>
              <a:t>minfin.rkomi.ru</a:t>
            </a:r>
            <a:endParaRPr/>
          </a:p>
        </p:txBody>
      </p:sp>
      <p:sp>
        <p:nvSpPr>
          <p:cNvPr id="789" name="TextShape 8"/>
          <p:cNvSpPr txBox="1"/>
          <p:nvPr/>
        </p:nvSpPr>
        <p:spPr>
          <a:xfrm>
            <a:off x="0" y="6492960"/>
            <a:ext cx="467280" cy="364680"/>
          </a:xfrm>
          <a:prstGeom prst="rect">
            <a:avLst/>
          </a:prstGeom>
        </p:spPr>
        <p:txBody>
          <a:bodyPr anchor="ctr"/>
          <a:p>
            <a:pPr>
              <a:lnSpc>
                <a:spcPct val="100000"/>
              </a:lnSpc>
            </a:pPr>
            <a:fld id="{D6946283-399C-46E5-9AAF-4DC60530A109}" type="slidenum">
              <a:rPr lang="ru-RU" sz="1200">
                <a:solidFill>
                  <a:srgbClr val="ffc000"/>
                </a:solidFill>
                <a:latin typeface="Calibri"/>
              </a:rPr>
              <a:t>&lt;номер&gt;</a:t>
            </a:fld>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 name="TextShape 1"/>
          <p:cNvSpPr txBox="1"/>
          <p:nvPr/>
        </p:nvSpPr>
        <p:spPr>
          <a:xfrm>
            <a:off x="0" y="6492960"/>
            <a:ext cx="395280" cy="364680"/>
          </a:xfrm>
          <a:prstGeom prst="rect">
            <a:avLst/>
          </a:prstGeom>
        </p:spPr>
        <p:txBody>
          <a:bodyPr anchor="ctr"/>
          <a:p>
            <a:pPr>
              <a:lnSpc>
                <a:spcPct val="100000"/>
              </a:lnSpc>
            </a:pPr>
            <a:fld id="{96E454CC-F626-48DB-984A-F5B15A2513F4}" type="slidenum">
              <a:rPr lang="ru-RU" sz="1200">
                <a:solidFill>
                  <a:srgbClr val="ffc000"/>
                </a:solidFill>
                <a:latin typeface="Calibri"/>
              </a:rPr>
              <a:t>&lt;номер&gt;</a:t>
            </a:fld>
            <a:endParaRPr/>
          </a:p>
        </p:txBody>
      </p:sp>
      <p:sp>
        <p:nvSpPr>
          <p:cNvPr id="178" name="CustomShape 2"/>
          <p:cNvSpPr/>
          <p:nvPr/>
        </p:nvSpPr>
        <p:spPr>
          <a:xfrm>
            <a:off x="478440" y="69264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Коми Республикаса республиканскӧй сьӧмкудйӧ вотысь да вотысь ӧтдор чӧжӧс</a:t>
            </a:r>
            <a:endParaRPr/>
          </a:p>
        </p:txBody>
      </p:sp>
      <p:graphicFrame>
        <p:nvGraphicFramePr>
          <p:cNvPr id="179" name="Диаграмма 4"/>
          <p:cNvGraphicFramePr/>
          <p:nvPr/>
        </p:nvGraphicFramePr>
        <p:xfrm>
          <a:off x="478440" y="1124640"/>
          <a:ext cx="8309520" cy="9356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0" name="Table 3"/>
          <p:cNvGraphicFramePr/>
          <p:nvPr/>
        </p:nvGraphicFramePr>
        <p:xfrm>
          <a:off x="478440" y="2125800"/>
          <a:ext cx="8309520" cy="4352400"/>
        </p:xfrm>
        <a:graphic>
          <a:graphicData uri="http://schemas.openxmlformats.org/drawingml/2006/table">
            <a:tbl>
              <a:tblPr/>
              <a:tblGrid>
                <a:gridCol w="5101560"/>
                <a:gridCol w="936000"/>
                <a:gridCol w="936000"/>
                <a:gridCol w="1335960"/>
              </a:tblGrid>
              <a:tr h="360000">
                <a:tc>
                  <a:txBody>
                    <a:bodyPr lIns="43200" rIns="43200" tIns="0" bIns="0" anchor="ctr"/>
                    <a:p>
                      <a:pPr algn="ctr">
                        <a:lnSpc>
                          <a:spcPct val="115000"/>
                        </a:lnSpc>
                      </a:pPr>
                      <a:r>
                        <a:rPr b="1" lang="ru-RU" sz="1100">
                          <a:solidFill>
                            <a:srgbClr val="ffffff"/>
                          </a:solidFill>
                          <a:latin typeface="Calibri"/>
                        </a:rPr>
                        <a:t>Петкӧдлас ним</a:t>
                      </a:r>
                      <a:endParaRPr/>
                    </a:p>
                  </a:txBody>
                  <a:tcPr/>
                </a:tc>
                <a:tc>
                  <a:txBody>
                    <a:bodyPr lIns="43200" rIns="43200" tIns="0" bIns="0" anchor="ctr"/>
                    <a:p>
                      <a:pPr algn="ctr">
                        <a:lnSpc>
                          <a:spcPct val="115000"/>
                        </a:lnSpc>
                      </a:pPr>
                      <a:r>
                        <a:rPr b="1" lang="ru-RU" sz="1100">
                          <a:solidFill>
                            <a:srgbClr val="ffffff"/>
                          </a:solidFill>
                          <a:latin typeface="Calibri"/>
                        </a:rPr>
                        <a:t>Збыльвылас пӧртӧма олӧмӧ, млн. шайт</a:t>
                      </a:r>
                      <a:endParaRPr/>
                    </a:p>
                  </a:txBody>
                  <a:tcPr/>
                </a:tc>
                <a:tc>
                  <a:txBody>
                    <a:bodyPr lIns="43200" rIns="43200" tIns="0" bIns="0" anchor="ctr"/>
                    <a:p>
                      <a:pPr algn="ctr">
                        <a:lnSpc>
                          <a:spcPct val="115000"/>
                        </a:lnSpc>
                      </a:pPr>
                      <a:r>
                        <a:rPr b="1" lang="ru-RU" sz="1100">
                          <a:solidFill>
                            <a:srgbClr val="ffffff"/>
                          </a:solidFill>
                          <a:latin typeface="Calibri"/>
                        </a:rPr>
                        <a:t>2014 во серти 2015 воын збыль воӧм сьӧм ыдждалӧн торъялӧм (+,-)</a:t>
                      </a:r>
                      <a:endParaRPr/>
                    </a:p>
                  </a:txBody>
                  <a:tcPr/>
                </a:tc>
              </a:tr>
              <a:tr h="1128960">
                <a:tc>
                  <a:txBody>
                    <a:bodyPr lIns="43200" rIns="43200" tIns="0" bIns="0" anchor="ctr"/>
                    <a:p>
                      <a:pPr algn="ctr">
                        <a:lnSpc>
                          <a:spcPct val="115000"/>
                        </a:lnSpc>
                      </a:pPr>
                      <a:r>
                        <a:rPr lang="ru-RU" sz="1100">
                          <a:solidFill>
                            <a:srgbClr val="000000"/>
                          </a:solidFill>
                          <a:latin typeface="Calibri"/>
                        </a:rPr>
                        <a:t>2014 воысь</a:t>
                      </a:r>
                      <a:endParaRPr/>
                    </a:p>
                    <a:p>
                      <a:pPr algn="ctr">
                        <a:lnSpc>
                          <a:spcPct val="115000"/>
                        </a:lnSpc>
                      </a:pPr>
                      <a:endParaRPr/>
                    </a:p>
                  </a:txBody>
                  <a:tcPr/>
                </a:tc>
                <a:tc>
                  <a:txBody>
                    <a:bodyPr lIns="43200" rIns="43200" tIns="0" bIns="0" anchor="ctr"/>
                    <a:p>
                      <a:pPr algn="ctr">
                        <a:lnSpc>
                          <a:spcPct val="115000"/>
                        </a:lnSpc>
                      </a:pPr>
                      <a:r>
                        <a:rPr lang="ru-RU" sz="1100">
                          <a:solidFill>
                            <a:srgbClr val="000000"/>
                          </a:solidFill>
                          <a:latin typeface="Calibri"/>
                        </a:rPr>
                        <a:t>2015 воысь</a:t>
                      </a:r>
                      <a:endParaRPr/>
                    </a:p>
                    <a:p>
                      <a:pPr algn="ctr">
                        <a:lnSpc>
                          <a:spcPct val="115000"/>
                        </a:lnSpc>
                      </a:pPr>
                      <a:endParaRPr/>
                    </a:p>
                  </a:txBody>
                  <a:tcPr/>
                </a:tc>
              </a:tr>
              <a:tr h="167760">
                <a:tc>
                  <a:txBody>
                    <a:bodyPr lIns="43200" rIns="43200" tIns="0" bIns="0" anchor="ctr"/>
                    <a:p>
                      <a:pPr>
                        <a:lnSpc>
                          <a:spcPct val="115000"/>
                        </a:lnSpc>
                      </a:pPr>
                      <a:r>
                        <a:rPr b="1" lang="ru-RU" sz="1100">
                          <a:solidFill>
                            <a:srgbClr val="ffffff"/>
                          </a:solidFill>
                          <a:latin typeface="Calibri"/>
                        </a:rPr>
                        <a:t>ВОТЫСЬ ДА ВОТЫСЬ ӦТДОР ЧӦЖӦС, СТАВНАС</a:t>
                      </a:r>
                      <a:endParaRPr/>
                    </a:p>
                  </a:txBody>
                  <a:tcPr/>
                </a:tc>
                <a:tc>
                  <a:txBody>
                    <a:bodyPr lIns="43200" rIns="43200" tIns="0" bIns="0" anchor="ctr"/>
                    <a:p>
                      <a:pPr algn="ctr">
                        <a:lnSpc>
                          <a:spcPct val="115000"/>
                        </a:lnSpc>
                      </a:pPr>
                      <a:r>
                        <a:rPr lang="ru-RU" sz="1100">
                          <a:solidFill>
                            <a:srgbClr val="000000"/>
                          </a:solidFill>
                          <a:latin typeface="Calibri"/>
                        </a:rPr>
                        <a:t>46 953,4</a:t>
                      </a:r>
                      <a:endParaRPr/>
                    </a:p>
                  </a:txBody>
                  <a:tcPr/>
                </a:tc>
                <a:tc>
                  <a:txBody>
                    <a:bodyPr lIns="43200" rIns="43200" tIns="0" bIns="0" anchor="ctr"/>
                    <a:p>
                      <a:pPr algn="ctr">
                        <a:lnSpc>
                          <a:spcPct val="115000"/>
                        </a:lnSpc>
                      </a:pPr>
                      <a:r>
                        <a:rPr lang="ru-RU" sz="1100">
                          <a:solidFill>
                            <a:srgbClr val="000000"/>
                          </a:solidFill>
                          <a:latin typeface="Calibri"/>
                        </a:rPr>
                        <a:t>49 507,4</a:t>
                      </a:r>
                      <a:endParaRPr/>
                    </a:p>
                  </a:txBody>
                  <a:tcPr/>
                </a:tc>
                <a:tc>
                  <a:txBody>
                    <a:bodyPr lIns="43200" rIns="43200" tIns="0" bIns="0" anchor="ctr"/>
                    <a:p>
                      <a:pPr algn="ctr">
                        <a:lnSpc>
                          <a:spcPct val="115000"/>
                        </a:lnSpc>
                      </a:pPr>
                      <a:r>
                        <a:rPr lang="ru-RU" sz="1100">
                          <a:solidFill>
                            <a:srgbClr val="000000"/>
                          </a:solidFill>
                          <a:latin typeface="Calibri"/>
                        </a:rPr>
                        <a:t>2 554,0</a:t>
                      </a:r>
                      <a:endParaRPr/>
                    </a:p>
                  </a:txBody>
                  <a:tcPr/>
                </a:tc>
              </a:tr>
              <a:tr h="167760">
                <a:tc>
                  <a:txBody>
                    <a:bodyPr lIns="43200" rIns="43200" tIns="0" bIns="0" anchor="ctr"/>
                    <a:p>
                      <a:pPr>
                        <a:lnSpc>
                          <a:spcPct val="115000"/>
                        </a:lnSpc>
                      </a:pPr>
                      <a:r>
                        <a:rPr b="1" lang="ru-RU" sz="1100">
                          <a:solidFill>
                            <a:srgbClr val="ffffff"/>
                          </a:solidFill>
                          <a:latin typeface="Calibri"/>
                        </a:rPr>
                        <a:t>ВОТЫСЬ ЧӦЖӦС, ставнас</a:t>
                      </a:r>
                      <a:endParaRPr/>
                    </a:p>
                  </a:txBody>
                  <a:tcPr/>
                </a:tc>
                <a:tc>
                  <a:txBody>
                    <a:bodyPr lIns="43200" rIns="43200" tIns="0" bIns="0" anchor="ctr"/>
                    <a:p>
                      <a:pPr algn="ctr">
                        <a:lnSpc>
                          <a:spcPct val="115000"/>
                        </a:lnSpc>
                      </a:pPr>
                      <a:r>
                        <a:rPr lang="ru-RU" sz="1100">
                          <a:solidFill>
                            <a:srgbClr val="000000"/>
                          </a:solidFill>
                          <a:latin typeface="Calibri"/>
                        </a:rPr>
                        <a:t>45 248,5</a:t>
                      </a:r>
                      <a:endParaRPr/>
                    </a:p>
                  </a:txBody>
                  <a:tcPr/>
                </a:tc>
                <a:tc>
                  <a:txBody>
                    <a:bodyPr lIns="43200" rIns="43200" tIns="0" bIns="0" anchor="ctr"/>
                    <a:p>
                      <a:pPr algn="ctr">
                        <a:lnSpc>
                          <a:spcPct val="115000"/>
                        </a:lnSpc>
                      </a:pPr>
                      <a:r>
                        <a:rPr lang="ru-RU" sz="1100">
                          <a:solidFill>
                            <a:srgbClr val="000000"/>
                          </a:solidFill>
                          <a:latin typeface="Calibri"/>
                        </a:rPr>
                        <a:t>48 014,2</a:t>
                      </a:r>
                      <a:endParaRPr/>
                    </a:p>
                  </a:txBody>
                  <a:tcPr/>
                </a:tc>
                <a:tc>
                  <a:txBody>
                    <a:bodyPr lIns="43200" rIns="43200" tIns="0" bIns="0" anchor="ctr"/>
                    <a:p>
                      <a:pPr algn="ctr">
                        <a:lnSpc>
                          <a:spcPct val="115000"/>
                        </a:lnSpc>
                      </a:pPr>
                      <a:r>
                        <a:rPr lang="ru-RU" sz="1100">
                          <a:solidFill>
                            <a:srgbClr val="000000"/>
                          </a:solidFill>
                          <a:latin typeface="Calibri"/>
                        </a:rPr>
                        <a:t>2 765,7</a:t>
                      </a:r>
                      <a:endParaRPr/>
                    </a:p>
                  </a:txBody>
                  <a:tcPr/>
                </a:tc>
              </a:tr>
              <a:tr h="167760">
                <a:tc>
                  <a:txBody>
                    <a:bodyPr lIns="43200" rIns="43200" tIns="0" bIns="0" anchor="ctr"/>
                    <a:p>
                      <a:pPr>
                        <a:lnSpc>
                          <a:spcPct val="115000"/>
                        </a:lnSpc>
                      </a:pPr>
                      <a:r>
                        <a:rPr b="1" lang="ru-RU" sz="1100">
                          <a:solidFill>
                            <a:srgbClr val="ffffff"/>
                          </a:solidFill>
                          <a:latin typeface="Calibri"/>
                        </a:rPr>
                        <a:t>Организацияяслӧн чӧжӧс вылӧ вот</a:t>
                      </a:r>
                      <a:endParaRPr/>
                    </a:p>
                  </a:txBody>
                  <a:tcPr/>
                </a:tc>
                <a:tc>
                  <a:txBody>
                    <a:bodyPr lIns="43200" rIns="43200" tIns="0" bIns="0" anchor="ctr"/>
                    <a:p>
                      <a:pPr algn="ctr">
                        <a:lnSpc>
                          <a:spcPct val="115000"/>
                        </a:lnSpc>
                      </a:pPr>
                      <a:r>
                        <a:rPr lang="ru-RU" sz="1100">
                          <a:solidFill>
                            <a:srgbClr val="000000"/>
                          </a:solidFill>
                          <a:latin typeface="Calibri"/>
                        </a:rPr>
                        <a:t>16 650,3</a:t>
                      </a:r>
                      <a:endParaRPr/>
                    </a:p>
                  </a:txBody>
                  <a:tcPr/>
                </a:tc>
                <a:tc>
                  <a:txBody>
                    <a:bodyPr lIns="43200" rIns="43200" tIns="0" bIns="0" anchor="ctr"/>
                    <a:p>
                      <a:pPr algn="ctr">
                        <a:lnSpc>
                          <a:spcPct val="115000"/>
                        </a:lnSpc>
                      </a:pPr>
                      <a:r>
                        <a:rPr lang="ru-RU" sz="1100">
                          <a:solidFill>
                            <a:srgbClr val="000000"/>
                          </a:solidFill>
                          <a:latin typeface="Calibri"/>
                        </a:rPr>
                        <a:t>16 371,9</a:t>
                      </a:r>
                      <a:endParaRPr/>
                    </a:p>
                  </a:txBody>
                  <a:tcPr/>
                </a:tc>
                <a:tc>
                  <a:txBody>
                    <a:bodyPr lIns="43200" rIns="43200" tIns="0" bIns="0" anchor="ctr"/>
                    <a:p>
                      <a:pPr algn="ctr">
                        <a:lnSpc>
                          <a:spcPct val="115000"/>
                        </a:lnSpc>
                      </a:pPr>
                      <a:r>
                        <a:rPr lang="ru-RU" sz="1100">
                          <a:solidFill>
                            <a:srgbClr val="000000"/>
                          </a:solidFill>
                          <a:latin typeface="Calibri"/>
                        </a:rPr>
                        <a:t>-278,4</a:t>
                      </a:r>
                      <a:endParaRPr/>
                    </a:p>
                  </a:txBody>
                  <a:tcPr/>
                </a:tc>
              </a:tr>
              <a:tr h="167760">
                <a:tc>
                  <a:txBody>
                    <a:bodyPr lIns="43200" rIns="43200" tIns="0" bIns="0" anchor="ctr"/>
                    <a:p>
                      <a:pPr>
                        <a:lnSpc>
                          <a:spcPct val="115000"/>
                        </a:lnSpc>
                      </a:pPr>
                      <a:r>
                        <a:rPr b="1" lang="ru-RU" sz="1100">
                          <a:solidFill>
                            <a:srgbClr val="ffffff"/>
                          </a:solidFill>
                          <a:latin typeface="Calibri"/>
                        </a:rPr>
                        <a:t>Торъя йӧзлӧн чӧжӧс вылӧ вот</a:t>
                      </a:r>
                      <a:endParaRPr/>
                    </a:p>
                  </a:txBody>
                  <a:tcPr/>
                </a:tc>
                <a:tc>
                  <a:txBody>
                    <a:bodyPr lIns="43200" rIns="43200" tIns="0" bIns="0" anchor="ctr"/>
                    <a:p>
                      <a:pPr algn="ctr">
                        <a:lnSpc>
                          <a:spcPct val="115000"/>
                        </a:lnSpc>
                      </a:pPr>
                      <a:r>
                        <a:rPr lang="ru-RU" sz="1100">
                          <a:solidFill>
                            <a:srgbClr val="000000"/>
                          </a:solidFill>
                          <a:latin typeface="Calibri"/>
                        </a:rPr>
                        <a:t>15 354,7</a:t>
                      </a:r>
                      <a:endParaRPr/>
                    </a:p>
                  </a:txBody>
                  <a:tcPr/>
                </a:tc>
                <a:tc>
                  <a:txBody>
                    <a:bodyPr lIns="43200" rIns="43200" tIns="0" bIns="0" anchor="ctr"/>
                    <a:p>
                      <a:pPr algn="ctr">
                        <a:lnSpc>
                          <a:spcPct val="115000"/>
                        </a:lnSpc>
                      </a:pPr>
                      <a:r>
                        <a:rPr lang="ru-RU" sz="1100">
                          <a:solidFill>
                            <a:srgbClr val="000000"/>
                          </a:solidFill>
                          <a:latin typeface="Calibri"/>
                        </a:rPr>
                        <a:t>15 185,1</a:t>
                      </a:r>
                      <a:endParaRPr/>
                    </a:p>
                  </a:txBody>
                  <a:tcPr/>
                </a:tc>
                <a:tc>
                  <a:txBody>
                    <a:bodyPr lIns="43200" rIns="43200" tIns="0" bIns="0" anchor="ctr"/>
                    <a:p>
                      <a:pPr algn="ctr">
                        <a:lnSpc>
                          <a:spcPct val="115000"/>
                        </a:lnSpc>
                      </a:pPr>
                      <a:r>
                        <a:rPr lang="ru-RU" sz="1100">
                          <a:solidFill>
                            <a:srgbClr val="000000"/>
                          </a:solidFill>
                          <a:latin typeface="Calibri"/>
                        </a:rPr>
                        <a:t>-169,6</a:t>
                      </a:r>
                      <a:endParaRPr/>
                    </a:p>
                  </a:txBody>
                  <a:tcPr/>
                </a:tc>
              </a:tr>
              <a:tr h="167760">
                <a:tc>
                  <a:txBody>
                    <a:bodyPr lIns="43200" rIns="43200" tIns="0" bIns="0" anchor="ctr"/>
                    <a:p>
                      <a:pPr>
                        <a:lnSpc>
                          <a:spcPct val="115000"/>
                        </a:lnSpc>
                      </a:pPr>
                      <a:r>
                        <a:rPr b="1" lang="ru-RU" sz="1100">
                          <a:solidFill>
                            <a:srgbClr val="ffffff"/>
                          </a:solidFill>
                          <a:latin typeface="Calibri"/>
                        </a:rPr>
                        <a:t>Россия Федерацияын вӧчан акцизувса вузӧс серти акцизъяс</a:t>
                      </a:r>
                      <a:endParaRPr/>
                    </a:p>
                  </a:txBody>
                  <a:tcPr/>
                </a:tc>
                <a:tc>
                  <a:txBody>
                    <a:bodyPr lIns="43200" rIns="43200" tIns="0" bIns="0" anchor="ctr"/>
                    <a:p>
                      <a:pPr algn="ctr">
                        <a:lnSpc>
                          <a:spcPct val="115000"/>
                        </a:lnSpc>
                      </a:pPr>
                      <a:r>
                        <a:rPr lang="ru-RU" sz="1100">
                          <a:solidFill>
                            <a:srgbClr val="000000"/>
                          </a:solidFill>
                          <a:latin typeface="Calibri"/>
                        </a:rPr>
                        <a:t>2 913,9</a:t>
                      </a:r>
                      <a:endParaRPr/>
                    </a:p>
                  </a:txBody>
                  <a:tcPr/>
                </a:tc>
                <a:tc>
                  <a:txBody>
                    <a:bodyPr lIns="43200" rIns="43200" tIns="0" bIns="0" anchor="ctr"/>
                    <a:p>
                      <a:pPr algn="ctr">
                        <a:lnSpc>
                          <a:spcPct val="115000"/>
                        </a:lnSpc>
                      </a:pPr>
                      <a:r>
                        <a:rPr lang="ru-RU" sz="1100">
                          <a:solidFill>
                            <a:srgbClr val="000000"/>
                          </a:solidFill>
                          <a:latin typeface="Calibri"/>
                        </a:rPr>
                        <a:t>2 342,0</a:t>
                      </a:r>
                      <a:endParaRPr/>
                    </a:p>
                  </a:txBody>
                  <a:tcPr/>
                </a:tc>
                <a:tc>
                  <a:txBody>
                    <a:bodyPr lIns="43200" rIns="43200" tIns="0" bIns="0" anchor="ctr"/>
                    <a:p>
                      <a:pPr algn="ctr">
                        <a:lnSpc>
                          <a:spcPct val="115000"/>
                        </a:lnSpc>
                      </a:pPr>
                      <a:r>
                        <a:rPr lang="ru-RU" sz="1100">
                          <a:solidFill>
                            <a:srgbClr val="000000"/>
                          </a:solidFill>
                          <a:latin typeface="Calibri"/>
                        </a:rPr>
                        <a:t>-571,9</a:t>
                      </a:r>
                      <a:endParaRPr/>
                    </a:p>
                  </a:txBody>
                  <a:tcPr/>
                </a:tc>
              </a:tr>
              <a:tr h="167760">
                <a:tc>
                  <a:txBody>
                    <a:bodyPr lIns="43200" rIns="43200" tIns="0" bIns="0" anchor="ctr"/>
                    <a:p>
                      <a:pPr>
                        <a:lnSpc>
                          <a:spcPct val="115000"/>
                        </a:lnSpc>
                      </a:pPr>
                      <a:r>
                        <a:rPr b="1" lang="ru-RU" sz="1100">
                          <a:solidFill>
                            <a:srgbClr val="ffffff"/>
                          </a:solidFill>
                          <a:latin typeface="Calibri"/>
                        </a:rPr>
                        <a:t>Ӧтувъя чӧжӧс вылӧ вот </a:t>
                      </a:r>
                      <a:endParaRPr/>
                    </a:p>
                  </a:txBody>
                  <a:tcPr/>
                </a:tc>
                <a:tc>
                  <a:txBody>
                    <a:bodyPr lIns="43200" rIns="43200" tIns="0" bIns="0" anchor="ctr"/>
                    <a:p>
                      <a:pPr algn="ctr">
                        <a:lnSpc>
                          <a:spcPct val="115000"/>
                        </a:lnSpc>
                      </a:pPr>
                      <a:r>
                        <a:rPr lang="ru-RU" sz="1100">
                          <a:solidFill>
                            <a:srgbClr val="000000"/>
                          </a:solidFill>
                          <a:latin typeface="Calibri"/>
                        </a:rPr>
                        <a:t>901,5</a:t>
                      </a:r>
                      <a:endParaRPr/>
                    </a:p>
                  </a:txBody>
                  <a:tcPr/>
                </a:tc>
                <a:tc>
                  <a:txBody>
                    <a:bodyPr lIns="43200" rIns="43200" tIns="0" bIns="0" anchor="ctr"/>
                    <a:p>
                      <a:pPr algn="ctr">
                        <a:lnSpc>
                          <a:spcPct val="115000"/>
                        </a:lnSpc>
                      </a:pPr>
                      <a:r>
                        <a:rPr lang="ru-RU" sz="1100">
                          <a:solidFill>
                            <a:srgbClr val="000000"/>
                          </a:solidFill>
                          <a:latin typeface="Calibri"/>
                        </a:rPr>
                        <a:t>894,1</a:t>
                      </a:r>
                      <a:endParaRPr/>
                    </a:p>
                  </a:txBody>
                  <a:tcPr/>
                </a:tc>
                <a:tc>
                  <a:txBody>
                    <a:bodyPr lIns="43200" rIns="43200" tIns="0" bIns="0" anchor="ctr"/>
                    <a:p>
                      <a:pPr algn="ctr">
                        <a:lnSpc>
                          <a:spcPct val="115000"/>
                        </a:lnSpc>
                      </a:pPr>
                      <a:r>
                        <a:rPr lang="ru-RU" sz="1100">
                          <a:solidFill>
                            <a:srgbClr val="000000"/>
                          </a:solidFill>
                          <a:latin typeface="Calibri"/>
                        </a:rPr>
                        <a:t>-7,4</a:t>
                      </a:r>
                      <a:endParaRPr/>
                    </a:p>
                  </a:txBody>
                  <a:tcPr/>
                </a:tc>
              </a:tr>
              <a:tr h="167760">
                <a:tc>
                  <a:txBody>
                    <a:bodyPr lIns="43200" rIns="43200" tIns="0" bIns="0" anchor="ctr"/>
                    <a:p>
                      <a:pPr>
                        <a:lnSpc>
                          <a:spcPct val="115000"/>
                        </a:lnSpc>
                      </a:pPr>
                      <a:r>
                        <a:rPr b="1" lang="ru-RU" sz="1100">
                          <a:solidFill>
                            <a:srgbClr val="ffffff"/>
                          </a:solidFill>
                          <a:latin typeface="Calibri"/>
                        </a:rPr>
                        <a:t>Эмбур вылӧ вот</a:t>
                      </a:r>
                      <a:endParaRPr/>
                    </a:p>
                  </a:txBody>
                  <a:tcPr/>
                </a:tc>
                <a:tc>
                  <a:txBody>
                    <a:bodyPr lIns="43200" rIns="43200" tIns="0" bIns="0" anchor="ctr"/>
                    <a:p>
                      <a:pPr algn="ctr">
                        <a:lnSpc>
                          <a:spcPct val="115000"/>
                        </a:lnSpc>
                      </a:pPr>
                      <a:r>
                        <a:rPr lang="ru-RU" sz="1100">
                          <a:solidFill>
                            <a:srgbClr val="000000"/>
                          </a:solidFill>
                          <a:latin typeface="Calibri"/>
                        </a:rPr>
                        <a:t>9 150,0</a:t>
                      </a:r>
                      <a:endParaRPr/>
                    </a:p>
                  </a:txBody>
                  <a:tcPr/>
                </a:tc>
                <a:tc>
                  <a:txBody>
                    <a:bodyPr lIns="43200" rIns="43200" tIns="0" bIns="0" anchor="ctr"/>
                    <a:p>
                      <a:pPr algn="ctr">
                        <a:lnSpc>
                          <a:spcPct val="115000"/>
                        </a:lnSpc>
                      </a:pPr>
                      <a:r>
                        <a:rPr lang="ru-RU" sz="1100">
                          <a:solidFill>
                            <a:srgbClr val="000000"/>
                          </a:solidFill>
                          <a:latin typeface="Calibri"/>
                        </a:rPr>
                        <a:t>12 781,4</a:t>
                      </a:r>
                      <a:endParaRPr/>
                    </a:p>
                  </a:txBody>
                  <a:tcPr/>
                </a:tc>
                <a:tc>
                  <a:txBody>
                    <a:bodyPr lIns="43200" rIns="43200" tIns="0" bIns="0" anchor="ctr"/>
                    <a:p>
                      <a:pPr algn="ctr">
                        <a:lnSpc>
                          <a:spcPct val="115000"/>
                        </a:lnSpc>
                      </a:pPr>
                      <a:r>
                        <a:rPr lang="ru-RU" sz="1100">
                          <a:solidFill>
                            <a:srgbClr val="000000"/>
                          </a:solidFill>
                          <a:latin typeface="Calibri"/>
                        </a:rPr>
                        <a:t>3 631,4</a:t>
                      </a:r>
                      <a:endParaRPr/>
                    </a:p>
                  </a:txBody>
                  <a:tcPr/>
                </a:tc>
              </a:tr>
              <a:tr h="360000">
                <a:tc>
                  <a:txBody>
                    <a:bodyPr lIns="43200" rIns="43200" tIns="0" bIns="0" anchor="ctr"/>
                    <a:p>
                      <a:pPr>
                        <a:lnSpc>
                          <a:spcPct val="115000"/>
                        </a:lnSpc>
                      </a:pPr>
                      <a:r>
                        <a:rPr b="1" lang="ru-RU" sz="1100">
                          <a:solidFill>
                            <a:srgbClr val="ffffff"/>
                          </a:solidFill>
                          <a:latin typeface="Calibri"/>
                        </a:rPr>
                        <a:t>Вӧр-ва озырлунӧн вӧдитчӧмысь вот, ӧктас да пыр мынтысьӧмъяс</a:t>
                      </a:r>
                      <a:endParaRPr/>
                    </a:p>
                  </a:txBody>
                  <a:tcPr/>
                </a:tc>
                <a:tc>
                  <a:txBody>
                    <a:bodyPr lIns="43200" rIns="43200" tIns="0" bIns="0" anchor="ctr"/>
                    <a:p>
                      <a:pPr algn="ctr">
                        <a:lnSpc>
                          <a:spcPct val="115000"/>
                        </a:lnSpc>
                      </a:pPr>
                      <a:r>
                        <a:rPr lang="ru-RU" sz="1100">
                          <a:solidFill>
                            <a:srgbClr val="000000"/>
                          </a:solidFill>
                          <a:latin typeface="Calibri"/>
                        </a:rPr>
                        <a:t>221,2</a:t>
                      </a:r>
                      <a:endParaRPr/>
                    </a:p>
                  </a:txBody>
                  <a:tcPr/>
                </a:tc>
                <a:tc>
                  <a:txBody>
                    <a:bodyPr lIns="43200" rIns="43200" tIns="0" bIns="0" anchor="ctr"/>
                    <a:p>
                      <a:pPr algn="ctr">
                        <a:lnSpc>
                          <a:spcPct val="115000"/>
                        </a:lnSpc>
                      </a:pPr>
                      <a:r>
                        <a:rPr lang="ru-RU" sz="1100">
                          <a:solidFill>
                            <a:srgbClr val="000000"/>
                          </a:solidFill>
                          <a:latin typeface="Calibri"/>
                        </a:rPr>
                        <a:t>334,9</a:t>
                      </a:r>
                      <a:endParaRPr/>
                    </a:p>
                  </a:txBody>
                  <a:tcPr/>
                </a:tc>
                <a:tc>
                  <a:txBody>
                    <a:bodyPr lIns="43200" rIns="43200" tIns="0" bIns="0" anchor="ctr"/>
                    <a:p>
                      <a:pPr algn="ctr">
                        <a:lnSpc>
                          <a:spcPct val="115000"/>
                        </a:lnSpc>
                      </a:pPr>
                      <a:r>
                        <a:rPr lang="ru-RU" sz="1100">
                          <a:solidFill>
                            <a:srgbClr val="000000"/>
                          </a:solidFill>
                          <a:latin typeface="Calibri"/>
                        </a:rPr>
                        <a:t>113,7</a:t>
                      </a:r>
                      <a:endParaRPr/>
                    </a:p>
                  </a:txBody>
                  <a:tcPr/>
                </a:tc>
              </a:tr>
              <a:tr h="167760">
                <a:tc>
                  <a:txBody>
                    <a:bodyPr lIns="43200" rIns="43200" tIns="0" bIns="0" anchor="ctr"/>
                    <a:p>
                      <a:pPr>
                        <a:lnSpc>
                          <a:spcPct val="115000"/>
                        </a:lnSpc>
                      </a:pPr>
                      <a:r>
                        <a:rPr b="1" lang="ru-RU" sz="1100">
                          <a:solidFill>
                            <a:srgbClr val="ffffff"/>
                          </a:solidFill>
                          <a:latin typeface="Calibri"/>
                        </a:rPr>
                        <a:t>Канму пошлина</a:t>
                      </a:r>
                      <a:endParaRPr/>
                    </a:p>
                  </a:txBody>
                  <a:tcPr/>
                </a:tc>
                <a:tc>
                  <a:txBody>
                    <a:bodyPr lIns="43200" rIns="43200" tIns="0" bIns="0" anchor="ctr"/>
                    <a:p>
                      <a:pPr algn="ctr">
                        <a:lnSpc>
                          <a:spcPct val="115000"/>
                        </a:lnSpc>
                      </a:pPr>
                      <a:r>
                        <a:rPr lang="ru-RU" sz="1100">
                          <a:solidFill>
                            <a:srgbClr val="000000"/>
                          </a:solidFill>
                          <a:latin typeface="Calibri"/>
                        </a:rPr>
                        <a:t>56,9</a:t>
                      </a:r>
                      <a:endParaRPr/>
                    </a:p>
                  </a:txBody>
                  <a:tcPr/>
                </a:tc>
                <a:tc>
                  <a:txBody>
                    <a:bodyPr lIns="43200" rIns="43200" tIns="0" bIns="0" anchor="ctr"/>
                    <a:p>
                      <a:pPr algn="ctr">
                        <a:lnSpc>
                          <a:spcPct val="115000"/>
                        </a:lnSpc>
                      </a:pPr>
                      <a:r>
                        <a:rPr lang="ru-RU" sz="1100">
                          <a:solidFill>
                            <a:srgbClr val="000000"/>
                          </a:solidFill>
                          <a:latin typeface="Calibri"/>
                        </a:rPr>
                        <a:t>106,2</a:t>
                      </a:r>
                      <a:endParaRPr/>
                    </a:p>
                  </a:txBody>
                  <a:tcPr/>
                </a:tc>
                <a:tc>
                  <a:txBody>
                    <a:bodyPr lIns="43200" rIns="43200" tIns="0" bIns="0" anchor="ctr"/>
                    <a:p>
                      <a:pPr algn="ctr">
                        <a:lnSpc>
                          <a:spcPct val="115000"/>
                        </a:lnSpc>
                      </a:pPr>
                      <a:r>
                        <a:rPr lang="ru-RU" sz="1100">
                          <a:solidFill>
                            <a:srgbClr val="000000"/>
                          </a:solidFill>
                          <a:latin typeface="Calibri"/>
                        </a:rPr>
                        <a:t>49,3</a:t>
                      </a:r>
                      <a:endParaRPr/>
                    </a:p>
                  </a:txBody>
                  <a:tcPr/>
                </a:tc>
              </a:tr>
              <a:tr h="360000">
                <a:tc>
                  <a:txBody>
                    <a:bodyPr lIns="43200" rIns="43200" tIns="0" bIns="0" anchor="ctr"/>
                    <a:p>
                      <a:pPr>
                        <a:lnSpc>
                          <a:spcPct val="115000"/>
                        </a:lnSpc>
                      </a:pPr>
                      <a:r>
                        <a:rPr b="1" lang="ru-RU" sz="1100">
                          <a:solidFill>
                            <a:srgbClr val="ffffff"/>
                          </a:solidFill>
                          <a:latin typeface="Calibri"/>
                        </a:rPr>
                        <a:t>Бырӧдӧм вот, ӧктас да мукӧд быть мынтысьӧм серти уджйӧз да выльысь арталӧмъяс</a:t>
                      </a:r>
                      <a:endParaRPr/>
                    </a:p>
                  </a:txBody>
                  <a:tcPr/>
                </a:tc>
                <a:tc>
                  <a:txBody>
                    <a:bodyPr lIns="43200" rIns="43200" tIns="0" bIns="0" anchor="ctr"/>
                    <a:p>
                      <a:pPr algn="ctr">
                        <a:lnSpc>
                          <a:spcPct val="115000"/>
                        </a:lnSpc>
                      </a:pPr>
                      <a:r>
                        <a:rPr lang="ru-RU" sz="1100">
                          <a:solidFill>
                            <a:srgbClr val="000000"/>
                          </a:solidFill>
                          <a:latin typeface="Calibri"/>
                        </a:rPr>
                        <a:t>0,0</a:t>
                      </a:r>
                      <a:endParaRPr/>
                    </a:p>
                  </a:txBody>
                  <a:tcPr/>
                </a:tc>
                <a:tc>
                  <a:txBody>
                    <a:bodyPr lIns="43200" rIns="43200" tIns="0" bIns="0" anchor="ctr"/>
                    <a:p>
                      <a:pPr algn="ctr">
                        <a:lnSpc>
                          <a:spcPct val="115000"/>
                        </a:lnSpc>
                      </a:pPr>
                      <a:r>
                        <a:rPr lang="ru-RU" sz="1100">
                          <a:solidFill>
                            <a:srgbClr val="000000"/>
                          </a:solidFill>
                          <a:latin typeface="Calibri"/>
                        </a:rPr>
                        <a:t>-1,3</a:t>
                      </a:r>
                      <a:endParaRPr/>
                    </a:p>
                  </a:txBody>
                  <a:tcPr/>
                </a:tc>
                <a:tc>
                  <a:txBody>
                    <a:bodyPr lIns="43200" rIns="43200" tIns="0" bIns="0" anchor="ctr"/>
                    <a:p>
                      <a:pPr algn="ctr">
                        <a:lnSpc>
                          <a:spcPct val="115000"/>
                        </a:lnSpc>
                      </a:pPr>
                      <a:r>
                        <a:rPr lang="ru-RU" sz="1100">
                          <a:solidFill>
                            <a:srgbClr val="000000"/>
                          </a:solidFill>
                          <a:latin typeface="Calibri"/>
                        </a:rPr>
                        <a:t>-1,3</a:t>
                      </a:r>
                      <a:endParaRPr/>
                    </a:p>
                  </a:txBody>
                  <a:tcPr/>
                </a:tc>
              </a:tr>
              <a:tr h="167760">
                <a:tc>
                  <a:txBody>
                    <a:bodyPr lIns="43200" rIns="43200" tIns="0" bIns="0" anchor="ctr"/>
                    <a:p>
                      <a:pPr>
                        <a:lnSpc>
                          <a:spcPct val="115000"/>
                        </a:lnSpc>
                      </a:pPr>
                      <a:r>
                        <a:rPr b="1" lang="ru-RU" sz="1100">
                          <a:solidFill>
                            <a:srgbClr val="ffffff"/>
                          </a:solidFill>
                          <a:latin typeface="Calibri"/>
                        </a:rPr>
                        <a:t>ВОТЫСЬ ӦТДОР ЧӦЖӦС, ставнас</a:t>
                      </a:r>
                      <a:endParaRPr/>
                    </a:p>
                  </a:txBody>
                  <a:tcPr/>
                </a:tc>
                <a:tc>
                  <a:txBody>
                    <a:bodyPr lIns="43200" rIns="43200" tIns="0" bIns="0" anchor="ctr"/>
                    <a:p>
                      <a:pPr algn="ctr">
                        <a:lnSpc>
                          <a:spcPct val="115000"/>
                        </a:lnSpc>
                      </a:pPr>
                      <a:r>
                        <a:rPr lang="ru-RU" sz="1100">
                          <a:solidFill>
                            <a:srgbClr val="000000"/>
                          </a:solidFill>
                          <a:latin typeface="Calibri"/>
                        </a:rPr>
                        <a:t>1 704,9</a:t>
                      </a:r>
                      <a:endParaRPr/>
                    </a:p>
                  </a:txBody>
                  <a:tcPr/>
                </a:tc>
                <a:tc>
                  <a:txBody>
                    <a:bodyPr lIns="43200" rIns="43200" tIns="0" bIns="0" anchor="ctr"/>
                    <a:p>
                      <a:pPr algn="ctr">
                        <a:lnSpc>
                          <a:spcPct val="115000"/>
                        </a:lnSpc>
                      </a:pPr>
                      <a:r>
                        <a:rPr lang="ru-RU" sz="1100">
                          <a:solidFill>
                            <a:srgbClr val="000000"/>
                          </a:solidFill>
                          <a:latin typeface="Calibri"/>
                        </a:rPr>
                        <a:t>1 493,2</a:t>
                      </a:r>
                      <a:endParaRPr/>
                    </a:p>
                  </a:txBody>
                  <a:tcPr/>
                </a:tc>
                <a:tc>
                  <a:txBody>
                    <a:bodyPr lIns="43200" rIns="43200" tIns="0" bIns="0" anchor="ctr"/>
                    <a:p>
                      <a:pPr algn="ctr">
                        <a:lnSpc>
                          <a:spcPct val="115000"/>
                        </a:lnSpc>
                      </a:pPr>
                      <a:r>
                        <a:rPr lang="ru-RU" sz="1100">
                          <a:solidFill>
                            <a:srgbClr val="000000"/>
                          </a:solidFill>
                          <a:latin typeface="Calibri"/>
                        </a:rPr>
                        <a:t>-211,7</a:t>
                      </a:r>
                      <a:endParaRPr/>
                    </a:p>
                  </a:txBody>
                  <a:tcPr/>
                </a:tc>
              </a:tr>
              <a:tr h="360000">
                <a:tc>
                  <a:txBody>
                    <a:bodyPr lIns="43200" rIns="43200" tIns="0" bIns="0" anchor="ctr"/>
                    <a:p>
                      <a:pPr>
                        <a:lnSpc>
                          <a:spcPct val="115000"/>
                        </a:lnSpc>
                      </a:pPr>
                      <a:r>
                        <a:rPr b="1" lang="ru-RU" sz="1100">
                          <a:solidFill>
                            <a:srgbClr val="ffffff"/>
                          </a:solidFill>
                          <a:latin typeface="Calibri"/>
                        </a:rPr>
                        <a:t>Канму да муниципальнӧй киын кутан эмбурӧн вӧдитчӧмысь чӧжӧс</a:t>
                      </a:r>
                      <a:endParaRPr/>
                    </a:p>
                  </a:txBody>
                  <a:tcPr/>
                </a:tc>
                <a:tc>
                  <a:txBody>
                    <a:bodyPr lIns="43200" rIns="43200" tIns="0" bIns="0" anchor="ctr"/>
                    <a:p>
                      <a:pPr algn="ctr">
                        <a:lnSpc>
                          <a:spcPct val="115000"/>
                        </a:lnSpc>
                      </a:pPr>
                      <a:r>
                        <a:rPr lang="ru-RU" sz="1100">
                          <a:solidFill>
                            <a:srgbClr val="000000"/>
                          </a:solidFill>
                          <a:latin typeface="Calibri"/>
                        </a:rPr>
                        <a:t>306,9</a:t>
                      </a:r>
                      <a:endParaRPr/>
                    </a:p>
                  </a:txBody>
                  <a:tcPr/>
                </a:tc>
                <a:tc>
                  <a:txBody>
                    <a:bodyPr lIns="43200" rIns="43200" tIns="0" bIns="0" anchor="ctr"/>
                    <a:p>
                      <a:pPr algn="ctr">
                        <a:lnSpc>
                          <a:spcPct val="115000"/>
                        </a:lnSpc>
                      </a:pPr>
                      <a:r>
                        <a:rPr lang="ru-RU" sz="1100">
                          <a:solidFill>
                            <a:srgbClr val="000000"/>
                          </a:solidFill>
                          <a:latin typeface="Calibri"/>
                        </a:rPr>
                        <a:t>56,5</a:t>
                      </a:r>
                      <a:endParaRPr/>
                    </a:p>
                  </a:txBody>
                  <a:tcPr/>
                </a:tc>
                <a:tc>
                  <a:txBody>
                    <a:bodyPr lIns="43200" rIns="43200" tIns="0" bIns="0" anchor="ctr"/>
                    <a:p>
                      <a:pPr algn="ctr">
                        <a:lnSpc>
                          <a:spcPct val="115000"/>
                        </a:lnSpc>
                      </a:pPr>
                      <a:r>
                        <a:rPr lang="ru-RU" sz="1100">
                          <a:solidFill>
                            <a:srgbClr val="000000"/>
                          </a:solidFill>
                          <a:latin typeface="Calibri"/>
                        </a:rPr>
                        <a:t>-250,4</a:t>
                      </a:r>
                      <a:endParaRPr/>
                    </a:p>
                  </a:txBody>
                  <a:tcPr/>
                </a:tc>
              </a:tr>
              <a:tr h="167760">
                <a:tc>
                  <a:txBody>
                    <a:bodyPr lIns="43200" rIns="43200" tIns="0" bIns="0" anchor="ctr"/>
                    <a:p>
                      <a:pPr>
                        <a:lnSpc>
                          <a:spcPct val="115000"/>
                        </a:lnSpc>
                      </a:pPr>
                      <a:r>
                        <a:rPr b="1" lang="ru-RU" sz="1100">
                          <a:solidFill>
                            <a:srgbClr val="ffffff"/>
                          </a:solidFill>
                          <a:latin typeface="Calibri"/>
                        </a:rPr>
                        <a:t>Вӧр-ва озырлунӧн вӧдитчӧмысь мынтысьӧмъяс</a:t>
                      </a:r>
                      <a:endParaRPr/>
                    </a:p>
                  </a:txBody>
                  <a:tcPr/>
                </a:tc>
                <a:tc>
                  <a:txBody>
                    <a:bodyPr lIns="43200" rIns="43200" tIns="0" bIns="0" anchor="ctr"/>
                    <a:p>
                      <a:pPr algn="ctr">
                        <a:lnSpc>
                          <a:spcPct val="115000"/>
                        </a:lnSpc>
                      </a:pPr>
                      <a:r>
                        <a:rPr lang="ru-RU" sz="1100">
                          <a:solidFill>
                            <a:srgbClr val="000000"/>
                          </a:solidFill>
                          <a:latin typeface="Calibri"/>
                        </a:rPr>
                        <a:t>792,0</a:t>
                      </a:r>
                      <a:endParaRPr/>
                    </a:p>
                  </a:txBody>
                  <a:tcPr/>
                </a:tc>
                <a:tc>
                  <a:txBody>
                    <a:bodyPr lIns="43200" rIns="43200" tIns="0" bIns="0" anchor="ctr"/>
                    <a:p>
                      <a:pPr algn="ctr">
                        <a:lnSpc>
                          <a:spcPct val="115000"/>
                        </a:lnSpc>
                      </a:pPr>
                      <a:r>
                        <a:rPr lang="ru-RU" sz="1100">
                          <a:solidFill>
                            <a:srgbClr val="000000"/>
                          </a:solidFill>
                          <a:latin typeface="Calibri"/>
                        </a:rPr>
                        <a:t>670,1</a:t>
                      </a:r>
                      <a:endParaRPr/>
                    </a:p>
                  </a:txBody>
                  <a:tcPr/>
                </a:tc>
                <a:tc>
                  <a:txBody>
                    <a:bodyPr lIns="43200" rIns="43200" tIns="0" bIns="0" anchor="ctr"/>
                    <a:p>
                      <a:pPr algn="ctr">
                        <a:lnSpc>
                          <a:spcPct val="115000"/>
                        </a:lnSpc>
                      </a:pPr>
                      <a:r>
                        <a:rPr lang="ru-RU" sz="1100">
                          <a:solidFill>
                            <a:srgbClr val="000000"/>
                          </a:solidFill>
                          <a:latin typeface="Calibri"/>
                        </a:rPr>
                        <a:t>-121,9</a:t>
                      </a:r>
                      <a:endParaRPr/>
                    </a:p>
                  </a:txBody>
                  <a:tcPr/>
                </a:tc>
              </a:tr>
              <a:tr h="360000">
                <a:tc>
                  <a:txBody>
                    <a:bodyPr lIns="43200" rIns="43200" tIns="0" bIns="0" anchor="ctr"/>
                    <a:p>
                      <a:pPr>
                        <a:lnSpc>
                          <a:spcPct val="115000"/>
                        </a:lnSpc>
                      </a:pPr>
                      <a:r>
                        <a:rPr b="1" lang="ru-RU" sz="1100">
                          <a:solidFill>
                            <a:srgbClr val="ffffff"/>
                          </a:solidFill>
                          <a:latin typeface="Calibri"/>
                        </a:rPr>
                        <a:t>Дон босьтӧмӧн услугаяс сетӧмысь да канму рӧскод вештӧмысь чӧжӧс </a:t>
                      </a:r>
                      <a:endParaRPr/>
                    </a:p>
                  </a:txBody>
                  <a:tcPr/>
                </a:tc>
                <a:tc>
                  <a:txBody>
                    <a:bodyPr lIns="43200" rIns="43200" tIns="0" bIns="0" anchor="ctr"/>
                    <a:p>
                      <a:pPr algn="ctr">
                        <a:lnSpc>
                          <a:spcPct val="115000"/>
                        </a:lnSpc>
                      </a:pPr>
                      <a:r>
                        <a:rPr lang="ru-RU" sz="1100">
                          <a:solidFill>
                            <a:srgbClr val="000000"/>
                          </a:solidFill>
                          <a:latin typeface="Calibri"/>
                        </a:rPr>
                        <a:t>127,2</a:t>
                      </a:r>
                      <a:endParaRPr/>
                    </a:p>
                  </a:txBody>
                  <a:tcPr/>
                </a:tc>
                <a:tc>
                  <a:txBody>
                    <a:bodyPr lIns="43200" rIns="43200" tIns="0" bIns="0" anchor="ctr"/>
                    <a:p>
                      <a:pPr algn="ctr">
                        <a:lnSpc>
                          <a:spcPct val="115000"/>
                        </a:lnSpc>
                      </a:pPr>
                      <a:r>
                        <a:rPr lang="ru-RU" sz="1100">
                          <a:solidFill>
                            <a:srgbClr val="000000"/>
                          </a:solidFill>
                          <a:latin typeface="Calibri"/>
                        </a:rPr>
                        <a:t>247,6</a:t>
                      </a:r>
                      <a:endParaRPr/>
                    </a:p>
                  </a:txBody>
                  <a:tcPr/>
                </a:tc>
                <a:tc>
                  <a:txBody>
                    <a:bodyPr lIns="43200" rIns="43200" tIns="0" bIns="0" anchor="ctr"/>
                    <a:p>
                      <a:pPr algn="ctr">
                        <a:lnSpc>
                          <a:spcPct val="115000"/>
                        </a:lnSpc>
                      </a:pPr>
                      <a:r>
                        <a:rPr lang="ru-RU" sz="1100">
                          <a:solidFill>
                            <a:srgbClr val="000000"/>
                          </a:solidFill>
                          <a:latin typeface="Calibri"/>
                        </a:rPr>
                        <a:t>120,4</a:t>
                      </a:r>
                      <a:endParaRPr/>
                    </a:p>
                  </a:txBody>
                  <a:tcPr/>
                </a:tc>
              </a:tr>
              <a:tr h="360000">
                <a:tc>
                  <a:txBody>
                    <a:bodyPr lIns="43200" rIns="43200" tIns="0" bIns="0" anchor="ctr"/>
                    <a:p>
                      <a:pPr>
                        <a:lnSpc>
                          <a:spcPct val="115000"/>
                        </a:lnSpc>
                      </a:pPr>
                      <a:r>
                        <a:rPr b="1" lang="ru-RU" sz="1100">
                          <a:solidFill>
                            <a:srgbClr val="ffffff"/>
                          </a:solidFill>
                          <a:latin typeface="Calibri"/>
                        </a:rPr>
                        <a:t>Материальнӧй да абу материальнӧй активъяс вузалӧмысь чӧжӧс</a:t>
                      </a:r>
                      <a:endParaRPr/>
                    </a:p>
                  </a:txBody>
                  <a:tcPr/>
                </a:tc>
                <a:tc>
                  <a:txBody>
                    <a:bodyPr lIns="43200" rIns="43200" tIns="0" bIns="0" anchor="ctr"/>
                    <a:p>
                      <a:pPr algn="ctr">
                        <a:lnSpc>
                          <a:spcPct val="115000"/>
                        </a:lnSpc>
                      </a:pPr>
                      <a:r>
                        <a:rPr lang="ru-RU" sz="1100">
                          <a:solidFill>
                            <a:srgbClr val="000000"/>
                          </a:solidFill>
                          <a:latin typeface="Calibri"/>
                        </a:rPr>
                        <a:t>7,9</a:t>
                      </a:r>
                      <a:endParaRPr/>
                    </a:p>
                  </a:txBody>
                  <a:tcPr/>
                </a:tc>
                <a:tc>
                  <a:txBody>
                    <a:bodyPr lIns="43200" rIns="43200" tIns="0" bIns="0" anchor="ctr"/>
                    <a:p>
                      <a:pPr algn="ctr">
                        <a:lnSpc>
                          <a:spcPct val="115000"/>
                        </a:lnSpc>
                      </a:pPr>
                      <a:r>
                        <a:rPr lang="ru-RU" sz="1100">
                          <a:solidFill>
                            <a:srgbClr val="000000"/>
                          </a:solidFill>
                          <a:latin typeface="Calibri"/>
                        </a:rPr>
                        <a:t>13,0</a:t>
                      </a:r>
                      <a:endParaRPr/>
                    </a:p>
                  </a:txBody>
                  <a:tcPr/>
                </a:tc>
                <a:tc>
                  <a:txBody>
                    <a:bodyPr lIns="43200" rIns="43200" tIns="0" bIns="0" anchor="ctr"/>
                    <a:p>
                      <a:pPr algn="ctr">
                        <a:lnSpc>
                          <a:spcPct val="115000"/>
                        </a:lnSpc>
                      </a:pPr>
                      <a:r>
                        <a:rPr lang="ru-RU" sz="1100">
                          <a:solidFill>
                            <a:srgbClr val="000000"/>
                          </a:solidFill>
                          <a:latin typeface="Calibri"/>
                        </a:rPr>
                        <a:t>5,1</a:t>
                      </a:r>
                      <a:endParaRPr/>
                    </a:p>
                  </a:txBody>
                  <a:tcPr/>
                </a:tc>
              </a:tr>
              <a:tr h="167760">
                <a:tc>
                  <a:txBody>
                    <a:bodyPr lIns="43200" rIns="43200" tIns="0" bIns="0" anchor="ctr"/>
                    <a:p>
                      <a:pPr>
                        <a:lnSpc>
                          <a:spcPct val="115000"/>
                        </a:lnSpc>
                      </a:pPr>
                      <a:r>
                        <a:rPr b="1" lang="ru-RU" sz="1100">
                          <a:solidFill>
                            <a:srgbClr val="ffffff"/>
                          </a:solidFill>
                          <a:latin typeface="Calibri"/>
                        </a:rPr>
                        <a:t>Штапъяс, санкцияяс, ущерб бергӧдӧм</a:t>
                      </a:r>
                      <a:endParaRPr/>
                    </a:p>
                  </a:txBody>
                  <a:tcPr/>
                </a:tc>
                <a:tc>
                  <a:txBody>
                    <a:bodyPr lIns="43200" rIns="43200" tIns="0" bIns="0" anchor="ctr"/>
                    <a:p>
                      <a:pPr algn="ctr">
                        <a:lnSpc>
                          <a:spcPct val="115000"/>
                        </a:lnSpc>
                      </a:pPr>
                      <a:r>
                        <a:rPr lang="ru-RU" sz="1100">
                          <a:solidFill>
                            <a:srgbClr val="000000"/>
                          </a:solidFill>
                          <a:latin typeface="Calibri"/>
                        </a:rPr>
                        <a:t>472,5</a:t>
                      </a:r>
                      <a:endParaRPr/>
                    </a:p>
                  </a:txBody>
                  <a:tcPr/>
                </a:tc>
                <a:tc>
                  <a:txBody>
                    <a:bodyPr lIns="43200" rIns="43200" tIns="0" bIns="0" anchor="ctr"/>
                    <a:p>
                      <a:pPr algn="ctr">
                        <a:lnSpc>
                          <a:spcPct val="115000"/>
                        </a:lnSpc>
                      </a:pPr>
                      <a:r>
                        <a:rPr lang="ru-RU" sz="1100">
                          <a:solidFill>
                            <a:srgbClr val="000000"/>
                          </a:solidFill>
                          <a:latin typeface="Calibri"/>
                        </a:rPr>
                        <a:t>506,1</a:t>
                      </a:r>
                      <a:endParaRPr/>
                    </a:p>
                  </a:txBody>
                  <a:tcPr/>
                </a:tc>
                <a:tc>
                  <a:txBody>
                    <a:bodyPr lIns="43200" rIns="43200" tIns="0" bIns="0" anchor="ctr"/>
                    <a:p>
                      <a:pPr algn="ctr">
                        <a:lnSpc>
                          <a:spcPct val="115000"/>
                        </a:lnSpc>
                      </a:pPr>
                      <a:r>
                        <a:rPr lang="ru-RU" sz="1100">
                          <a:solidFill>
                            <a:srgbClr val="000000"/>
                          </a:solidFill>
                          <a:latin typeface="Calibri"/>
                        </a:rPr>
                        <a:t>33,6</a:t>
                      </a:r>
                      <a:endParaRPr/>
                    </a:p>
                  </a:txBody>
                  <a:tcPr/>
                </a:tc>
              </a:tr>
              <a:tr h="167760">
                <a:tc>
                  <a:txBody>
                    <a:bodyPr lIns="43200" rIns="43200" tIns="0" bIns="0" anchor="ctr"/>
                    <a:p>
                      <a:pPr>
                        <a:lnSpc>
                          <a:spcPct val="115000"/>
                        </a:lnSpc>
                      </a:pPr>
                      <a:r>
                        <a:rPr b="1" lang="ru-RU" sz="1100">
                          <a:solidFill>
                            <a:srgbClr val="ffffff"/>
                          </a:solidFill>
                          <a:latin typeface="Calibri"/>
                        </a:rPr>
                        <a:t>Вотысь ӧтдор мукӧд чӧжӧс </a:t>
                      </a:r>
                      <a:endParaRPr/>
                    </a:p>
                  </a:txBody>
                  <a:tcPr/>
                </a:tc>
                <a:tc>
                  <a:txBody>
                    <a:bodyPr lIns="43200" rIns="43200" tIns="0" bIns="0" anchor="ctr"/>
                    <a:p>
                      <a:pPr algn="ctr">
                        <a:lnSpc>
                          <a:spcPct val="115000"/>
                        </a:lnSpc>
                      </a:pPr>
                      <a:r>
                        <a:rPr lang="ru-RU" sz="1100">
                          <a:solidFill>
                            <a:srgbClr val="000000"/>
                          </a:solidFill>
                          <a:latin typeface="Calibri"/>
                        </a:rPr>
                        <a:t>-1,6</a:t>
                      </a:r>
                      <a:endParaRPr/>
                    </a:p>
                  </a:txBody>
                  <a:tcPr/>
                </a:tc>
                <a:tc>
                  <a:txBody>
                    <a:bodyPr lIns="43200" rIns="43200" tIns="0" bIns="0" anchor="ctr"/>
                    <a:p>
                      <a:pPr algn="ctr">
                        <a:lnSpc>
                          <a:spcPct val="115000"/>
                        </a:lnSpc>
                      </a:pPr>
                      <a:r>
                        <a:rPr lang="ru-RU" sz="1100">
                          <a:solidFill>
                            <a:srgbClr val="000000"/>
                          </a:solidFill>
                          <a:latin typeface="Calibri"/>
                        </a:rPr>
                        <a:t>-0,1</a:t>
                      </a:r>
                      <a:endParaRPr/>
                    </a:p>
                  </a:txBody>
                  <a:tcPr/>
                </a:tc>
                <a:tc>
                  <a:txBody>
                    <a:bodyPr lIns="43200" rIns="43200" tIns="0" bIns="0" anchor="ctr"/>
                    <a:p>
                      <a:pPr algn="ctr">
                        <a:lnSpc>
                          <a:spcPct val="115000"/>
                        </a:lnSpc>
                      </a:pPr>
                      <a:r>
                        <a:rPr lang="ru-RU" sz="1100">
                          <a:solidFill>
                            <a:srgbClr val="000000"/>
                          </a:solidFill>
                          <a:latin typeface="Calibri"/>
                        </a:rPr>
                        <a:t>1,5</a:t>
                      </a:r>
                      <a:endParaRPr/>
                    </a:p>
                  </a:txBody>
                  <a:tcPr/>
                </a:tc>
              </a:tr>
            </a:tbl>
          </a:graphicData>
        </a:graphic>
      </p:graphicFrame>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TextShape 1"/>
          <p:cNvSpPr txBox="1"/>
          <p:nvPr/>
        </p:nvSpPr>
        <p:spPr>
          <a:xfrm>
            <a:off x="0" y="6492960"/>
            <a:ext cx="395280" cy="364680"/>
          </a:xfrm>
          <a:prstGeom prst="rect">
            <a:avLst/>
          </a:prstGeom>
        </p:spPr>
        <p:txBody>
          <a:bodyPr anchor="ctr"/>
          <a:p>
            <a:pPr>
              <a:lnSpc>
                <a:spcPct val="100000"/>
              </a:lnSpc>
            </a:pPr>
            <a:fld id="{E7DF34EC-6FAC-4EC1-80F6-42FFBD19405A}" type="slidenum">
              <a:rPr lang="ru-RU" sz="1200">
                <a:solidFill>
                  <a:srgbClr val="ffc000"/>
                </a:solidFill>
                <a:latin typeface="Calibri"/>
              </a:rPr>
              <a:t>&lt;номер&gt;</a:t>
            </a:fld>
            <a:endParaRPr/>
          </a:p>
        </p:txBody>
      </p:sp>
      <p:sp>
        <p:nvSpPr>
          <p:cNvPr id="182" name="CustomShape 2"/>
          <p:cNvSpPr/>
          <p:nvPr/>
        </p:nvSpPr>
        <p:spPr>
          <a:xfrm>
            <a:off x="467640" y="764640"/>
            <a:ext cx="8352720" cy="942840"/>
          </a:xfrm>
          <a:prstGeom prst="rect">
            <a:avLst/>
          </a:prstGeom>
          <a:noFill/>
          <a:ln>
            <a:noFill/>
          </a:ln>
        </p:spPr>
        <p:txBody>
          <a:bodyPr lIns="90000" rIns="90000" tIns="45000" bIns="45000"/>
          <a:p>
            <a:pPr algn="just">
              <a:lnSpc>
                <a:spcPct val="100000"/>
              </a:lnSpc>
            </a:pPr>
            <a:r>
              <a:rPr lang="ru-RU" sz="1400">
                <a:solidFill>
                  <a:srgbClr val="000000"/>
                </a:solidFill>
                <a:latin typeface="Times New Roman"/>
              </a:rPr>
              <a:t>2015 воын Коми Республикаса республиканскӧй сьӧмкудлӧн вотысь да вотысь ӧтдор чӧжӧслӧн тэчасын медыджыд удельнӧй сьӧктасӧ босьтӧ организацияяслӧн чуктӧс вылӧ вот – 33,1% (16 371,9 млн. шайт), торъя йӧзлӧн чӧжӧс вылӧ вот – 30,7% (15 185,1 млн. шайт), эмбур вылӧ вот – 25,8% (12 781,4 млн. шайт), акцизъяс – 4,7% (2 342,0 млн. шайт). </a:t>
            </a:r>
            <a:endParaRPr/>
          </a:p>
        </p:txBody>
      </p:sp>
      <p:graphicFrame>
        <p:nvGraphicFramePr>
          <p:cNvPr id="183" name="Диаграмма 3"/>
          <p:cNvGraphicFramePr/>
          <p:nvPr/>
        </p:nvGraphicFramePr>
        <p:xfrm>
          <a:off x="467640" y="1718640"/>
          <a:ext cx="8352720" cy="4878360"/>
        </p:xfrm>
        <a:graphic>
          <a:graphicData uri="http://schemas.openxmlformats.org/drawingml/2006/chart">
            <c:chart xmlns:c="http://schemas.openxmlformats.org/drawingml/2006/chart" xmlns:r="http://schemas.openxmlformats.org/officeDocument/2006/relationships" r:id="rId1"/>
          </a:graphicData>
        </a:graphic>
      </p:graphicFrame>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0" y="6492960"/>
            <a:ext cx="395280" cy="364680"/>
          </a:xfrm>
          <a:prstGeom prst="rect">
            <a:avLst/>
          </a:prstGeom>
        </p:spPr>
        <p:txBody>
          <a:bodyPr anchor="ctr"/>
          <a:p>
            <a:pPr>
              <a:lnSpc>
                <a:spcPct val="100000"/>
              </a:lnSpc>
            </a:pPr>
            <a:fld id="{597517B5-BB86-44E5-93BA-4CFB23CB148B}" type="slidenum">
              <a:rPr lang="ru-RU" sz="1200">
                <a:solidFill>
                  <a:srgbClr val="ffc000"/>
                </a:solidFill>
                <a:latin typeface="Calibri"/>
              </a:rPr>
              <a:t>&lt;номер&gt;</a:t>
            </a:fld>
            <a:endParaRPr/>
          </a:p>
        </p:txBody>
      </p:sp>
      <p:sp>
        <p:nvSpPr>
          <p:cNvPr id="185" name="CustomShape 2"/>
          <p:cNvSpPr/>
          <p:nvPr/>
        </p:nvSpPr>
        <p:spPr>
          <a:xfrm>
            <a:off x="478440" y="1258920"/>
            <a:ext cx="2653200" cy="3786840"/>
          </a:xfrm>
          <a:prstGeom prst="rect">
            <a:avLst/>
          </a:prstGeom>
          <a:noFill/>
          <a:ln>
            <a:noFill/>
          </a:ln>
        </p:spPr>
        <p:txBody>
          <a:bodyPr lIns="90000" rIns="90000" tIns="45000" bIns="45000"/>
          <a:p>
            <a:pPr algn="just">
              <a:lnSpc>
                <a:spcPct val="100000"/>
              </a:lnSpc>
            </a:pPr>
            <a:r>
              <a:rPr lang="ru-RU" sz="1430">
                <a:solidFill>
                  <a:srgbClr val="000000"/>
                </a:solidFill>
                <a:latin typeface="Times New Roman"/>
              </a:rPr>
              <a:t>2015 воысь Коми Республикаса республиканскӧй сьӧмкудсӧ вотысь да вотысь ӧтдор чӧжӧс серти збыльмӧдӧма 49 507,4 млн. шайт вылӧ, 2014 во серти воӧм сьӧмыс содiс 5,4% вылӧ.</a:t>
            </a:r>
            <a:endParaRPr/>
          </a:p>
          <a:p>
            <a:pPr algn="just">
              <a:lnSpc>
                <a:spcPct val="100000"/>
              </a:lnSpc>
            </a:pPr>
            <a:r>
              <a:rPr lang="ru-RU" sz="1430">
                <a:solidFill>
                  <a:srgbClr val="000000"/>
                </a:solidFill>
                <a:latin typeface="Times New Roman"/>
              </a:rPr>
              <a:t>Вотысь чӧжӧсыс воис 48 014,2 млн. шайт мында да колян во серти содiс 2 765,7 млн. шайт вылӧ либӧ 6,1% вылӧ. Вотысь ӧтдор чӧжӧсыс, мӧдарӧ, чинiс да лоис 1 493,2 млрд. шайт мында, мый  колян во серти 211,7 млн. шайт вылӧ либӧ 12,4% прӧчент вылӧ этшаджык.</a:t>
            </a:r>
            <a:endParaRPr/>
          </a:p>
        </p:txBody>
      </p:sp>
      <p:graphicFrame>
        <p:nvGraphicFramePr>
          <p:cNvPr id="186" name="Диаграмма 3"/>
          <p:cNvGraphicFramePr/>
          <p:nvPr/>
        </p:nvGraphicFramePr>
        <p:xfrm>
          <a:off x="1805040" y="805320"/>
          <a:ext cx="8455320" cy="4279320"/>
        </p:xfrm>
        <a:graphic>
          <a:graphicData uri="http://schemas.openxmlformats.org/drawingml/2006/chart">
            <c:chart xmlns:c="http://schemas.openxmlformats.org/drawingml/2006/chart" xmlns:r="http://schemas.openxmlformats.org/officeDocument/2006/relationships" r:id="rId1"/>
          </a:graphicData>
        </a:graphic>
      </p:graphicFrame>
      <p:sp>
        <p:nvSpPr>
          <p:cNvPr id="187" name="CustomShape 3"/>
          <p:cNvSpPr/>
          <p:nvPr/>
        </p:nvSpPr>
        <p:spPr>
          <a:xfrm>
            <a:off x="5076000" y="1299240"/>
            <a:ext cx="1879920" cy="1625400"/>
          </a:xfrm>
          <a:prstGeom prst="upArrow">
            <a:avLst>
              <a:gd name="adj1" fmla="val 50000"/>
              <a:gd name="adj2" fmla="val 50000"/>
            </a:avLst>
          </a:prstGeom>
          <a:solidFill>
            <a:srgbClr val="9bbb59"/>
          </a:solidFill>
          <a:ln w="25560">
            <a:solidFill>
              <a:srgbClr val="728a41"/>
            </a:solidFill>
            <a:round/>
          </a:ln>
        </p:spPr>
        <p:txBody>
          <a:bodyPr/>
          <a:p>
            <a:pPr algn="ctr">
              <a:lnSpc>
                <a:spcPct val="100000"/>
              </a:lnSpc>
            </a:pPr>
            <a:r>
              <a:rPr b="1" lang="ru-RU" sz="1400">
                <a:solidFill>
                  <a:srgbClr val="000000"/>
                </a:solidFill>
                <a:latin typeface="Times New Roman"/>
              </a:rPr>
              <a:t>+5,4%</a:t>
            </a:r>
            <a:endParaRPr/>
          </a:p>
          <a:p>
            <a:pPr algn="ctr">
              <a:lnSpc>
                <a:spcPct val="100000"/>
              </a:lnSpc>
            </a:pPr>
            <a:r>
              <a:rPr b="1" lang="ru-RU" sz="1400">
                <a:solidFill>
                  <a:srgbClr val="000000"/>
                </a:solidFill>
                <a:latin typeface="Times New Roman"/>
              </a:rPr>
              <a:t>2014</a:t>
            </a:r>
            <a:r>
              <a:rPr b="1" lang="ru-RU" sz="1600">
                <a:solidFill>
                  <a:srgbClr val="000000"/>
                </a:solidFill>
                <a:latin typeface="Times New Roman"/>
              </a:rPr>
              <a:t> </a:t>
            </a:r>
            <a:r>
              <a:rPr b="1" lang="ru-RU" sz="1400">
                <a:solidFill>
                  <a:srgbClr val="000000"/>
                </a:solidFill>
                <a:latin typeface="Times New Roman"/>
              </a:rPr>
              <a:t>во серти</a:t>
            </a:r>
            <a:endParaRPr/>
          </a:p>
          <a:p>
            <a:pPr algn="ctr">
              <a:lnSpc>
                <a:spcPct val="100000"/>
              </a:lnSpc>
            </a:pPr>
            <a:r>
              <a:rPr b="1" lang="ru-RU" sz="1400">
                <a:solidFill>
                  <a:srgbClr val="000000"/>
                </a:solidFill>
                <a:latin typeface="Times New Roman"/>
              </a:rPr>
              <a:t>содӧм</a:t>
            </a:r>
            <a:endParaRPr/>
          </a:p>
        </p:txBody>
      </p:sp>
      <p:sp>
        <p:nvSpPr>
          <p:cNvPr id="188" name="CustomShape 4"/>
          <p:cNvSpPr/>
          <p:nvPr/>
        </p:nvSpPr>
        <p:spPr>
          <a:xfrm>
            <a:off x="6956280" y="1021320"/>
            <a:ext cx="999720" cy="318960"/>
          </a:xfrm>
          <a:prstGeom prst="rect">
            <a:avLst/>
          </a:prstGeom>
          <a:noFill/>
          <a:ln>
            <a:noFill/>
          </a:ln>
        </p:spPr>
        <p:txBody>
          <a:bodyPr lIns="90000" rIns="90000" tIns="45000" bIns="45000"/>
          <a:p>
            <a:pPr algn="ctr">
              <a:lnSpc>
                <a:spcPct val="100000"/>
              </a:lnSpc>
            </a:pPr>
            <a:r>
              <a:rPr b="1" lang="ru-RU" sz="1600">
                <a:solidFill>
                  <a:srgbClr val="000000"/>
                </a:solidFill>
                <a:latin typeface="Times New Roman"/>
                <a:ea typeface="Times New Roman"/>
              </a:rPr>
              <a:t>49 507,4</a:t>
            </a:r>
            <a:endParaRPr/>
          </a:p>
        </p:txBody>
      </p:sp>
      <p:sp>
        <p:nvSpPr>
          <p:cNvPr id="189" name="CustomShape 5"/>
          <p:cNvSpPr/>
          <p:nvPr/>
        </p:nvSpPr>
        <p:spPr>
          <a:xfrm>
            <a:off x="4018680" y="1165320"/>
            <a:ext cx="1056960" cy="318960"/>
          </a:xfrm>
          <a:prstGeom prst="rect">
            <a:avLst/>
          </a:prstGeom>
          <a:noFill/>
          <a:ln>
            <a:noFill/>
          </a:ln>
        </p:spPr>
        <p:txBody>
          <a:bodyPr lIns="90000" rIns="90000" tIns="45000" bIns="45000"/>
          <a:p>
            <a:pPr algn="ctr">
              <a:lnSpc>
                <a:spcPct val="100000"/>
              </a:lnSpc>
            </a:pPr>
            <a:r>
              <a:rPr b="1" lang="ru-RU" sz="1600">
                <a:solidFill>
                  <a:srgbClr val="000000"/>
                </a:solidFill>
                <a:latin typeface="Times New Roman"/>
                <a:ea typeface="Times New Roman"/>
              </a:rPr>
              <a:t>46 953,4</a:t>
            </a:r>
            <a:endParaRPr/>
          </a:p>
        </p:txBody>
      </p:sp>
      <p:sp>
        <p:nvSpPr>
          <p:cNvPr id="190" name="CustomShape 6"/>
          <p:cNvSpPr/>
          <p:nvPr/>
        </p:nvSpPr>
        <p:spPr>
          <a:xfrm>
            <a:off x="478440" y="5085360"/>
            <a:ext cx="8309520" cy="1369080"/>
          </a:xfrm>
          <a:prstGeom prst="rect">
            <a:avLst/>
          </a:prstGeom>
          <a:noFill/>
          <a:ln>
            <a:noFill/>
          </a:ln>
        </p:spPr>
        <p:txBody>
          <a:bodyPr lIns="90000" rIns="90000" tIns="45000" bIns="45000"/>
          <a:p>
            <a:pPr algn="just">
              <a:lnSpc>
                <a:spcPct val="100000"/>
              </a:lnSpc>
            </a:pPr>
            <a:r>
              <a:rPr lang="ru-RU" sz="1400">
                <a:solidFill>
                  <a:srgbClr val="000000"/>
                </a:solidFill>
                <a:latin typeface="Times New Roman"/>
              </a:rPr>
              <a:t>2015 воын вотысь чӧжӧсыс ёнджыкасӧ содiс организацияяслӧн эмбур вылӧ вотысь воӧм сьӧм содӧм понда. 2014 во серти вот ыдждаыс содiс 3 501,2 млн. шайт вылӧ либӧ 1,4 пӧв, сы вӧсна мый медшӧр средствояс пыртӧм бӧрын содiс вот перъян базаыс, а сiдзжӧ сьӧрсьӧн-бӧрсьӧн лои бырӧдӧма федеральнӧй вот кокньӧдъяссӧ ӧтув вӧдитчан кӧрт туйяс серти, магистральнӧй трубопроводъяс серти да электропередача линияяс серти, а сiдзжӧ индӧм объектъяслӧн колана технологическӧй юкӧнӧ пырысь сооружениеяс серти.</a:t>
            </a:r>
            <a:endParaRPr/>
          </a:p>
        </p:txBody>
      </p:sp>
      <p:sp>
        <p:nvSpPr>
          <p:cNvPr id="191" name="CustomShape 7"/>
          <p:cNvSpPr/>
          <p:nvPr/>
        </p:nvSpPr>
        <p:spPr>
          <a:xfrm>
            <a:off x="478440" y="69264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Вотысь да вотысь ӧтдор чӧжӧслӧн содан ӧд</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TextShape 1"/>
          <p:cNvSpPr txBox="1"/>
          <p:nvPr/>
        </p:nvSpPr>
        <p:spPr>
          <a:xfrm>
            <a:off x="0" y="6492960"/>
            <a:ext cx="395280" cy="364680"/>
          </a:xfrm>
          <a:prstGeom prst="rect">
            <a:avLst/>
          </a:prstGeom>
        </p:spPr>
        <p:txBody>
          <a:bodyPr anchor="ctr"/>
          <a:p>
            <a:pPr>
              <a:lnSpc>
                <a:spcPct val="100000"/>
              </a:lnSpc>
            </a:pPr>
            <a:fld id="{9863E808-2298-4016-8A5F-A180F36DE6BF}" type="slidenum">
              <a:rPr lang="ru-RU" sz="1200">
                <a:solidFill>
                  <a:srgbClr val="ffc000"/>
                </a:solidFill>
                <a:latin typeface="Calibri"/>
              </a:rPr>
              <a:t>&lt;номер&gt;</a:t>
            </a:fld>
            <a:endParaRPr/>
          </a:p>
        </p:txBody>
      </p:sp>
      <p:sp>
        <p:nvSpPr>
          <p:cNvPr id="193" name="CustomShape 2"/>
          <p:cNvSpPr/>
          <p:nvPr/>
        </p:nvSpPr>
        <p:spPr>
          <a:xfrm>
            <a:off x="478440" y="1196640"/>
            <a:ext cx="8309520" cy="1155960"/>
          </a:xfrm>
          <a:prstGeom prst="rect">
            <a:avLst/>
          </a:prstGeom>
          <a:noFill/>
          <a:ln>
            <a:noFill/>
          </a:ln>
        </p:spPr>
        <p:txBody>
          <a:bodyPr lIns="90000" rIns="90000" tIns="45000" bIns="45000"/>
          <a:p>
            <a:pPr algn="just">
              <a:lnSpc>
                <a:spcPct val="100000"/>
              </a:lnSpc>
            </a:pPr>
            <a:r>
              <a:rPr lang="ru-RU" sz="1400">
                <a:solidFill>
                  <a:srgbClr val="000000"/>
                </a:solidFill>
                <a:latin typeface="Times New Roman"/>
              </a:rPr>
              <a:t>2015 воын организацияяслӧн чуктӧс вылӧ вот воис колян во серти 278,4 млн.шайт вылӧ либӧ 1,7% вылӧ этшаджык. Шӧр помкаыс – чинiсны мынтысьӧмъяс вот мынтысьяслӧн консолидируйтӧм группаяссянь, банк юкӧнса да мусир перъян юкӧнса гырысь вот мынтысьяссянь, сы вӧсна мый этшаммис вузалалан йӧрышыс, чинiсны шӧркодь экспорт донъяс, тӧдчис суйӧрсайса валютаын кӧсйысьӧмъяс серти курс вежсьӧмыс.</a:t>
            </a:r>
            <a:endParaRPr/>
          </a:p>
        </p:txBody>
      </p:sp>
      <p:sp>
        <p:nvSpPr>
          <p:cNvPr id="194" name="CustomShape 3"/>
          <p:cNvSpPr/>
          <p:nvPr/>
        </p:nvSpPr>
        <p:spPr>
          <a:xfrm>
            <a:off x="478440" y="78624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Организацияяслӧн чуктӧс вылӧ вот, торъя йӧзлӧн чӧжӧс вылӧ вот</a:t>
            </a:r>
            <a:endParaRPr/>
          </a:p>
        </p:txBody>
      </p:sp>
      <p:graphicFrame>
        <p:nvGraphicFramePr>
          <p:cNvPr id="195" name="Диаграмма 4"/>
          <p:cNvGraphicFramePr/>
          <p:nvPr/>
        </p:nvGraphicFramePr>
        <p:xfrm>
          <a:off x="3147840" y="2205000"/>
          <a:ext cx="5640120" cy="4245840"/>
        </p:xfrm>
        <a:graphic>
          <a:graphicData uri="http://schemas.openxmlformats.org/drawingml/2006/chart">
            <c:chart xmlns:c="http://schemas.openxmlformats.org/drawingml/2006/chart" xmlns:r="http://schemas.openxmlformats.org/officeDocument/2006/relationships" r:id="rId1"/>
          </a:graphicData>
        </a:graphic>
      </p:graphicFrame>
      <p:sp>
        <p:nvSpPr>
          <p:cNvPr id="196" name="CustomShape 4"/>
          <p:cNvSpPr/>
          <p:nvPr/>
        </p:nvSpPr>
        <p:spPr>
          <a:xfrm>
            <a:off x="3887640" y="3108240"/>
            <a:ext cx="1628280" cy="464400"/>
          </a:xfrm>
          <a:prstGeom prst="rect">
            <a:avLst/>
          </a:prstGeom>
          <a:solidFill>
            <a:srgbClr val="ffffff"/>
          </a:solidFill>
          <a:ln w="9360">
            <a:solidFill>
              <a:srgbClr val="bcbcbc"/>
            </a:solidFill>
            <a:round/>
          </a:ln>
        </p:spPr>
        <p:txBody>
          <a:bodyPr lIns="90000" rIns="90000" tIns="45000" bIns="45000"/>
          <a:p>
            <a:pPr algn="ctr">
              <a:lnSpc>
                <a:spcPct val="100000"/>
              </a:lnSpc>
            </a:pPr>
            <a:r>
              <a:rPr b="1" lang="ru-RU" sz="1200">
                <a:solidFill>
                  <a:srgbClr val="000000"/>
                </a:solidFill>
                <a:latin typeface="Times New Roman"/>
                <a:ea typeface="Times New Roman"/>
              </a:rPr>
              <a:t>16 650,3 млн.шайт</a:t>
            </a:r>
            <a:endParaRPr/>
          </a:p>
          <a:p>
            <a:pPr algn="ctr">
              <a:lnSpc>
                <a:spcPct val="100000"/>
              </a:lnSpc>
            </a:pPr>
            <a:r>
              <a:rPr b="1" lang="ru-RU" sz="1100">
                <a:solidFill>
                  <a:srgbClr val="000000"/>
                </a:solidFill>
                <a:latin typeface="Times New Roman"/>
                <a:ea typeface="Times New Roman"/>
              </a:rPr>
              <a:t>СТАВНАС</a:t>
            </a:r>
            <a:endParaRPr/>
          </a:p>
        </p:txBody>
      </p:sp>
      <p:sp>
        <p:nvSpPr>
          <p:cNvPr id="197" name="CustomShape 5"/>
          <p:cNvSpPr/>
          <p:nvPr/>
        </p:nvSpPr>
        <p:spPr>
          <a:xfrm>
            <a:off x="6444360" y="3141000"/>
            <a:ext cx="1628280" cy="445320"/>
          </a:xfrm>
          <a:prstGeom prst="rect">
            <a:avLst/>
          </a:prstGeom>
          <a:solidFill>
            <a:srgbClr val="ffffff"/>
          </a:solidFill>
          <a:ln w="9360">
            <a:solidFill>
              <a:srgbClr val="bcbcbc"/>
            </a:solidFill>
            <a:round/>
          </a:ln>
        </p:spPr>
        <p:txBody>
          <a:bodyPr lIns="90000" rIns="90000" tIns="45000" bIns="45000"/>
          <a:p>
            <a:pPr algn="ctr">
              <a:lnSpc>
                <a:spcPct val="100000"/>
              </a:lnSpc>
            </a:pPr>
            <a:r>
              <a:rPr b="1" lang="ru-RU" sz="1200">
                <a:solidFill>
                  <a:srgbClr val="000000"/>
                </a:solidFill>
                <a:latin typeface="Times New Roman"/>
                <a:ea typeface="Times New Roman"/>
              </a:rPr>
              <a:t>16 371,9  млн. шайт</a:t>
            </a:r>
            <a:endParaRPr/>
          </a:p>
          <a:p>
            <a:pPr algn="ctr">
              <a:lnSpc>
                <a:spcPct val="100000"/>
              </a:lnSpc>
            </a:pPr>
            <a:r>
              <a:rPr b="1" lang="ru-RU" sz="1100">
                <a:solidFill>
                  <a:srgbClr val="000000"/>
                </a:solidFill>
                <a:latin typeface="Times New Roman"/>
                <a:ea typeface="Times New Roman"/>
              </a:rPr>
              <a:t>СТАВНАС</a:t>
            </a:r>
            <a:endParaRPr/>
          </a:p>
        </p:txBody>
      </p:sp>
      <p:sp>
        <p:nvSpPr>
          <p:cNvPr id="198" name="CustomShape 6"/>
          <p:cNvSpPr/>
          <p:nvPr/>
        </p:nvSpPr>
        <p:spPr>
          <a:xfrm rot="940800">
            <a:off x="5553720" y="3131640"/>
            <a:ext cx="904680" cy="463680"/>
          </a:xfrm>
          <a:prstGeom prst="rightArrow">
            <a:avLst>
              <a:gd name="adj1" fmla="val 50000"/>
              <a:gd name="adj2" fmla="val 50000"/>
            </a:avLst>
          </a:prstGeom>
          <a:solidFill>
            <a:srgbClr val="d99694"/>
          </a:solidFill>
          <a:ln>
            <a:noFill/>
          </a:ln>
        </p:spPr>
        <p:txBody>
          <a:bodyPr lIns="90000" rIns="90000" tIns="45000" bIns="45000"/>
          <a:p>
            <a:pPr algn="ctr">
              <a:lnSpc>
                <a:spcPct val="100000"/>
              </a:lnSpc>
            </a:pPr>
            <a:r>
              <a:rPr b="1" lang="ru-RU" sz="1100">
                <a:solidFill>
                  <a:srgbClr val="000000"/>
                </a:solidFill>
                <a:latin typeface="Times New Roman"/>
                <a:ea typeface="Times New Roman"/>
              </a:rPr>
              <a:t>-1,7%</a:t>
            </a:r>
            <a:endParaRPr/>
          </a:p>
        </p:txBody>
      </p:sp>
      <p:sp>
        <p:nvSpPr>
          <p:cNvPr id="199" name="CustomShape 7"/>
          <p:cNvSpPr/>
          <p:nvPr/>
        </p:nvSpPr>
        <p:spPr>
          <a:xfrm>
            <a:off x="478440" y="2366280"/>
            <a:ext cx="2581200" cy="3500280"/>
          </a:xfrm>
          <a:prstGeom prst="rect">
            <a:avLst/>
          </a:prstGeom>
          <a:noFill/>
          <a:ln>
            <a:noFill/>
          </a:ln>
        </p:spPr>
        <p:txBody>
          <a:bodyPr lIns="90000" rIns="90000" tIns="45000" bIns="45000"/>
          <a:p>
            <a:pPr algn="just">
              <a:lnSpc>
                <a:spcPct val="100000"/>
              </a:lnSpc>
            </a:pPr>
            <a:r>
              <a:rPr lang="ru-RU" sz="1400">
                <a:solidFill>
                  <a:srgbClr val="000000"/>
                </a:solidFill>
                <a:latin typeface="Times New Roman"/>
              </a:rPr>
              <a:t>Та кындзи, 2014 во серти торъя йӧзлӧн чӧжӧс вылӧ вотысь воӧм сьӧмыс чинiс 169,6 млн. шайт вылӧ либӧ 1,1% вылӧ. Торъя йӧзлӧн чӧжӧс вылӧ вот воӧмыс чинӧ,  сы вӧсна мый 2014 восянь чинӧ республикаса уджалысьяслӧн среднесписочнӧй лыдыс. Тайӧ артмис сы понда, мый помасьӧны Коми Республикаын «Ямал-Европа» мегапроект серти биару провод объектъяс стрӧитан шӧр тшупӧдъясыс.</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TextShape 1"/>
          <p:cNvSpPr txBox="1"/>
          <p:nvPr/>
        </p:nvSpPr>
        <p:spPr>
          <a:xfrm>
            <a:off x="0" y="6492960"/>
            <a:ext cx="395280" cy="364680"/>
          </a:xfrm>
          <a:prstGeom prst="rect">
            <a:avLst/>
          </a:prstGeom>
        </p:spPr>
        <p:txBody>
          <a:bodyPr anchor="ctr"/>
          <a:p>
            <a:pPr>
              <a:lnSpc>
                <a:spcPct val="100000"/>
              </a:lnSpc>
            </a:pPr>
            <a:fld id="{4EE8C8CB-74DC-41AD-A13E-1942C045B6DE}" type="slidenum">
              <a:rPr lang="ru-RU" sz="1200">
                <a:solidFill>
                  <a:srgbClr val="ffc000"/>
                </a:solidFill>
                <a:latin typeface="Calibri"/>
              </a:rPr>
              <a:t>&lt;номер&gt;</a:t>
            </a:fld>
            <a:endParaRPr/>
          </a:p>
        </p:txBody>
      </p:sp>
      <p:sp>
        <p:nvSpPr>
          <p:cNvPr id="201" name="CustomShape 2"/>
          <p:cNvSpPr/>
          <p:nvPr/>
        </p:nvSpPr>
        <p:spPr>
          <a:xfrm>
            <a:off x="529920" y="764640"/>
            <a:ext cx="8290080" cy="729720"/>
          </a:xfrm>
          <a:prstGeom prst="rect">
            <a:avLst/>
          </a:prstGeom>
          <a:noFill/>
          <a:ln>
            <a:noFill/>
          </a:ln>
        </p:spPr>
        <p:txBody>
          <a:bodyPr lIns="90000" rIns="90000" tIns="45000" bIns="45000"/>
          <a:p>
            <a:pPr algn="just">
              <a:lnSpc>
                <a:spcPct val="100000"/>
              </a:lnSpc>
            </a:pPr>
            <a:r>
              <a:rPr lang="ru-RU" sz="1400">
                <a:solidFill>
                  <a:srgbClr val="000000"/>
                </a:solidFill>
                <a:latin typeface="Times New Roman"/>
              </a:rPr>
              <a:t>Сiдзжӧ содiс торъя йӧзлӧн чӧжӧс вылӧ вотысь сэтшӧм сьӧм, кутшӧмӧс Россия Федерацияса вот кодекслӧн положениеяс серти бергӧдiсны вот мынтысьяслӧн тшӧтъяс вылӧ, сы вӧсна мый унджык  юӧртӧма эмбур вылӧ вот да социальнӧй вот бергӧдӧм йылысь.</a:t>
            </a:r>
            <a:endParaRPr/>
          </a:p>
        </p:txBody>
      </p:sp>
      <p:graphicFrame>
        <p:nvGraphicFramePr>
          <p:cNvPr id="202" name="Диаграмма 6"/>
          <p:cNvGraphicFramePr/>
          <p:nvPr/>
        </p:nvGraphicFramePr>
        <p:xfrm>
          <a:off x="529920" y="1628640"/>
          <a:ext cx="8218080" cy="4896360"/>
        </p:xfrm>
        <a:graphic>
          <a:graphicData uri="http://schemas.openxmlformats.org/drawingml/2006/chart">
            <c:chart xmlns:c="http://schemas.openxmlformats.org/drawingml/2006/chart" xmlns:r="http://schemas.openxmlformats.org/officeDocument/2006/relationships" r:id="rId1"/>
          </a:graphicData>
        </a:graphic>
      </p:graphicFrame>
      <p:sp>
        <p:nvSpPr>
          <p:cNvPr id="203" name="CustomShape 3"/>
          <p:cNvSpPr/>
          <p:nvPr/>
        </p:nvSpPr>
        <p:spPr>
          <a:xfrm rot="19114800">
            <a:off x="5484960" y="2704680"/>
            <a:ext cx="1044720" cy="761400"/>
          </a:xfrm>
          <a:prstGeom prst="rightArrow">
            <a:avLst>
              <a:gd name="adj1" fmla="val 50000"/>
              <a:gd name="adj2" fmla="val 50000"/>
            </a:avLst>
          </a:prstGeom>
          <a:gradFill>
            <a:gsLst>
              <a:gs pos="0">
                <a:srgbClr val="3f6797"/>
              </a:gs>
              <a:gs pos="100000">
                <a:srgbClr val="7c9ac7"/>
              </a:gs>
            </a:gsLst>
            <a:lin ang="10836000"/>
          </a:gradFill>
          <a:ln>
            <a:noFill/>
          </a:ln>
        </p:spPr>
        <p:txBody>
          <a:bodyPr lIns="90000" rIns="90000" tIns="45000" bIns="45000"/>
          <a:p>
            <a:pPr algn="ctr">
              <a:lnSpc>
                <a:spcPct val="100000"/>
              </a:lnSpc>
            </a:pPr>
            <a:r>
              <a:rPr b="1" lang="ru-RU" sz="1400">
                <a:solidFill>
                  <a:srgbClr val="000000"/>
                </a:solidFill>
                <a:latin typeface="Times New Roman"/>
                <a:ea typeface="Times New Roman"/>
              </a:rPr>
              <a:t>25,6%</a:t>
            </a:r>
            <a:endParaRPr/>
          </a:p>
        </p:txBody>
      </p:sp>
      <p:sp>
        <p:nvSpPr>
          <p:cNvPr id="204" name="CustomShape 4"/>
          <p:cNvSpPr/>
          <p:nvPr/>
        </p:nvSpPr>
        <p:spPr>
          <a:xfrm rot="19198800">
            <a:off x="3159720" y="3309120"/>
            <a:ext cx="991440" cy="671400"/>
          </a:xfrm>
          <a:prstGeom prst="rightArrow">
            <a:avLst>
              <a:gd name="adj1" fmla="val 50000"/>
              <a:gd name="adj2" fmla="val 50000"/>
            </a:avLst>
          </a:prstGeom>
          <a:gradFill>
            <a:gsLst>
              <a:gs pos="0">
                <a:srgbClr val="3f6797"/>
              </a:gs>
              <a:gs pos="100000">
                <a:srgbClr val="7c9ac7"/>
              </a:gs>
            </a:gsLst>
            <a:lin ang="10752000"/>
          </a:gradFill>
          <a:ln>
            <a:noFill/>
          </a:ln>
        </p:spPr>
        <p:txBody>
          <a:bodyPr lIns="90000" rIns="90000" tIns="45000" bIns="45000"/>
          <a:p>
            <a:pPr algn="ctr">
              <a:lnSpc>
                <a:spcPct val="100000"/>
              </a:lnSpc>
            </a:pPr>
            <a:r>
              <a:rPr b="1" lang="ru-RU" sz="1400">
                <a:solidFill>
                  <a:srgbClr val="000000"/>
                </a:solidFill>
                <a:latin typeface="Times New Roman"/>
                <a:ea typeface="Times New Roman"/>
              </a:rPr>
              <a:t>26,1%</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CustomShape 1"/>
          <p:cNvSpPr/>
          <p:nvPr/>
        </p:nvSpPr>
        <p:spPr>
          <a:xfrm>
            <a:off x="1043640" y="982440"/>
            <a:ext cx="8084520" cy="971640"/>
          </a:xfrm>
          <a:prstGeom prst="rect">
            <a:avLst/>
          </a:prstGeom>
          <a:noFill/>
          <a:ln>
            <a:noFill/>
          </a:ln>
        </p:spPr>
      </p:sp>
      <p:graphicFrame>
        <p:nvGraphicFramePr>
          <p:cNvPr id="206" name="Object 3"/>
          <p:cNvGraphicFramePr/>
          <p:nvPr/>
        </p:nvGraphicFramePr>
        <p:xfrm>
          <a:off x="478440" y="1268640"/>
          <a:ext cx="8309520" cy="5328360"/>
        </p:xfrm>
        <a:graphic>
          <a:graphicData uri="http://schemas.openxmlformats.org/drawingml/2006/chart">
            <c:chart xmlns:c="http://schemas.openxmlformats.org/drawingml/2006/chart" xmlns:r="http://schemas.openxmlformats.org/officeDocument/2006/relationships" r:id="rId1"/>
          </a:graphicData>
        </a:graphic>
      </p:graphicFrame>
      <p:sp>
        <p:nvSpPr>
          <p:cNvPr id="207" name="CustomShape 2"/>
          <p:cNvSpPr/>
          <p:nvPr/>
        </p:nvSpPr>
        <p:spPr>
          <a:xfrm>
            <a:off x="478440" y="76464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Коми Республика мутасын чукӧртӧм вотысь чӧжӧс</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08" name="Диаграмма 8"/>
          <p:cNvGraphicFramePr/>
          <p:nvPr/>
        </p:nvGraphicFramePr>
        <p:xfrm>
          <a:off x="-180360" y="729720"/>
          <a:ext cx="9243000" cy="6048360"/>
        </p:xfrm>
        <a:graphic>
          <a:graphicData uri="http://schemas.openxmlformats.org/drawingml/2006/chart">
            <c:chart xmlns:c="http://schemas.openxmlformats.org/drawingml/2006/chart" xmlns:r="http://schemas.openxmlformats.org/officeDocument/2006/relationships" r:id="rId1"/>
          </a:graphicData>
        </a:graphic>
      </p:graphicFrame>
      <p:sp>
        <p:nvSpPr>
          <p:cNvPr id="209" name="CustomShape 1"/>
          <p:cNvSpPr/>
          <p:nvPr/>
        </p:nvSpPr>
        <p:spPr>
          <a:xfrm>
            <a:off x="478440" y="764640"/>
            <a:ext cx="8309520" cy="57708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2013-2015 воясын медгырысь вот мынтысьяссянь республиканскӧй сьӧмкудйӧ вотысь чӧжӧс воӧм, млн. шайт</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TextShape 1"/>
          <p:cNvSpPr txBox="1"/>
          <p:nvPr/>
        </p:nvSpPr>
        <p:spPr>
          <a:xfrm>
            <a:off x="0" y="6492960"/>
            <a:ext cx="395280" cy="364680"/>
          </a:xfrm>
          <a:prstGeom prst="rect">
            <a:avLst/>
          </a:prstGeom>
        </p:spPr>
        <p:txBody>
          <a:bodyPr anchor="ctr"/>
          <a:p>
            <a:pPr>
              <a:lnSpc>
                <a:spcPct val="100000"/>
              </a:lnSpc>
            </a:pPr>
            <a:fld id="{425EA58D-8A16-4FC1-8733-5DEFAE30B13A}" type="slidenum">
              <a:rPr lang="ru-RU" sz="1200">
                <a:solidFill>
                  <a:srgbClr val="ffc000"/>
                </a:solidFill>
                <a:latin typeface="Calibri"/>
              </a:rPr>
              <a:t>&lt;номер&gt;</a:t>
            </a:fld>
            <a:endParaRPr/>
          </a:p>
        </p:txBody>
      </p:sp>
      <p:sp>
        <p:nvSpPr>
          <p:cNvPr id="211" name="CustomShape 2"/>
          <p:cNvSpPr/>
          <p:nvPr/>
        </p:nvSpPr>
        <p:spPr>
          <a:xfrm>
            <a:off x="493560" y="6074640"/>
            <a:ext cx="8294400" cy="729720"/>
          </a:xfrm>
          <a:prstGeom prst="rect">
            <a:avLst/>
          </a:prstGeom>
          <a:noFill/>
          <a:ln>
            <a:noFill/>
          </a:ln>
        </p:spPr>
        <p:txBody>
          <a:bodyPr lIns="90000" rIns="90000" tIns="45000" bIns="45000"/>
          <a:p>
            <a:pPr algn="just">
              <a:lnSpc>
                <a:spcPct val="100000"/>
              </a:lnSpc>
            </a:pPr>
            <a:r>
              <a:rPr i="1" lang="ru-RU" sz="1400">
                <a:solidFill>
                  <a:srgbClr val="000000"/>
                </a:solidFill>
                <a:latin typeface="Times New Roman"/>
              </a:rPr>
              <a:t>* сьӧмкудлӧн чӧжӧс да дефицит серти лӧсялӧ республиканскӧй сьӧмкуд йылысь Коми Республикаса оланпаслӧн петкӧдласъяслы, рӧскод серти – своднӧй сьӧмкуд роспись петкӧдласъяслы пыртӧм вежсьӧмъяссӧ тӧд вылӧ босьтӧмӧн</a:t>
            </a:r>
            <a:endParaRPr/>
          </a:p>
        </p:txBody>
      </p:sp>
      <p:sp>
        <p:nvSpPr>
          <p:cNvPr id="212" name="CustomShape 3"/>
          <p:cNvSpPr/>
          <p:nvPr/>
        </p:nvSpPr>
        <p:spPr>
          <a:xfrm>
            <a:off x="478440" y="76464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Коми Республикаса республиканскӧй сьӧмкуд, млн. шайт</a:t>
            </a:r>
            <a:endParaRPr/>
          </a:p>
        </p:txBody>
      </p:sp>
      <p:graphicFrame>
        <p:nvGraphicFramePr>
          <p:cNvPr id="213" name="Диаграмма 15"/>
          <p:cNvGraphicFramePr/>
          <p:nvPr/>
        </p:nvGraphicFramePr>
        <p:xfrm>
          <a:off x="478440" y="1196640"/>
          <a:ext cx="8309520" cy="2088000"/>
        </p:xfrm>
        <a:graphic>
          <a:graphicData uri="http://schemas.openxmlformats.org/drawingml/2006/chart">
            <c:chart xmlns:c="http://schemas.openxmlformats.org/drawingml/2006/chart" xmlns:r="http://schemas.openxmlformats.org/officeDocument/2006/relationships" r:id="rId1"/>
          </a:graphicData>
        </a:graphic>
      </p:graphicFrame>
      <p:sp>
        <p:nvSpPr>
          <p:cNvPr id="214" name="CustomShape 4"/>
          <p:cNvSpPr/>
          <p:nvPr/>
        </p:nvSpPr>
        <p:spPr>
          <a:xfrm>
            <a:off x="477000" y="350100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Коми Республикалӧн ӧтувтӧм сьӧмкуд, млн. шайт</a:t>
            </a:r>
            <a:endParaRPr/>
          </a:p>
        </p:txBody>
      </p:sp>
      <p:graphicFrame>
        <p:nvGraphicFramePr>
          <p:cNvPr id="215" name="Диаграмма 17"/>
          <p:cNvGraphicFramePr/>
          <p:nvPr/>
        </p:nvGraphicFramePr>
        <p:xfrm>
          <a:off x="477000" y="3940200"/>
          <a:ext cx="8309520" cy="2054160"/>
        </p:xfrm>
        <a:graphic>
          <a:graphicData uri="http://schemas.openxmlformats.org/drawingml/2006/chart">
            <c:chart xmlns:c="http://schemas.openxmlformats.org/drawingml/2006/chart" xmlns:r="http://schemas.openxmlformats.org/officeDocument/2006/relationships" r:id="rId2"/>
          </a:graphicData>
        </a:graphic>
      </p:graphicFrame>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TextShape 1"/>
          <p:cNvSpPr txBox="1"/>
          <p:nvPr/>
        </p:nvSpPr>
        <p:spPr>
          <a:xfrm>
            <a:off x="0" y="6492960"/>
            <a:ext cx="395280" cy="364680"/>
          </a:xfrm>
          <a:prstGeom prst="rect">
            <a:avLst/>
          </a:prstGeom>
        </p:spPr>
        <p:txBody>
          <a:bodyPr anchor="ctr"/>
          <a:p>
            <a:pPr>
              <a:lnSpc>
                <a:spcPct val="100000"/>
              </a:lnSpc>
            </a:pPr>
            <a:fld id="{0BA45741-5C83-4DB5-B2E5-6756612BC582}" type="slidenum">
              <a:rPr lang="ru-RU" sz="1200">
                <a:solidFill>
                  <a:srgbClr val="ffc000"/>
                </a:solidFill>
                <a:latin typeface="Calibri"/>
              </a:rPr>
              <a:t>&lt;номер&gt;</a:t>
            </a:fld>
            <a:endParaRPr/>
          </a:p>
        </p:txBody>
      </p:sp>
      <p:sp>
        <p:nvSpPr>
          <p:cNvPr id="128" name="CustomShape 2"/>
          <p:cNvSpPr/>
          <p:nvPr/>
        </p:nvSpPr>
        <p:spPr>
          <a:xfrm>
            <a:off x="549000" y="3273480"/>
            <a:ext cx="8280720" cy="2972520"/>
          </a:xfrm>
          <a:prstGeom prst="rect">
            <a:avLst/>
          </a:prstGeom>
          <a:noFill/>
          <a:ln>
            <a:noFill/>
          </a:ln>
        </p:spPr>
        <p:txBody>
          <a:bodyPr lIns="90000" rIns="90000" tIns="45000" bIns="45000"/>
          <a:p>
            <a:pPr algn="just">
              <a:lnSpc>
                <a:spcPct val="114000"/>
              </a:lnSpc>
            </a:pPr>
            <a:r>
              <a:rPr lang="ru-RU" sz="1400">
                <a:solidFill>
                  <a:srgbClr val="000000"/>
                </a:solidFill>
                <a:latin typeface="Times New Roman"/>
              </a:rPr>
              <a:t>Пыр тӧдчанаджыкӧн лоӧ гражданлӧн сьӧмкуд процессын участвуйтӧмыс.</a:t>
            </a:r>
            <a:endParaRPr/>
          </a:p>
          <a:p>
            <a:pPr algn="just">
              <a:lnSpc>
                <a:spcPct val="114000"/>
              </a:lnSpc>
            </a:pPr>
            <a:r>
              <a:rPr lang="ru-RU" sz="1400">
                <a:solidFill>
                  <a:srgbClr val="000000"/>
                </a:solidFill>
                <a:latin typeface="Times New Roman"/>
              </a:rPr>
              <a:t>Республикаса олысьяслӧн корӧм серти, талун дасьтӧма «Гражданалы сьӧмкуд» брошюра, кӧні ми зілим кокниа да гӧгӧрвоана петкӧдлыны 2015 воын Коми Республикаса сьӧмкудъяс збыльмӧдан кывкӧртӧдъяссӧ да муртӧсъяссӧ.</a:t>
            </a:r>
            <a:endParaRPr/>
          </a:p>
          <a:p>
            <a:pPr algn="just">
              <a:lnSpc>
                <a:spcPct val="114000"/>
              </a:lnSpc>
            </a:pPr>
            <a:r>
              <a:rPr lang="ru-RU" sz="1400">
                <a:solidFill>
                  <a:srgbClr val="000000"/>
                </a:solidFill>
                <a:latin typeface="Times New Roman"/>
              </a:rPr>
              <a:t>Тайӧ брошюралысь сюрӧссӧ да тэчассӧ лӧсьӧдӧма олысьяслы медся тӧдчана юкӧнъяс серти, кутшӧмъяс петкӧдчисны юасьӧмъяслӧн кывкӧртӧдъяс подув вылын, мый нуӧдліс Коми Республикаса сьӧм овмӧс министерство Вконтакте социальнӧй везлӧн аслас лист бокын.</a:t>
            </a:r>
            <a:endParaRPr/>
          </a:p>
          <a:p>
            <a:pPr algn="just">
              <a:lnSpc>
                <a:spcPct val="114000"/>
              </a:lnSpc>
            </a:pPr>
            <a:r>
              <a:rPr lang="ru-RU" sz="1400">
                <a:solidFill>
                  <a:srgbClr val="000000"/>
                </a:solidFill>
                <a:latin typeface="Times New Roman"/>
              </a:rPr>
              <a:t>2016 воын пыртан кык выль проект - «Войтырлӧн сьӧмкуд» да сьӧмкуд мыччӧдъяслӧн восьсалун серти Коми Республикаса муниципальнӧй юкӧнъяс донъялӧм - паськӧдасны гражданалысь сьӧмкуд процессын участвуйтны позянлунсӧ, а сідзжӧ отсаласны кыпӧдны финансӧвӧй юӧрлысь восьсалун тшупӧдсӧ.</a:t>
            </a:r>
            <a:endParaRPr/>
          </a:p>
          <a:p>
            <a:pPr algn="just">
              <a:lnSpc>
                <a:spcPct val="114000"/>
              </a:lnSpc>
            </a:pPr>
            <a:r>
              <a:rPr lang="ru-RU" sz="1400">
                <a:solidFill>
                  <a:srgbClr val="000000"/>
                </a:solidFill>
                <a:latin typeface="Times New Roman"/>
              </a:rPr>
              <a:t>Коми Республикаса сьӧм овмӧс министр                                                                                Г.З. Рубцова</a:t>
            </a:r>
            <a:endParaRPr/>
          </a:p>
        </p:txBody>
      </p:sp>
      <p:pic>
        <p:nvPicPr>
          <p:cNvPr id="129" name="Picture 2" descr=""/>
          <p:cNvPicPr/>
          <p:nvPr/>
        </p:nvPicPr>
        <p:blipFill>
          <a:blip r:embed="rId1"/>
          <a:stretch>
            <a:fillRect/>
          </a:stretch>
        </p:blipFill>
        <p:spPr>
          <a:xfrm>
            <a:off x="611640" y="719640"/>
            <a:ext cx="1868760" cy="2383200"/>
          </a:xfrm>
          <a:prstGeom prst="rect">
            <a:avLst/>
          </a:prstGeom>
          <a:ln>
            <a:noFill/>
          </a:ln>
        </p:spPr>
      </p:pic>
      <p:sp>
        <p:nvSpPr>
          <p:cNvPr id="130" name="CustomShape 3"/>
          <p:cNvSpPr/>
          <p:nvPr/>
        </p:nvSpPr>
        <p:spPr>
          <a:xfrm>
            <a:off x="2627640" y="680400"/>
            <a:ext cx="6202080" cy="2670840"/>
          </a:xfrm>
          <a:prstGeom prst="rect">
            <a:avLst/>
          </a:prstGeom>
          <a:noFill/>
          <a:ln>
            <a:noFill/>
          </a:ln>
        </p:spPr>
        <p:txBody>
          <a:bodyPr lIns="90000" rIns="90000" tIns="45000" bIns="45000"/>
          <a:p>
            <a:pPr algn="ctr">
              <a:lnSpc>
                <a:spcPct val="100000"/>
              </a:lnSpc>
            </a:pPr>
            <a:endParaRPr/>
          </a:p>
          <a:p>
            <a:pPr algn="ctr">
              <a:lnSpc>
                <a:spcPct val="100000"/>
              </a:lnSpc>
            </a:pPr>
            <a:r>
              <a:rPr b="1" lang="ru-RU" sz="1400">
                <a:solidFill>
                  <a:srgbClr val="000000"/>
                </a:solidFill>
                <a:latin typeface="Times New Roman"/>
              </a:rPr>
              <a:t>Пыдди пуктана Коми Республикаса олысьяс!</a:t>
            </a:r>
            <a:endParaRPr/>
          </a:p>
          <a:p>
            <a:pPr algn="ctr">
              <a:lnSpc>
                <a:spcPct val="100000"/>
              </a:lnSpc>
            </a:pPr>
            <a:endParaRPr/>
          </a:p>
          <a:p>
            <a:pPr algn="just">
              <a:lnSpc>
                <a:spcPct val="114000"/>
              </a:lnSpc>
            </a:pPr>
            <a:r>
              <a:rPr lang="ru-RU" sz="1400">
                <a:solidFill>
                  <a:srgbClr val="000000"/>
                </a:solidFill>
                <a:latin typeface="Times New Roman"/>
              </a:rPr>
              <a:t>2015 во лои ставнымлы сьӧкыд кадӧн — экономика кутіс сӧвмыны надзӧнджык, некымын макроэкономическӧй петкӧдлас чиніс, и тайӧ ёна тӧдчис сьӧмкуд юкӧн вылӧ.</a:t>
            </a:r>
            <a:endParaRPr/>
          </a:p>
          <a:p>
            <a:pPr algn="just">
              <a:lnSpc>
                <a:spcPct val="114000"/>
              </a:lnSpc>
            </a:pPr>
            <a:r>
              <a:rPr lang="ru-RU" sz="1400">
                <a:solidFill>
                  <a:srgbClr val="000000"/>
                </a:solidFill>
                <a:latin typeface="Times New Roman"/>
              </a:rPr>
              <a:t>Та вылӧ видзӧдтӧг Коми Республикаса Веськӧдлан котыр вермис колана ногӧн лӧсьӧдны сьӧмкуд тэчассӧ да збыльмӧдны олысьяс водзын став ассьыс кывкутана могсӧ.</a:t>
            </a:r>
            <a:endParaRPr/>
          </a:p>
          <a:p>
            <a:pPr algn="just">
              <a:lnSpc>
                <a:spcPct val="114000"/>
              </a:lnSpc>
            </a:pPr>
            <a:r>
              <a:rPr lang="ru-RU" sz="1400">
                <a:solidFill>
                  <a:srgbClr val="000000"/>
                </a:solidFill>
                <a:latin typeface="Times New Roman"/>
              </a:rPr>
              <a:t>Кольӧм вося сьӧмкуд политикалӧн медшӧр векторӧн лои кыпӧдны сьӧмкуд рӧскодлысь эффективносьтсӧ да содтыны чӧжӧс юкӧнсӧ.</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TextShape 1"/>
          <p:cNvSpPr txBox="1"/>
          <p:nvPr/>
        </p:nvSpPr>
        <p:spPr>
          <a:xfrm>
            <a:off x="0" y="6492960"/>
            <a:ext cx="395280" cy="364680"/>
          </a:xfrm>
          <a:prstGeom prst="rect">
            <a:avLst/>
          </a:prstGeom>
        </p:spPr>
        <p:txBody>
          <a:bodyPr anchor="ctr"/>
          <a:p>
            <a:pPr>
              <a:lnSpc>
                <a:spcPct val="100000"/>
              </a:lnSpc>
            </a:pPr>
            <a:fld id="{D85EE6A5-1259-48B3-A27E-1C7C633B8D0F}" type="slidenum">
              <a:rPr lang="ru-RU" sz="1200">
                <a:solidFill>
                  <a:srgbClr val="ffc000"/>
                </a:solidFill>
                <a:latin typeface="Calibri"/>
              </a:rPr>
              <a:t>&lt;номер&gt;</a:t>
            </a:fld>
            <a:endParaRPr/>
          </a:p>
        </p:txBody>
      </p:sp>
      <p:sp>
        <p:nvSpPr>
          <p:cNvPr id="217" name="CustomShape 2"/>
          <p:cNvSpPr/>
          <p:nvPr/>
        </p:nvSpPr>
        <p:spPr>
          <a:xfrm>
            <a:off x="478440" y="836640"/>
            <a:ext cx="8309520" cy="57708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2015 воын Коми Республикаса республиканскӧй сьӧмкудлӧн рӧскод</a:t>
            </a:r>
            <a:endParaRPr/>
          </a:p>
          <a:p>
            <a:pPr algn="ctr">
              <a:lnSpc>
                <a:spcPct val="100000"/>
              </a:lnSpc>
            </a:pPr>
            <a:r>
              <a:rPr b="1" lang="ru-RU" sz="1600">
                <a:solidFill>
                  <a:srgbClr val="256474"/>
                </a:solidFill>
                <a:latin typeface="Times New Roman"/>
              </a:rPr>
              <a:t>юкӧдъяс, юкӧдувъяс серти, сюрс шайт</a:t>
            </a:r>
            <a:endParaRPr/>
          </a:p>
        </p:txBody>
      </p:sp>
      <p:graphicFrame>
        <p:nvGraphicFramePr>
          <p:cNvPr id="218" name="Table 3"/>
          <p:cNvGraphicFramePr/>
          <p:nvPr/>
        </p:nvGraphicFramePr>
        <p:xfrm>
          <a:off x="478440" y="1556640"/>
          <a:ext cx="8309520" cy="4332240"/>
        </p:xfrm>
        <a:graphic>
          <a:graphicData uri="http://schemas.openxmlformats.org/drawingml/2006/table">
            <a:tbl>
              <a:tblPr/>
              <a:tblGrid>
                <a:gridCol w="709200"/>
                <a:gridCol w="4536360"/>
                <a:gridCol w="1080000"/>
                <a:gridCol w="1008000"/>
                <a:gridCol w="975960"/>
              </a:tblGrid>
              <a:tr h="502560">
                <a:tc>
                  <a:txBody>
                    <a:bodyPr lIns="10080" rIns="10080" tIns="0" bIns="0" anchor="ctr"/>
                    <a:p>
                      <a:pPr algn="ctr">
                        <a:lnSpc>
                          <a:spcPct val="100000"/>
                        </a:lnSpc>
                      </a:pPr>
                      <a:r>
                        <a:rPr b="1" lang="ru-RU" sz="1100">
                          <a:solidFill>
                            <a:srgbClr val="ffffff"/>
                          </a:solidFill>
                          <a:latin typeface="Calibri"/>
                        </a:rPr>
                        <a:t>Юкӧд, юкӧдув</a:t>
                      </a:r>
                      <a:endParaRPr/>
                    </a:p>
                  </a:txBody>
                  <a:tcPr/>
                </a:tc>
                <a:tc>
                  <a:txBody>
                    <a:bodyPr lIns="10080" rIns="10080" tIns="0" bIns="0" anchor="ctr"/>
                    <a:p>
                      <a:pPr algn="ctr">
                        <a:lnSpc>
                          <a:spcPct val="100000"/>
                        </a:lnSpc>
                      </a:pPr>
                      <a:r>
                        <a:rPr b="1" lang="ru-RU" sz="1100">
                          <a:solidFill>
                            <a:srgbClr val="ffffff"/>
                          </a:solidFill>
                          <a:latin typeface="Calibri"/>
                        </a:rPr>
                        <a:t>Петкӧдлас ним</a:t>
                      </a:r>
                      <a:endParaRPr/>
                    </a:p>
                  </a:txBody>
                  <a:tcPr/>
                </a:tc>
                <a:tc>
                  <a:txBody>
                    <a:bodyPr lIns="10080" rIns="10080" tIns="0" bIns="0" anchor="ctr"/>
                    <a:p>
                      <a:pPr algn="ctr">
                        <a:lnSpc>
                          <a:spcPct val="100000"/>
                        </a:lnSpc>
                      </a:pPr>
                      <a:r>
                        <a:rPr b="1" lang="ru-RU" sz="1100">
                          <a:solidFill>
                            <a:srgbClr val="ffffff"/>
                          </a:solidFill>
                          <a:latin typeface="Calibri"/>
                        </a:rPr>
                        <a:t>План*</a:t>
                      </a:r>
                      <a:endParaRPr/>
                    </a:p>
                  </a:txBody>
                  <a:tcPr/>
                </a:tc>
                <a:tc>
                  <a:txBody>
                    <a:bodyPr lIns="10080" rIns="10080" tIns="0" bIns="0" anchor="ctr"/>
                    <a:p>
                      <a:pPr algn="ctr">
                        <a:lnSpc>
                          <a:spcPct val="100000"/>
                        </a:lnSpc>
                      </a:pPr>
                      <a:r>
                        <a:rPr b="1" lang="ru-RU" sz="1100">
                          <a:solidFill>
                            <a:srgbClr val="ffffff"/>
                          </a:solidFill>
                          <a:latin typeface="Calibri"/>
                        </a:rPr>
                        <a:t>Збыльмӧдӧм</a:t>
                      </a:r>
                      <a:endParaRPr/>
                    </a:p>
                  </a:txBody>
                  <a:tcPr/>
                </a:tc>
                <a:tc>
                  <a:txBody>
                    <a:bodyPr lIns="10080" rIns="10080" tIns="0" bIns="0" anchor="ctr"/>
                    <a:p>
                      <a:pPr algn="ctr">
                        <a:lnSpc>
                          <a:spcPct val="100000"/>
                        </a:lnSpc>
                      </a:pPr>
                      <a:r>
                        <a:rPr b="1" lang="ru-RU" sz="1100">
                          <a:solidFill>
                            <a:srgbClr val="ffffff"/>
                          </a:solidFill>
                          <a:latin typeface="Calibri"/>
                        </a:rPr>
                        <a:t>Збыльмӧдан прӧчент, %</a:t>
                      </a:r>
                      <a:endParaRPr/>
                    </a:p>
                  </a:txBody>
                  <a:tcPr/>
                </a:tc>
              </a:tr>
              <a:tr h="335160">
                <a:tc>
                  <a:txBody>
                    <a:bodyPr lIns="10080" rIns="10080" tIns="0" bIns="0" anchor="ctr"/>
                    <a:p>
                      <a:pPr algn="ctr">
                        <a:lnSpc>
                          <a:spcPct val="100000"/>
                        </a:lnSpc>
                      </a:pPr>
                      <a:r>
                        <a:rPr b="1" lang="ru-RU" sz="1100">
                          <a:solidFill>
                            <a:srgbClr val="ffffff"/>
                          </a:solidFill>
                          <a:latin typeface="Calibri"/>
                        </a:rPr>
                        <a:t>0100</a:t>
                      </a:r>
                      <a:endParaRPr/>
                    </a:p>
                  </a:txBody>
                  <a:tcPr/>
                </a:tc>
                <a:tc>
                  <a:txBody>
                    <a:bodyPr lIns="10080" rIns="10080" tIns="0" bIns="0" anchor="ctr"/>
                    <a:p>
                      <a:pPr>
                        <a:lnSpc>
                          <a:spcPct val="100000"/>
                        </a:lnSpc>
                      </a:pPr>
                      <a:r>
                        <a:rPr lang="ru-RU" sz="1100">
                          <a:solidFill>
                            <a:srgbClr val="000000"/>
                          </a:solidFill>
                          <a:latin typeface="Calibri"/>
                        </a:rPr>
                        <a:t>КАНМУЛӦН ӦТУВЪЯ МОГЪЯС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2 335 968,0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1 995 555,6   </a:t>
                      </a:r>
                      <a:endParaRPr/>
                    </a:p>
                  </a:txBody>
                  <a:tcPr/>
                </a:tc>
                <a:tc>
                  <a:txBody>
                    <a:bodyPr lIns="10080" rIns="10080" tIns="0" bIns="0" anchor="ctr"/>
                    <a:p>
                      <a:pPr algn="r">
                        <a:lnSpc>
                          <a:spcPct val="100000"/>
                        </a:lnSpc>
                      </a:pPr>
                      <a:r>
                        <a:rPr lang="ru-RU" sz="1100">
                          <a:solidFill>
                            <a:srgbClr val="000000"/>
                          </a:solidFill>
                          <a:latin typeface="Calibri"/>
                        </a:rPr>
                        <a:t>85,4</a:t>
                      </a:r>
                      <a:endParaRPr/>
                    </a:p>
                  </a:txBody>
                  <a:tcPr/>
                </a:tc>
              </a:tr>
              <a:tr h="335160">
                <a:tc>
                  <a:txBody>
                    <a:bodyPr lIns="10080" rIns="10080" tIns="0" bIns="0" anchor="ctr"/>
                    <a:p>
                      <a:pPr algn="ctr">
                        <a:lnSpc>
                          <a:spcPct val="100000"/>
                        </a:lnSpc>
                      </a:pPr>
                      <a:r>
                        <a:rPr b="1" lang="ru-RU" sz="1100">
                          <a:solidFill>
                            <a:srgbClr val="ffffff"/>
                          </a:solidFill>
                          <a:latin typeface="Calibri"/>
                        </a:rPr>
                        <a:t>0102</a:t>
                      </a:r>
                      <a:endParaRPr/>
                    </a:p>
                  </a:txBody>
                  <a:tcPr/>
                </a:tc>
                <a:tc>
                  <a:txBody>
                    <a:bodyPr lIns="10080" rIns="10080" tIns="0" bIns="0" anchor="ctr"/>
                    <a:p>
                      <a:pPr>
                        <a:lnSpc>
                          <a:spcPct val="100000"/>
                        </a:lnSpc>
                      </a:pPr>
                      <a:r>
                        <a:rPr lang="ru-RU" sz="1100">
                          <a:solidFill>
                            <a:srgbClr val="000000"/>
                          </a:solidFill>
                          <a:latin typeface="Calibri"/>
                        </a:rPr>
                        <a:t>Россия Федерацияса субъектлӧн да муниципальнӧй юкӧнса медвылыс чина мортлӧн удж</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4 889,90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4 322,50   </a:t>
                      </a:r>
                      <a:endParaRPr/>
                    </a:p>
                  </a:txBody>
                  <a:tcPr/>
                </a:tc>
                <a:tc>
                  <a:txBody>
                    <a:bodyPr lIns="10080" rIns="10080" tIns="0" bIns="0" anchor="ctr"/>
                    <a:p>
                      <a:pPr algn="r">
                        <a:lnSpc>
                          <a:spcPct val="100000"/>
                        </a:lnSpc>
                      </a:pPr>
                      <a:r>
                        <a:rPr lang="ru-RU" sz="1100">
                          <a:solidFill>
                            <a:srgbClr val="000000"/>
                          </a:solidFill>
                          <a:latin typeface="Calibri"/>
                        </a:rPr>
                        <a:t>88,4</a:t>
                      </a:r>
                      <a:endParaRPr/>
                    </a:p>
                  </a:txBody>
                  <a:tcPr/>
                </a:tc>
              </a:tr>
              <a:tr h="335160">
                <a:tc>
                  <a:txBody>
                    <a:bodyPr lIns="10080" rIns="10080" tIns="0" bIns="0" anchor="ctr"/>
                    <a:p>
                      <a:pPr algn="ctr">
                        <a:lnSpc>
                          <a:spcPct val="100000"/>
                        </a:lnSpc>
                      </a:pPr>
                      <a:r>
                        <a:rPr b="1" lang="ru-RU" sz="1100">
                          <a:solidFill>
                            <a:srgbClr val="ffffff"/>
                          </a:solidFill>
                          <a:latin typeface="Calibri"/>
                        </a:rPr>
                        <a:t>0103</a:t>
                      </a:r>
                      <a:endParaRPr/>
                    </a:p>
                  </a:txBody>
                  <a:tcPr/>
                </a:tc>
                <a:tc>
                  <a:txBody>
                    <a:bodyPr lIns="10080" rIns="10080" tIns="0" bIns="0" anchor="ctr"/>
                    <a:p>
                      <a:pPr>
                        <a:lnSpc>
                          <a:spcPct val="100000"/>
                        </a:lnSpc>
                      </a:pPr>
                      <a:r>
                        <a:rPr lang="ru-RU" sz="1100">
                          <a:solidFill>
                            <a:srgbClr val="000000"/>
                          </a:solidFill>
                          <a:latin typeface="Calibri"/>
                        </a:rPr>
                        <a:t>Канму власьт оланпас пыртысь (бӧрйӧм) органъяслӧн да муниципальнӧй юкӧнъясса бӧрйӧм органъяслӧн удж</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137 850,50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130 882,50   </a:t>
                      </a:r>
                      <a:endParaRPr/>
                    </a:p>
                  </a:txBody>
                  <a:tcPr/>
                </a:tc>
                <a:tc>
                  <a:txBody>
                    <a:bodyPr lIns="10080" rIns="10080" tIns="0" bIns="0" anchor="ctr"/>
                    <a:p>
                      <a:pPr algn="r">
                        <a:lnSpc>
                          <a:spcPct val="100000"/>
                        </a:lnSpc>
                      </a:pPr>
                      <a:r>
                        <a:rPr lang="ru-RU" sz="1100">
                          <a:solidFill>
                            <a:srgbClr val="000000"/>
                          </a:solidFill>
                          <a:latin typeface="Calibri"/>
                        </a:rPr>
                        <a:t>94,9</a:t>
                      </a:r>
                      <a:endParaRPr/>
                    </a:p>
                  </a:txBody>
                  <a:tcPr/>
                </a:tc>
              </a:tr>
              <a:tr h="669960">
                <a:tc>
                  <a:txBody>
                    <a:bodyPr lIns="10080" rIns="10080" tIns="0" bIns="0" anchor="ctr"/>
                    <a:p>
                      <a:pPr algn="ctr">
                        <a:lnSpc>
                          <a:spcPct val="100000"/>
                        </a:lnSpc>
                      </a:pPr>
                      <a:r>
                        <a:rPr b="1" lang="ru-RU" sz="1100">
                          <a:solidFill>
                            <a:srgbClr val="ffffff"/>
                          </a:solidFill>
                          <a:latin typeface="Calibri"/>
                        </a:rPr>
                        <a:t>0104</a:t>
                      </a:r>
                      <a:endParaRPr/>
                    </a:p>
                  </a:txBody>
                  <a:tcPr/>
                </a:tc>
                <a:tc>
                  <a:txBody>
                    <a:bodyPr lIns="10080" rIns="10080" tIns="0" bIns="0" anchor="ctr"/>
                    <a:p>
                      <a:pPr>
                        <a:lnSpc>
                          <a:spcPct val="100000"/>
                        </a:lnSpc>
                      </a:pPr>
                      <a:r>
                        <a:rPr lang="ru-RU" sz="1100">
                          <a:solidFill>
                            <a:srgbClr val="000000"/>
                          </a:solidFill>
                          <a:latin typeface="Calibri"/>
                        </a:rPr>
                        <a:t>Россия Федерацияса Веськӧдлан котырлӧн, Россия Федерацияса субъектъяслӧн медвылыс олӧмӧ пӧртысь канму власьт органъяслӧн, меставывса администрацияяслӧн удж</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320 267,00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286 791,40   </a:t>
                      </a:r>
                      <a:endParaRPr/>
                    </a:p>
                  </a:txBody>
                  <a:tcPr/>
                </a:tc>
                <a:tc>
                  <a:txBody>
                    <a:bodyPr lIns="10080" rIns="10080" tIns="0" bIns="0" anchor="ctr"/>
                    <a:p>
                      <a:pPr algn="r">
                        <a:lnSpc>
                          <a:spcPct val="100000"/>
                        </a:lnSpc>
                      </a:pPr>
                      <a:r>
                        <a:rPr lang="ru-RU" sz="1100">
                          <a:solidFill>
                            <a:srgbClr val="000000"/>
                          </a:solidFill>
                          <a:latin typeface="Calibri"/>
                        </a:rPr>
                        <a:t>89,5</a:t>
                      </a:r>
                      <a:endParaRPr/>
                    </a:p>
                  </a:txBody>
                  <a:tcPr/>
                </a:tc>
              </a:tr>
              <a:tr h="335160">
                <a:tc>
                  <a:txBody>
                    <a:bodyPr lIns="10080" rIns="10080" tIns="0" bIns="0" anchor="ctr"/>
                    <a:p>
                      <a:pPr algn="ctr">
                        <a:lnSpc>
                          <a:spcPct val="100000"/>
                        </a:lnSpc>
                      </a:pPr>
                      <a:r>
                        <a:rPr b="1" lang="ru-RU" sz="1100">
                          <a:solidFill>
                            <a:srgbClr val="ffffff"/>
                          </a:solidFill>
                          <a:latin typeface="Calibri"/>
                        </a:rPr>
                        <a:t>0105</a:t>
                      </a:r>
                      <a:endParaRPr/>
                    </a:p>
                  </a:txBody>
                  <a:tcPr/>
                </a:tc>
                <a:tc>
                  <a:txBody>
                    <a:bodyPr lIns="10080" rIns="10080" tIns="0" bIns="0" anchor="ctr"/>
                    <a:p>
                      <a:pPr>
                        <a:lnSpc>
                          <a:spcPct val="100000"/>
                        </a:lnSpc>
                      </a:pPr>
                      <a:r>
                        <a:rPr lang="ru-RU" sz="1100">
                          <a:solidFill>
                            <a:srgbClr val="000000"/>
                          </a:solidFill>
                          <a:latin typeface="Calibri"/>
                        </a:rPr>
                        <a:t>Ёрд система</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250 802,0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241 657,3   </a:t>
                      </a:r>
                      <a:endParaRPr/>
                    </a:p>
                  </a:txBody>
                  <a:tcPr/>
                </a:tc>
                <a:tc>
                  <a:txBody>
                    <a:bodyPr lIns="10080" rIns="10080" tIns="0" bIns="0" anchor="ctr"/>
                    <a:p>
                      <a:pPr algn="r">
                        <a:lnSpc>
                          <a:spcPct val="100000"/>
                        </a:lnSpc>
                      </a:pPr>
                      <a:r>
                        <a:rPr lang="ru-RU" sz="1100">
                          <a:solidFill>
                            <a:srgbClr val="000000"/>
                          </a:solidFill>
                          <a:latin typeface="Calibri"/>
                        </a:rPr>
                        <a:t>96,4</a:t>
                      </a:r>
                      <a:endParaRPr/>
                    </a:p>
                  </a:txBody>
                  <a:tcPr/>
                </a:tc>
              </a:tr>
              <a:tr h="502560">
                <a:tc>
                  <a:txBody>
                    <a:bodyPr lIns="10080" rIns="10080" tIns="0" bIns="0" anchor="ctr"/>
                    <a:p>
                      <a:pPr algn="ctr">
                        <a:lnSpc>
                          <a:spcPct val="100000"/>
                        </a:lnSpc>
                      </a:pPr>
                      <a:r>
                        <a:rPr b="1" lang="ru-RU" sz="1100">
                          <a:solidFill>
                            <a:srgbClr val="ffffff"/>
                          </a:solidFill>
                          <a:latin typeface="Calibri"/>
                        </a:rPr>
                        <a:t>0106</a:t>
                      </a:r>
                      <a:endParaRPr/>
                    </a:p>
                  </a:txBody>
                  <a:tcPr/>
                </a:tc>
                <a:tc>
                  <a:txBody>
                    <a:bodyPr lIns="10080" rIns="10080" tIns="0" bIns="0" anchor="ctr"/>
                    <a:p>
                      <a:pPr>
                        <a:lnSpc>
                          <a:spcPct val="100000"/>
                        </a:lnSpc>
                      </a:pPr>
                      <a:r>
                        <a:rPr lang="ru-RU" sz="1100">
                          <a:solidFill>
                            <a:srgbClr val="000000"/>
                          </a:solidFill>
                          <a:latin typeface="Calibri"/>
                        </a:rPr>
                        <a:t>Финансӧвӧй, вот да таможня органъяслысь да сьӧм овмӧс (сьӧм овмӧс да сьӧмкуд) бӧрся дӧзьӧр нуӧдысь органъяслысь удж могмӧдӧм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195 403,1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190 012,3   </a:t>
                      </a:r>
                      <a:endParaRPr/>
                    </a:p>
                  </a:txBody>
                  <a:tcPr/>
                </a:tc>
                <a:tc>
                  <a:txBody>
                    <a:bodyPr lIns="10080" rIns="10080" tIns="0" bIns="0" anchor="ctr"/>
                    <a:p>
                      <a:pPr algn="r">
                        <a:lnSpc>
                          <a:spcPct val="100000"/>
                        </a:lnSpc>
                      </a:pPr>
                      <a:r>
                        <a:rPr lang="ru-RU" sz="1100">
                          <a:solidFill>
                            <a:srgbClr val="000000"/>
                          </a:solidFill>
                          <a:latin typeface="Calibri"/>
                        </a:rPr>
                        <a:t>97,2</a:t>
                      </a:r>
                      <a:endParaRPr/>
                    </a:p>
                  </a:txBody>
                  <a:tcPr/>
                </a:tc>
              </a:tr>
              <a:tr h="335160">
                <a:tc>
                  <a:txBody>
                    <a:bodyPr lIns="10080" rIns="10080" tIns="0" bIns="0" anchor="ctr"/>
                    <a:p>
                      <a:pPr algn="ctr">
                        <a:lnSpc>
                          <a:spcPct val="100000"/>
                        </a:lnSpc>
                      </a:pPr>
                      <a:r>
                        <a:rPr b="1" lang="ru-RU" sz="1100">
                          <a:solidFill>
                            <a:srgbClr val="ffffff"/>
                          </a:solidFill>
                          <a:latin typeface="Calibri"/>
                        </a:rPr>
                        <a:t>0107</a:t>
                      </a:r>
                      <a:endParaRPr/>
                    </a:p>
                  </a:txBody>
                  <a:tcPr/>
                </a:tc>
                <a:tc>
                  <a:txBody>
                    <a:bodyPr lIns="10080" rIns="10080" tIns="0" bIns="0" anchor="ctr"/>
                    <a:p>
                      <a:pPr>
                        <a:lnSpc>
                          <a:spcPct val="100000"/>
                        </a:lnSpc>
                      </a:pPr>
                      <a:r>
                        <a:rPr lang="ru-RU" sz="1100">
                          <a:solidFill>
                            <a:srgbClr val="000000"/>
                          </a:solidFill>
                          <a:latin typeface="Calibri"/>
                        </a:rPr>
                        <a:t>Бӧрйысьӧмъяс да референдумъяс нуӧдӧмсӧ могмӧдӧм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170 042,1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164 933,1   </a:t>
                      </a:r>
                      <a:endParaRPr/>
                    </a:p>
                  </a:txBody>
                  <a:tcPr/>
                </a:tc>
                <a:tc>
                  <a:txBody>
                    <a:bodyPr lIns="10080" rIns="10080" tIns="0" bIns="0" anchor="ctr"/>
                    <a:p>
                      <a:pPr algn="r">
                        <a:lnSpc>
                          <a:spcPct val="100000"/>
                        </a:lnSpc>
                      </a:pPr>
                      <a:r>
                        <a:rPr lang="ru-RU" sz="1100">
                          <a:solidFill>
                            <a:srgbClr val="000000"/>
                          </a:solidFill>
                          <a:latin typeface="Calibri"/>
                        </a:rPr>
                        <a:t>97,0</a:t>
                      </a:r>
                      <a:endParaRPr/>
                    </a:p>
                  </a:txBody>
                  <a:tcPr/>
                </a:tc>
              </a:tr>
              <a:tr h="335160">
                <a:tc>
                  <a:txBody>
                    <a:bodyPr lIns="10080" rIns="10080" tIns="0" bIns="0" anchor="ctr"/>
                    <a:p>
                      <a:pPr algn="ctr">
                        <a:lnSpc>
                          <a:spcPct val="100000"/>
                        </a:lnSpc>
                      </a:pPr>
                      <a:r>
                        <a:rPr b="1" lang="ru-RU" sz="1100">
                          <a:solidFill>
                            <a:srgbClr val="ffffff"/>
                          </a:solidFill>
                          <a:latin typeface="Calibri"/>
                        </a:rPr>
                        <a:t>0111</a:t>
                      </a:r>
                      <a:endParaRPr/>
                    </a:p>
                  </a:txBody>
                  <a:tcPr/>
                </a:tc>
                <a:tc>
                  <a:txBody>
                    <a:bodyPr lIns="10080" rIns="10080" tIns="0" bIns="0" anchor="ctr"/>
                    <a:p>
                      <a:pPr>
                        <a:lnSpc>
                          <a:spcPct val="100000"/>
                        </a:lnSpc>
                      </a:pPr>
                      <a:r>
                        <a:rPr lang="ru-RU" sz="1100">
                          <a:solidFill>
                            <a:srgbClr val="000000"/>
                          </a:solidFill>
                          <a:latin typeface="Calibri"/>
                        </a:rPr>
                        <a:t>Резерв фондъяс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36 546,5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    </a:t>
                      </a:r>
                      <a:endParaRPr/>
                    </a:p>
                  </a:txBody>
                  <a:tcPr/>
                </a:tc>
                <a:tc>
                  <a:txBody>
                    <a:bodyPr lIns="10080" rIns="10080" tIns="0" bIns="0" anchor="ctr"/>
                    <a:p>
                      <a:pPr algn="r">
                        <a:lnSpc>
                          <a:spcPct val="100000"/>
                        </a:lnSpc>
                      </a:pPr>
                      <a:r>
                        <a:rPr lang="ru-RU" sz="1100">
                          <a:solidFill>
                            <a:srgbClr val="000000"/>
                          </a:solidFill>
                          <a:latin typeface="Calibri"/>
                        </a:rPr>
                        <a:t>0,0</a:t>
                      </a:r>
                      <a:endParaRPr/>
                    </a:p>
                  </a:txBody>
                  <a:tcPr/>
                </a:tc>
              </a:tr>
              <a:tr h="335160">
                <a:tc>
                  <a:txBody>
                    <a:bodyPr lIns="10080" rIns="10080" tIns="0" bIns="0" anchor="ctr"/>
                    <a:p>
                      <a:pPr algn="ctr">
                        <a:lnSpc>
                          <a:spcPct val="100000"/>
                        </a:lnSpc>
                      </a:pPr>
                      <a:r>
                        <a:rPr b="1" lang="ru-RU" sz="1100">
                          <a:solidFill>
                            <a:srgbClr val="ffffff"/>
                          </a:solidFill>
                          <a:latin typeface="Calibri"/>
                        </a:rPr>
                        <a:t>0112</a:t>
                      </a:r>
                      <a:endParaRPr/>
                    </a:p>
                  </a:txBody>
                  <a:tcPr/>
                </a:tc>
                <a:tc>
                  <a:txBody>
                    <a:bodyPr lIns="10080" rIns="10080" tIns="0" bIns="0" anchor="ctr"/>
                    <a:p>
                      <a:pPr>
                        <a:lnSpc>
                          <a:spcPct val="100000"/>
                        </a:lnSpc>
                      </a:pPr>
                      <a:r>
                        <a:rPr lang="ru-RU" sz="1100">
                          <a:solidFill>
                            <a:srgbClr val="000000"/>
                          </a:solidFill>
                          <a:latin typeface="Calibri"/>
                        </a:rPr>
                        <a:t>Канмулӧн ӧтувъя могъяс юкӧнын прикладнӧй наука туялӧмъяс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480,0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480,0   </a:t>
                      </a:r>
                      <a:endParaRPr/>
                    </a:p>
                  </a:txBody>
                  <a:tcPr/>
                </a:tc>
                <a:tc>
                  <a:txBody>
                    <a:bodyPr lIns="10080" rIns="10080" tIns="0" bIns="0" anchor="ctr"/>
                    <a:p>
                      <a:pPr algn="r">
                        <a:lnSpc>
                          <a:spcPct val="100000"/>
                        </a:lnSpc>
                      </a:pPr>
                      <a:r>
                        <a:rPr lang="ru-RU" sz="1100">
                          <a:solidFill>
                            <a:srgbClr val="000000"/>
                          </a:solidFill>
                          <a:latin typeface="Calibri"/>
                        </a:rPr>
                        <a:t>100,0</a:t>
                      </a:r>
                      <a:endParaRPr/>
                    </a:p>
                  </a:txBody>
                  <a:tcPr/>
                </a:tc>
              </a:tr>
              <a:tr h="335160">
                <a:tc>
                  <a:txBody>
                    <a:bodyPr lIns="10080" rIns="10080" tIns="0" bIns="0" anchor="ctr"/>
                    <a:p>
                      <a:pPr algn="ctr">
                        <a:lnSpc>
                          <a:spcPct val="100000"/>
                        </a:lnSpc>
                      </a:pPr>
                      <a:r>
                        <a:rPr b="1" lang="ru-RU" sz="1100">
                          <a:solidFill>
                            <a:srgbClr val="ffffff"/>
                          </a:solidFill>
                          <a:latin typeface="Calibri"/>
                        </a:rPr>
                        <a:t>0113</a:t>
                      </a:r>
                      <a:endParaRPr/>
                    </a:p>
                  </a:txBody>
                  <a:tcPr/>
                </a:tc>
                <a:tc>
                  <a:txBody>
                    <a:bodyPr lIns="10080" rIns="10080" tIns="0" bIns="0" anchor="ctr"/>
                    <a:p>
                      <a:pPr>
                        <a:lnSpc>
                          <a:spcPct val="100000"/>
                        </a:lnSpc>
                      </a:pPr>
                      <a:r>
                        <a:rPr lang="ru-RU" sz="1100">
                          <a:solidFill>
                            <a:srgbClr val="000000"/>
                          </a:solidFill>
                          <a:latin typeface="Calibri"/>
                        </a:rPr>
                        <a:t>Канмулӧн мукӧд ӧтувъя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1 219 686,9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976 476,5   </a:t>
                      </a:r>
                      <a:endParaRPr/>
                    </a:p>
                  </a:txBody>
                  <a:tcPr/>
                </a:tc>
                <a:tc>
                  <a:txBody>
                    <a:bodyPr lIns="10080" rIns="10080" tIns="0" bIns="0" anchor="ctr"/>
                    <a:p>
                      <a:pPr algn="r">
                        <a:lnSpc>
                          <a:spcPct val="100000"/>
                        </a:lnSpc>
                      </a:pPr>
                      <a:r>
                        <a:rPr lang="ru-RU" sz="1100">
                          <a:solidFill>
                            <a:srgbClr val="000000"/>
                          </a:solidFill>
                          <a:latin typeface="Calibri"/>
                        </a:rPr>
                        <a:t>80,1</a:t>
                      </a:r>
                      <a:endParaRPr/>
                    </a:p>
                  </a:txBody>
                  <a:tcPr/>
                </a:tc>
              </a:tr>
              <a:tr h="335160">
                <a:tc>
                  <a:txBody>
                    <a:bodyPr lIns="10080" rIns="10080" tIns="0" bIns="0" anchor="ctr"/>
                    <a:p>
                      <a:pPr algn="ctr">
                        <a:lnSpc>
                          <a:spcPct val="100000"/>
                        </a:lnSpc>
                      </a:pPr>
                      <a:r>
                        <a:rPr b="1" lang="ru-RU" sz="1100">
                          <a:solidFill>
                            <a:srgbClr val="ffffff"/>
                          </a:solidFill>
                          <a:latin typeface="Calibri"/>
                        </a:rPr>
                        <a:t>0200</a:t>
                      </a:r>
                      <a:endParaRPr/>
                    </a:p>
                  </a:txBody>
                  <a:tcPr/>
                </a:tc>
                <a:tc>
                  <a:txBody>
                    <a:bodyPr lIns="10080" rIns="10080" tIns="0" bIns="0" anchor="ctr"/>
                    <a:p>
                      <a:pPr>
                        <a:lnSpc>
                          <a:spcPct val="100000"/>
                        </a:lnSpc>
                      </a:pPr>
                      <a:r>
                        <a:rPr lang="ru-RU" sz="1100">
                          <a:solidFill>
                            <a:srgbClr val="000000"/>
                          </a:solidFill>
                          <a:latin typeface="Calibri"/>
                        </a:rPr>
                        <a:t>ВОЙТЫРӦС ДОРЙӦМ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24 478,0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22 578,1   </a:t>
                      </a:r>
                      <a:endParaRPr/>
                    </a:p>
                  </a:txBody>
                  <a:tcPr/>
                </a:tc>
                <a:tc>
                  <a:txBody>
                    <a:bodyPr lIns="10080" rIns="10080" tIns="0" bIns="0" anchor="ctr"/>
                    <a:p>
                      <a:pPr algn="r">
                        <a:lnSpc>
                          <a:spcPct val="100000"/>
                        </a:lnSpc>
                      </a:pPr>
                      <a:r>
                        <a:rPr lang="ru-RU" sz="1100">
                          <a:solidFill>
                            <a:srgbClr val="000000"/>
                          </a:solidFill>
                          <a:latin typeface="Calibri"/>
                        </a:rPr>
                        <a:t>92,2</a:t>
                      </a:r>
                      <a:endParaRPr/>
                    </a:p>
                  </a:txBody>
                  <a:tcPr/>
                </a:tc>
              </a:tr>
              <a:tr h="335160">
                <a:tc>
                  <a:txBody>
                    <a:bodyPr lIns="10080" rIns="10080" tIns="0" bIns="0" anchor="ctr"/>
                    <a:p>
                      <a:pPr algn="ctr">
                        <a:lnSpc>
                          <a:spcPct val="100000"/>
                        </a:lnSpc>
                      </a:pPr>
                      <a:r>
                        <a:rPr b="1" lang="ru-RU" sz="1100">
                          <a:solidFill>
                            <a:srgbClr val="ffffff"/>
                          </a:solidFill>
                          <a:latin typeface="Calibri"/>
                        </a:rPr>
                        <a:t>0203</a:t>
                      </a:r>
                      <a:endParaRPr/>
                    </a:p>
                  </a:txBody>
                  <a:tcPr/>
                </a:tc>
                <a:tc>
                  <a:txBody>
                    <a:bodyPr lIns="10080" rIns="10080" tIns="0" bIns="0" anchor="ctr"/>
                    <a:p>
                      <a:pPr>
                        <a:lnSpc>
                          <a:spcPct val="100000"/>
                        </a:lnSpc>
                      </a:pPr>
                      <a:r>
                        <a:rPr lang="ru-RU" sz="1100">
                          <a:solidFill>
                            <a:srgbClr val="000000"/>
                          </a:solidFill>
                          <a:latin typeface="Calibri"/>
                        </a:rPr>
                        <a:t>Мобилизуйтан да вневойскӧвӧя дасьтысьӧм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22 394,3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22 394,3   </a:t>
                      </a:r>
                      <a:endParaRPr/>
                    </a:p>
                  </a:txBody>
                  <a:tcPr/>
                </a:tc>
                <a:tc>
                  <a:txBody>
                    <a:bodyPr lIns="10080" rIns="10080" tIns="0" bIns="0" anchor="ctr"/>
                    <a:p>
                      <a:pPr algn="r">
                        <a:lnSpc>
                          <a:spcPct val="100000"/>
                        </a:lnSpc>
                      </a:pPr>
                      <a:r>
                        <a:rPr lang="ru-RU" sz="1100">
                          <a:solidFill>
                            <a:srgbClr val="000000"/>
                          </a:solidFill>
                          <a:latin typeface="Calibri"/>
                        </a:rPr>
                        <a:t>100,0</a:t>
                      </a:r>
                      <a:endParaRPr/>
                    </a:p>
                  </a:txBody>
                  <a:tcPr/>
                </a:tc>
              </a:tr>
              <a:tr h="335160">
                <a:tc>
                  <a:txBody>
                    <a:bodyPr lIns="10080" rIns="10080" tIns="0" bIns="0" anchor="ctr"/>
                    <a:p>
                      <a:pPr algn="ctr">
                        <a:lnSpc>
                          <a:spcPct val="100000"/>
                        </a:lnSpc>
                      </a:pPr>
                      <a:r>
                        <a:rPr b="1" lang="ru-RU" sz="1100">
                          <a:solidFill>
                            <a:srgbClr val="ffffff"/>
                          </a:solidFill>
                          <a:latin typeface="Calibri"/>
                        </a:rPr>
                        <a:t>0204</a:t>
                      </a:r>
                      <a:endParaRPr/>
                    </a:p>
                  </a:txBody>
                  <a:tcPr/>
                </a:tc>
                <a:tc>
                  <a:txBody>
                    <a:bodyPr lIns="10080" rIns="10080" tIns="0" bIns="0" anchor="ctr"/>
                    <a:p>
                      <a:pPr>
                        <a:lnSpc>
                          <a:spcPct val="100000"/>
                        </a:lnSpc>
                      </a:pPr>
                      <a:r>
                        <a:rPr lang="ru-RU" sz="1100">
                          <a:solidFill>
                            <a:srgbClr val="000000"/>
                          </a:solidFill>
                          <a:latin typeface="Calibri"/>
                        </a:rPr>
                        <a:t>Мобилизуйтӧм кежл</a:t>
                      </a:r>
                      <a:r>
                        <a:rPr lang="ru-RU" sz="1100">
                          <a:solidFill>
                            <a:srgbClr val="000000"/>
                          </a:solidFill>
                          <a:latin typeface="Times New Roman"/>
                        </a:rPr>
                        <a:t>ӧ </a:t>
                      </a:r>
                      <a:r>
                        <a:rPr lang="ru-RU" sz="1100">
                          <a:solidFill>
                            <a:srgbClr val="000000"/>
                          </a:solidFill>
                          <a:latin typeface="Calibri"/>
                        </a:rPr>
                        <a:t>экономика дасьтӧм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2 083,7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183,8   </a:t>
                      </a:r>
                      <a:endParaRPr/>
                    </a:p>
                  </a:txBody>
                  <a:tcPr/>
                </a:tc>
                <a:tc>
                  <a:txBody>
                    <a:bodyPr lIns="10080" rIns="10080" tIns="0" bIns="0" anchor="ctr"/>
                    <a:p>
                      <a:pPr algn="r">
                        <a:lnSpc>
                          <a:spcPct val="100000"/>
                        </a:lnSpc>
                      </a:pPr>
                      <a:r>
                        <a:rPr lang="ru-RU" sz="1100">
                          <a:solidFill>
                            <a:srgbClr val="000000"/>
                          </a:solidFill>
                          <a:latin typeface="Calibri"/>
                        </a:rPr>
                        <a:t>8,8</a:t>
                      </a:r>
                      <a:endParaRPr/>
                    </a:p>
                  </a:txBody>
                  <a:tcPr/>
                </a:tc>
              </a:tr>
              <a:tr h="335160">
                <a:tc>
                  <a:txBody>
                    <a:bodyPr lIns="10080" rIns="10080" tIns="0" bIns="0" anchor="ctr"/>
                    <a:p>
                      <a:pPr algn="ctr">
                        <a:lnSpc>
                          <a:spcPct val="100000"/>
                        </a:lnSpc>
                      </a:pPr>
                      <a:r>
                        <a:rPr b="1" lang="ru-RU" sz="1100">
                          <a:solidFill>
                            <a:srgbClr val="ffffff"/>
                          </a:solidFill>
                          <a:latin typeface="Calibri"/>
                        </a:rPr>
                        <a:t>0300</a:t>
                      </a:r>
                      <a:endParaRPr/>
                    </a:p>
                  </a:txBody>
                  <a:tcPr/>
                </a:tc>
                <a:tc>
                  <a:txBody>
                    <a:bodyPr lIns="10080" rIns="10080" tIns="0" bIns="0" anchor="ctr"/>
                    <a:p>
                      <a:pPr>
                        <a:lnSpc>
                          <a:spcPct val="100000"/>
                        </a:lnSpc>
                      </a:pPr>
                      <a:r>
                        <a:rPr lang="ru-RU" sz="1100">
                          <a:solidFill>
                            <a:srgbClr val="000000"/>
                          </a:solidFill>
                          <a:latin typeface="Calibri"/>
                        </a:rPr>
                        <a:t>ВОЙТЫРЛӦН ВИДЗЧЫСЯНЛУН ДА ИНӦД ВИДЗАН УДЖ</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1 499 038,1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1 368 980,5   </a:t>
                      </a:r>
                      <a:endParaRPr/>
                    </a:p>
                  </a:txBody>
                  <a:tcPr/>
                </a:tc>
                <a:tc>
                  <a:txBody>
                    <a:bodyPr lIns="10080" rIns="10080" tIns="0" bIns="0" anchor="ctr"/>
                    <a:p>
                      <a:pPr algn="r">
                        <a:lnSpc>
                          <a:spcPct val="100000"/>
                        </a:lnSpc>
                      </a:pPr>
                      <a:r>
                        <a:rPr lang="ru-RU" sz="1100">
                          <a:solidFill>
                            <a:srgbClr val="000000"/>
                          </a:solidFill>
                          <a:latin typeface="Calibri"/>
                        </a:rPr>
                        <a:t>91,3</a:t>
                      </a:r>
                      <a:endParaRPr/>
                    </a:p>
                  </a:txBody>
                  <a:tcPr/>
                </a:tc>
              </a:tr>
              <a:tr h="335160">
                <a:tc>
                  <a:txBody>
                    <a:bodyPr lIns="10080" rIns="10080" tIns="0" bIns="0" anchor="ctr"/>
                    <a:p>
                      <a:pPr algn="ctr">
                        <a:lnSpc>
                          <a:spcPct val="100000"/>
                        </a:lnSpc>
                      </a:pPr>
                      <a:r>
                        <a:rPr b="1" lang="ru-RU" sz="1100">
                          <a:solidFill>
                            <a:srgbClr val="ffffff"/>
                          </a:solidFill>
                          <a:latin typeface="Calibri"/>
                        </a:rPr>
                        <a:t>0309</a:t>
                      </a:r>
                      <a:endParaRPr/>
                    </a:p>
                  </a:txBody>
                  <a:tcPr/>
                </a:tc>
                <a:tc>
                  <a:txBody>
                    <a:bodyPr lIns="10080" rIns="10080" tIns="0" bIns="0" anchor="ctr"/>
                    <a:p>
                      <a:pPr>
                        <a:lnSpc>
                          <a:spcPct val="100000"/>
                        </a:lnSpc>
                      </a:pPr>
                      <a:r>
                        <a:rPr lang="ru-RU" sz="1100">
                          <a:solidFill>
                            <a:srgbClr val="000000"/>
                          </a:solidFill>
                          <a:latin typeface="Calibri"/>
                        </a:rPr>
                        <a:t>Вӧр-ва да техногеннӧй сяма виччысьтӧмторъясысь олысьясӧс да мутасъяс видзӧм, йӧзӧс дорйӧм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208 992,5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192 581,0   </a:t>
                      </a:r>
                      <a:endParaRPr/>
                    </a:p>
                  </a:txBody>
                  <a:tcPr/>
                </a:tc>
                <a:tc>
                  <a:txBody>
                    <a:bodyPr lIns="10080" rIns="10080" tIns="0" bIns="0" anchor="ctr"/>
                    <a:p>
                      <a:pPr algn="r">
                        <a:lnSpc>
                          <a:spcPct val="100000"/>
                        </a:lnSpc>
                      </a:pPr>
                      <a:r>
                        <a:rPr lang="ru-RU" sz="1100">
                          <a:solidFill>
                            <a:srgbClr val="000000"/>
                          </a:solidFill>
                          <a:latin typeface="Calibri"/>
                        </a:rPr>
                        <a:t>92,1</a:t>
                      </a:r>
                      <a:endParaRPr/>
                    </a:p>
                  </a:txBody>
                  <a:tcPr/>
                </a:tc>
              </a:tr>
              <a:tr h="335160">
                <a:tc>
                  <a:txBody>
                    <a:bodyPr lIns="10080" rIns="10080" tIns="0" bIns="0" anchor="ctr"/>
                    <a:p>
                      <a:pPr algn="ctr">
                        <a:lnSpc>
                          <a:spcPct val="100000"/>
                        </a:lnSpc>
                      </a:pPr>
                      <a:r>
                        <a:rPr b="1" lang="ru-RU" sz="1100">
                          <a:solidFill>
                            <a:srgbClr val="ffffff"/>
                          </a:solidFill>
                          <a:latin typeface="Calibri"/>
                        </a:rPr>
                        <a:t>0310</a:t>
                      </a:r>
                      <a:endParaRPr/>
                    </a:p>
                  </a:txBody>
                  <a:tcPr/>
                </a:tc>
                <a:tc>
                  <a:txBody>
                    <a:bodyPr lIns="10080" rIns="10080" tIns="0" bIns="0" anchor="ctr"/>
                    <a:p>
                      <a:pPr>
                        <a:lnSpc>
                          <a:spcPct val="100000"/>
                        </a:lnSpc>
                      </a:pPr>
                      <a:r>
                        <a:rPr lang="ru-RU" sz="1100">
                          <a:solidFill>
                            <a:srgbClr val="000000"/>
                          </a:solidFill>
                          <a:latin typeface="Calibri"/>
                        </a:rPr>
                        <a:t>Пӧжарысь видзчысьӧмсӧ могмӧдӧм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1 287 660,6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1 174 835,9   </a:t>
                      </a:r>
                      <a:endParaRPr/>
                    </a:p>
                  </a:txBody>
                  <a:tcPr/>
                </a:tc>
                <a:tc>
                  <a:txBody>
                    <a:bodyPr lIns="10080" rIns="10080" tIns="0" bIns="0" anchor="ctr"/>
                    <a:p>
                      <a:pPr algn="r">
                        <a:lnSpc>
                          <a:spcPct val="100000"/>
                        </a:lnSpc>
                      </a:pPr>
                      <a:r>
                        <a:rPr lang="ru-RU" sz="1100">
                          <a:solidFill>
                            <a:srgbClr val="000000"/>
                          </a:solidFill>
                          <a:latin typeface="Calibri"/>
                        </a:rPr>
                        <a:t>91,2</a:t>
                      </a:r>
                      <a:endParaRPr/>
                    </a:p>
                  </a:txBody>
                  <a:tcPr/>
                </a:tc>
              </a:tr>
              <a:tr h="335160">
                <a:tc>
                  <a:txBody>
                    <a:bodyPr lIns="10080" rIns="10080" tIns="0" bIns="0" anchor="ctr"/>
                    <a:p>
                      <a:pPr algn="ctr">
                        <a:lnSpc>
                          <a:spcPct val="100000"/>
                        </a:lnSpc>
                      </a:pPr>
                      <a:r>
                        <a:rPr b="1" lang="ru-RU" sz="1100">
                          <a:solidFill>
                            <a:srgbClr val="ffffff"/>
                          </a:solidFill>
                          <a:latin typeface="Calibri"/>
                        </a:rPr>
                        <a:t>0314</a:t>
                      </a:r>
                      <a:endParaRPr/>
                    </a:p>
                  </a:txBody>
                  <a:tcPr/>
                </a:tc>
                <a:tc>
                  <a:txBody>
                    <a:bodyPr lIns="10080" rIns="10080" tIns="0" bIns="0" anchor="ctr"/>
                    <a:p>
                      <a:pPr>
                        <a:lnSpc>
                          <a:spcPct val="100000"/>
                        </a:lnSpc>
                      </a:pPr>
                      <a:r>
                        <a:rPr lang="ru-RU" sz="1100">
                          <a:solidFill>
                            <a:srgbClr val="000000"/>
                          </a:solidFill>
                          <a:latin typeface="Calibri"/>
                        </a:rPr>
                        <a:t>Войтырлӧн видзчысянлун да инӧд видзан юкӧнын мукӧд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2 385,0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1 563,6   </a:t>
                      </a:r>
                      <a:endParaRPr/>
                    </a:p>
                  </a:txBody>
                  <a:tcPr/>
                </a:tc>
                <a:tc>
                  <a:txBody>
                    <a:bodyPr lIns="10080" rIns="10080" tIns="0" bIns="0" anchor="ctr"/>
                    <a:p>
                      <a:pPr algn="r">
                        <a:lnSpc>
                          <a:spcPct val="100000"/>
                        </a:lnSpc>
                      </a:pPr>
                      <a:r>
                        <a:rPr lang="ru-RU" sz="1100">
                          <a:solidFill>
                            <a:srgbClr val="000000"/>
                          </a:solidFill>
                          <a:latin typeface="Calibri"/>
                        </a:rPr>
                        <a:t>65,6</a:t>
                      </a:r>
                      <a:endParaRPr/>
                    </a:p>
                  </a:txBody>
                  <a:tcPr/>
                </a:tc>
              </a:tr>
            </a:tbl>
          </a:graphicData>
        </a:graphic>
      </p:graphicFrame>
      <p:sp>
        <p:nvSpPr>
          <p:cNvPr id="219" name="CustomShape 4"/>
          <p:cNvSpPr/>
          <p:nvPr/>
        </p:nvSpPr>
        <p:spPr>
          <a:xfrm>
            <a:off x="467640" y="6217560"/>
            <a:ext cx="8294400" cy="303480"/>
          </a:xfrm>
          <a:prstGeom prst="rect">
            <a:avLst/>
          </a:prstGeom>
          <a:noFill/>
          <a:ln>
            <a:noFill/>
          </a:ln>
        </p:spPr>
        <p:txBody>
          <a:bodyPr lIns="90000" rIns="90000" tIns="45000" bIns="45000"/>
          <a:p>
            <a:pPr>
              <a:lnSpc>
                <a:spcPct val="100000"/>
              </a:lnSpc>
            </a:pPr>
            <a:r>
              <a:rPr i="1" lang="ru-RU" sz="1400">
                <a:solidFill>
                  <a:srgbClr val="000000"/>
                </a:solidFill>
                <a:latin typeface="Times New Roman"/>
              </a:rPr>
              <a:t>* лӧсялӧ своднӧй сьӧмкуд роспись петкӧдласъяслы пыртӧм вежсьӧмъяссӧ тӧд вылӧ босьтӧмӧн</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TextShape 1"/>
          <p:cNvSpPr txBox="1"/>
          <p:nvPr/>
        </p:nvSpPr>
        <p:spPr>
          <a:xfrm>
            <a:off x="0" y="6492960"/>
            <a:ext cx="395280" cy="364680"/>
          </a:xfrm>
          <a:prstGeom prst="rect">
            <a:avLst/>
          </a:prstGeom>
        </p:spPr>
        <p:txBody>
          <a:bodyPr anchor="ctr"/>
          <a:p>
            <a:pPr>
              <a:lnSpc>
                <a:spcPct val="100000"/>
              </a:lnSpc>
            </a:pPr>
            <a:fld id="{02E58D4B-BDBE-4ADB-9AA8-280634D3496B}" type="slidenum">
              <a:rPr lang="ru-RU" sz="1200">
                <a:solidFill>
                  <a:srgbClr val="ffc000"/>
                </a:solidFill>
                <a:latin typeface="Calibri"/>
              </a:rPr>
              <a:t>&lt;номер&gt;</a:t>
            </a:fld>
            <a:endParaRPr/>
          </a:p>
        </p:txBody>
      </p:sp>
      <p:graphicFrame>
        <p:nvGraphicFramePr>
          <p:cNvPr id="221" name="Table 2"/>
          <p:cNvGraphicFramePr/>
          <p:nvPr/>
        </p:nvGraphicFramePr>
        <p:xfrm>
          <a:off x="478440" y="692640"/>
          <a:ext cx="8309520" cy="5699520"/>
        </p:xfrm>
        <a:graphic>
          <a:graphicData uri="http://schemas.openxmlformats.org/drawingml/2006/table">
            <a:tbl>
              <a:tblPr/>
              <a:tblGrid>
                <a:gridCol w="709200"/>
                <a:gridCol w="4536360"/>
                <a:gridCol w="1080000"/>
                <a:gridCol w="1008000"/>
                <a:gridCol w="975960"/>
              </a:tblGrid>
              <a:tr h="493920">
                <a:tc>
                  <a:txBody>
                    <a:bodyPr lIns="10080" rIns="10080" tIns="0" bIns="0" anchor="ctr"/>
                    <a:p>
                      <a:pPr algn="ctr">
                        <a:lnSpc>
                          <a:spcPct val="100000"/>
                        </a:lnSpc>
                      </a:pPr>
                      <a:r>
                        <a:rPr b="1" lang="ru-RU" sz="1100">
                          <a:solidFill>
                            <a:srgbClr val="ffffff"/>
                          </a:solidFill>
                          <a:latin typeface="Calibri"/>
                        </a:rPr>
                        <a:t>Юкӧд, юкӧдув</a:t>
                      </a:r>
                      <a:endParaRPr/>
                    </a:p>
                  </a:txBody>
                  <a:tcPr/>
                </a:tc>
                <a:tc>
                  <a:txBody>
                    <a:bodyPr lIns="10080" rIns="10080" tIns="0" bIns="0" anchor="ctr"/>
                    <a:p>
                      <a:pPr algn="ctr">
                        <a:lnSpc>
                          <a:spcPct val="100000"/>
                        </a:lnSpc>
                      </a:pPr>
                      <a:r>
                        <a:rPr b="1" lang="ru-RU" sz="1100">
                          <a:solidFill>
                            <a:srgbClr val="ffffff"/>
                          </a:solidFill>
                          <a:latin typeface="Calibri"/>
                        </a:rPr>
                        <a:t>Петкӧдлас ним</a:t>
                      </a:r>
                      <a:endParaRPr/>
                    </a:p>
                  </a:txBody>
                  <a:tcPr/>
                </a:tc>
                <a:tc>
                  <a:txBody>
                    <a:bodyPr lIns="10080" rIns="10080" tIns="0" bIns="0" anchor="ctr"/>
                    <a:p>
                      <a:pPr algn="ctr">
                        <a:lnSpc>
                          <a:spcPct val="100000"/>
                        </a:lnSpc>
                      </a:pPr>
                      <a:r>
                        <a:rPr b="1" lang="ru-RU" sz="1100">
                          <a:solidFill>
                            <a:srgbClr val="ffffff"/>
                          </a:solidFill>
                          <a:latin typeface="Calibri"/>
                        </a:rPr>
                        <a:t>План*</a:t>
                      </a:r>
                      <a:endParaRPr/>
                    </a:p>
                  </a:txBody>
                  <a:tcPr/>
                </a:tc>
                <a:tc>
                  <a:txBody>
                    <a:bodyPr lIns="10080" rIns="10080" tIns="0" bIns="0" anchor="ctr"/>
                    <a:p>
                      <a:pPr algn="ctr">
                        <a:lnSpc>
                          <a:spcPct val="100000"/>
                        </a:lnSpc>
                      </a:pPr>
                      <a:r>
                        <a:rPr b="1" lang="ru-RU" sz="1100">
                          <a:solidFill>
                            <a:srgbClr val="ffffff"/>
                          </a:solidFill>
                          <a:latin typeface="Calibri"/>
                        </a:rPr>
                        <a:t>Збыльмӧдӧм</a:t>
                      </a:r>
                      <a:endParaRPr/>
                    </a:p>
                  </a:txBody>
                  <a:tcPr/>
                </a:tc>
                <a:tc>
                  <a:txBody>
                    <a:bodyPr lIns="10080" rIns="10080" tIns="0" bIns="0" anchor="ctr"/>
                    <a:p>
                      <a:pPr algn="ctr">
                        <a:lnSpc>
                          <a:spcPct val="100000"/>
                        </a:lnSpc>
                      </a:pPr>
                      <a:r>
                        <a:rPr b="1" lang="ru-RU" sz="1100">
                          <a:solidFill>
                            <a:srgbClr val="ffffff"/>
                          </a:solidFill>
                          <a:latin typeface="Calibri"/>
                        </a:rPr>
                        <a:t>Збыльмӧдан прӧчент, %</a:t>
                      </a:r>
                      <a:endParaRPr/>
                    </a:p>
                  </a:txBody>
                  <a:tcPr/>
                </a:tc>
              </a:tr>
              <a:tr h="329400">
                <a:tc>
                  <a:txBody>
                    <a:bodyPr lIns="10080" rIns="10080" tIns="0" bIns="0" anchor="ctr"/>
                    <a:p>
                      <a:pPr algn="ctr">
                        <a:lnSpc>
                          <a:spcPct val="100000"/>
                        </a:lnSpc>
                      </a:pPr>
                      <a:r>
                        <a:rPr b="1" lang="ru-RU" sz="1100">
                          <a:solidFill>
                            <a:srgbClr val="ffffff"/>
                          </a:solidFill>
                          <a:latin typeface="Calibri"/>
                        </a:rPr>
                        <a:t>0400</a:t>
                      </a:r>
                      <a:endParaRPr/>
                    </a:p>
                  </a:txBody>
                  <a:tcPr/>
                </a:tc>
                <a:tc>
                  <a:txBody>
                    <a:bodyPr lIns="10080" rIns="10080" tIns="0" bIns="0" anchor="ctr"/>
                    <a:p>
                      <a:pPr>
                        <a:lnSpc>
                          <a:spcPct val="100000"/>
                        </a:lnSpc>
                      </a:pPr>
                      <a:r>
                        <a:rPr lang="ru-RU" sz="1100">
                          <a:solidFill>
                            <a:srgbClr val="000000"/>
                          </a:solidFill>
                          <a:latin typeface="Calibri"/>
                        </a:rPr>
                        <a:t>НАЦИОНАЛЬНӦЙ ЭКОНОМИКА</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8 913 143,2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7 251 956,0   </a:t>
                      </a:r>
                      <a:endParaRPr/>
                    </a:p>
                  </a:txBody>
                  <a:tcPr/>
                </a:tc>
                <a:tc>
                  <a:txBody>
                    <a:bodyPr lIns="10080" rIns="10080" tIns="0" bIns="0" anchor="ctr"/>
                    <a:p>
                      <a:pPr algn="r">
                        <a:lnSpc>
                          <a:spcPct val="100000"/>
                        </a:lnSpc>
                      </a:pPr>
                      <a:r>
                        <a:rPr lang="ru-RU" sz="1100">
                          <a:solidFill>
                            <a:srgbClr val="000000"/>
                          </a:solidFill>
                          <a:latin typeface="Calibri"/>
                        </a:rPr>
                        <a:t>81,4</a:t>
                      </a:r>
                      <a:endParaRPr/>
                    </a:p>
                  </a:txBody>
                  <a:tcPr/>
                </a:tc>
              </a:tr>
              <a:tr h="329400">
                <a:tc>
                  <a:txBody>
                    <a:bodyPr lIns="10080" rIns="10080" tIns="0" bIns="0" anchor="ctr"/>
                    <a:p>
                      <a:pPr algn="ctr">
                        <a:lnSpc>
                          <a:spcPct val="100000"/>
                        </a:lnSpc>
                      </a:pPr>
                      <a:r>
                        <a:rPr b="1" lang="ru-RU" sz="1100">
                          <a:solidFill>
                            <a:srgbClr val="ffffff"/>
                          </a:solidFill>
                          <a:latin typeface="Calibri"/>
                        </a:rPr>
                        <a:t>0401</a:t>
                      </a:r>
                      <a:endParaRPr/>
                    </a:p>
                  </a:txBody>
                  <a:tcPr/>
                </a:tc>
                <a:tc>
                  <a:txBody>
                    <a:bodyPr lIns="10080" rIns="10080" tIns="0" bIns="0" anchor="ctr"/>
                    <a:p>
                      <a:pPr>
                        <a:lnSpc>
                          <a:spcPct val="100000"/>
                        </a:lnSpc>
                      </a:pPr>
                      <a:r>
                        <a:rPr lang="ru-RU" sz="1100">
                          <a:solidFill>
                            <a:srgbClr val="000000"/>
                          </a:solidFill>
                          <a:latin typeface="Calibri"/>
                        </a:rPr>
                        <a:t>Ӧтувъя экономическӧй могъяс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637 936,6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503 315,0   </a:t>
                      </a:r>
                      <a:endParaRPr/>
                    </a:p>
                  </a:txBody>
                  <a:tcPr/>
                </a:tc>
                <a:tc>
                  <a:txBody>
                    <a:bodyPr lIns="10080" rIns="10080" tIns="0" bIns="0" anchor="ctr"/>
                    <a:p>
                      <a:pPr algn="r">
                        <a:lnSpc>
                          <a:spcPct val="100000"/>
                        </a:lnSpc>
                      </a:pPr>
                      <a:r>
                        <a:rPr lang="ru-RU" sz="1100">
                          <a:solidFill>
                            <a:srgbClr val="000000"/>
                          </a:solidFill>
                          <a:latin typeface="Calibri"/>
                        </a:rPr>
                        <a:t>78,9</a:t>
                      </a:r>
                      <a:endParaRPr/>
                    </a:p>
                  </a:txBody>
                  <a:tcPr/>
                </a:tc>
              </a:tr>
              <a:tr h="329400">
                <a:tc>
                  <a:txBody>
                    <a:bodyPr lIns="10080" rIns="10080" tIns="0" bIns="0" anchor="ctr"/>
                    <a:p>
                      <a:pPr algn="ctr">
                        <a:lnSpc>
                          <a:spcPct val="100000"/>
                        </a:lnSpc>
                      </a:pPr>
                      <a:r>
                        <a:rPr b="1" lang="ru-RU" sz="1100">
                          <a:solidFill>
                            <a:srgbClr val="ffffff"/>
                          </a:solidFill>
                          <a:latin typeface="Calibri"/>
                        </a:rPr>
                        <a:t>0404</a:t>
                      </a:r>
                      <a:endParaRPr/>
                    </a:p>
                  </a:txBody>
                  <a:tcPr/>
                </a:tc>
                <a:tc>
                  <a:txBody>
                    <a:bodyPr lIns="10080" rIns="10080" tIns="0" bIns="0" anchor="ctr"/>
                    <a:p>
                      <a:pPr>
                        <a:lnSpc>
                          <a:spcPct val="100000"/>
                        </a:lnSpc>
                      </a:pPr>
                      <a:r>
                        <a:rPr lang="ru-RU" sz="1100">
                          <a:solidFill>
                            <a:srgbClr val="000000"/>
                          </a:solidFill>
                          <a:latin typeface="Calibri"/>
                        </a:rPr>
                        <a:t>Минерально-сырьевӧй подув выльысь лӧсьӧдӧм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6 473,1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5 472,5   </a:t>
                      </a:r>
                      <a:endParaRPr/>
                    </a:p>
                  </a:txBody>
                  <a:tcPr/>
                </a:tc>
                <a:tc>
                  <a:txBody>
                    <a:bodyPr lIns="10080" rIns="10080" tIns="0" bIns="0" anchor="ctr"/>
                    <a:p>
                      <a:pPr algn="r">
                        <a:lnSpc>
                          <a:spcPct val="100000"/>
                        </a:lnSpc>
                      </a:pPr>
                      <a:r>
                        <a:rPr lang="ru-RU" sz="1100">
                          <a:solidFill>
                            <a:srgbClr val="000000"/>
                          </a:solidFill>
                          <a:latin typeface="Calibri"/>
                        </a:rPr>
                        <a:t>84,5</a:t>
                      </a:r>
                      <a:endParaRPr/>
                    </a:p>
                  </a:txBody>
                  <a:tcPr/>
                </a:tc>
              </a:tr>
              <a:tr h="329400">
                <a:tc>
                  <a:txBody>
                    <a:bodyPr lIns="10080" rIns="10080" tIns="0" bIns="0" anchor="ctr"/>
                    <a:p>
                      <a:pPr algn="ctr">
                        <a:lnSpc>
                          <a:spcPct val="100000"/>
                        </a:lnSpc>
                      </a:pPr>
                      <a:r>
                        <a:rPr b="1" lang="ru-RU" sz="1100">
                          <a:solidFill>
                            <a:srgbClr val="ffffff"/>
                          </a:solidFill>
                          <a:latin typeface="Calibri"/>
                        </a:rPr>
                        <a:t>0405</a:t>
                      </a:r>
                      <a:endParaRPr/>
                    </a:p>
                  </a:txBody>
                  <a:tcPr/>
                </a:tc>
                <a:tc>
                  <a:txBody>
                    <a:bodyPr lIns="10080" rIns="10080" tIns="0" bIns="0" anchor="ctr"/>
                    <a:p>
                      <a:pPr>
                        <a:lnSpc>
                          <a:spcPct val="100000"/>
                        </a:lnSpc>
                      </a:pPr>
                      <a:r>
                        <a:rPr lang="ru-RU" sz="1100">
                          <a:solidFill>
                            <a:srgbClr val="000000"/>
                          </a:solidFill>
                          <a:latin typeface="Calibri"/>
                        </a:rPr>
                        <a:t>Видз-му овмӧс да чери кыйӧм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1 175 819,7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1 055 419,6   </a:t>
                      </a:r>
                      <a:endParaRPr/>
                    </a:p>
                  </a:txBody>
                  <a:tcPr/>
                </a:tc>
                <a:tc>
                  <a:txBody>
                    <a:bodyPr lIns="10080" rIns="10080" tIns="0" bIns="0" anchor="ctr"/>
                    <a:p>
                      <a:pPr algn="r">
                        <a:lnSpc>
                          <a:spcPct val="100000"/>
                        </a:lnSpc>
                      </a:pPr>
                      <a:r>
                        <a:rPr lang="ru-RU" sz="1100">
                          <a:solidFill>
                            <a:srgbClr val="000000"/>
                          </a:solidFill>
                          <a:latin typeface="Calibri"/>
                        </a:rPr>
                        <a:t>89,8</a:t>
                      </a:r>
                      <a:endParaRPr/>
                    </a:p>
                  </a:txBody>
                  <a:tcPr/>
                </a:tc>
              </a:tr>
              <a:tr h="329400">
                <a:tc>
                  <a:txBody>
                    <a:bodyPr lIns="10080" rIns="10080" tIns="0" bIns="0" anchor="ctr"/>
                    <a:p>
                      <a:pPr algn="ctr">
                        <a:lnSpc>
                          <a:spcPct val="100000"/>
                        </a:lnSpc>
                      </a:pPr>
                      <a:r>
                        <a:rPr b="1" lang="ru-RU" sz="1100">
                          <a:solidFill>
                            <a:srgbClr val="ffffff"/>
                          </a:solidFill>
                          <a:latin typeface="Calibri"/>
                        </a:rPr>
                        <a:t>0406</a:t>
                      </a:r>
                      <a:endParaRPr/>
                    </a:p>
                  </a:txBody>
                  <a:tcPr/>
                </a:tc>
                <a:tc>
                  <a:txBody>
                    <a:bodyPr lIns="10080" rIns="10080" tIns="0" bIns="0" anchor="ctr"/>
                    <a:p>
                      <a:pPr>
                        <a:lnSpc>
                          <a:spcPct val="100000"/>
                        </a:lnSpc>
                      </a:pPr>
                      <a:r>
                        <a:rPr lang="ru-RU" sz="1100">
                          <a:solidFill>
                            <a:srgbClr val="000000"/>
                          </a:solidFill>
                          <a:latin typeface="Calibri"/>
                        </a:rPr>
                        <a:t>Ва овмӧс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74 755,5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67 802,3   </a:t>
                      </a:r>
                      <a:endParaRPr/>
                    </a:p>
                  </a:txBody>
                  <a:tcPr/>
                </a:tc>
                <a:tc>
                  <a:txBody>
                    <a:bodyPr lIns="10080" rIns="10080" tIns="0" bIns="0" anchor="ctr"/>
                    <a:p>
                      <a:pPr algn="r">
                        <a:lnSpc>
                          <a:spcPct val="100000"/>
                        </a:lnSpc>
                      </a:pPr>
                      <a:r>
                        <a:rPr lang="ru-RU" sz="1100">
                          <a:solidFill>
                            <a:srgbClr val="000000"/>
                          </a:solidFill>
                          <a:latin typeface="Calibri"/>
                        </a:rPr>
                        <a:t>90,7</a:t>
                      </a:r>
                      <a:endParaRPr/>
                    </a:p>
                  </a:txBody>
                  <a:tcPr/>
                </a:tc>
              </a:tr>
              <a:tr h="329400">
                <a:tc>
                  <a:txBody>
                    <a:bodyPr lIns="10080" rIns="10080" tIns="0" bIns="0" anchor="ctr"/>
                    <a:p>
                      <a:pPr algn="ctr">
                        <a:lnSpc>
                          <a:spcPct val="100000"/>
                        </a:lnSpc>
                      </a:pPr>
                      <a:r>
                        <a:rPr b="1" lang="ru-RU" sz="1100">
                          <a:solidFill>
                            <a:srgbClr val="ffffff"/>
                          </a:solidFill>
                          <a:latin typeface="Calibri"/>
                        </a:rPr>
                        <a:t>0407</a:t>
                      </a:r>
                      <a:endParaRPr/>
                    </a:p>
                  </a:txBody>
                  <a:tcPr/>
                </a:tc>
                <a:tc>
                  <a:txBody>
                    <a:bodyPr lIns="10080" rIns="10080" tIns="0" bIns="0" anchor="ctr"/>
                    <a:p>
                      <a:pPr>
                        <a:lnSpc>
                          <a:spcPct val="100000"/>
                        </a:lnSpc>
                      </a:pPr>
                      <a:r>
                        <a:rPr lang="ru-RU" sz="1100">
                          <a:solidFill>
                            <a:srgbClr val="000000"/>
                          </a:solidFill>
                          <a:latin typeface="Calibri"/>
                        </a:rPr>
                        <a:t>Вӧр овмӧс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715 817,7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685 474,1   </a:t>
                      </a:r>
                      <a:endParaRPr/>
                    </a:p>
                  </a:txBody>
                  <a:tcPr/>
                </a:tc>
                <a:tc>
                  <a:txBody>
                    <a:bodyPr lIns="10080" rIns="10080" tIns="0" bIns="0" anchor="ctr"/>
                    <a:p>
                      <a:pPr algn="r">
                        <a:lnSpc>
                          <a:spcPct val="100000"/>
                        </a:lnSpc>
                      </a:pPr>
                      <a:r>
                        <a:rPr lang="ru-RU" sz="1100">
                          <a:solidFill>
                            <a:srgbClr val="000000"/>
                          </a:solidFill>
                          <a:latin typeface="Calibri"/>
                        </a:rPr>
                        <a:t>95,8</a:t>
                      </a:r>
                      <a:endParaRPr/>
                    </a:p>
                  </a:txBody>
                  <a:tcPr/>
                </a:tc>
              </a:tr>
              <a:tr h="329400">
                <a:tc>
                  <a:txBody>
                    <a:bodyPr lIns="10080" rIns="10080" tIns="0" bIns="0" anchor="ctr"/>
                    <a:p>
                      <a:pPr algn="ctr">
                        <a:lnSpc>
                          <a:spcPct val="100000"/>
                        </a:lnSpc>
                      </a:pPr>
                      <a:r>
                        <a:rPr b="1" lang="ru-RU" sz="1100">
                          <a:solidFill>
                            <a:srgbClr val="ffffff"/>
                          </a:solidFill>
                          <a:latin typeface="Calibri"/>
                        </a:rPr>
                        <a:t>0408</a:t>
                      </a:r>
                      <a:endParaRPr/>
                    </a:p>
                  </a:txBody>
                  <a:tcPr/>
                </a:tc>
                <a:tc>
                  <a:txBody>
                    <a:bodyPr lIns="10080" rIns="10080" tIns="0" bIns="0" anchor="ctr"/>
                    <a:p>
                      <a:pPr>
                        <a:lnSpc>
                          <a:spcPct val="100000"/>
                        </a:lnSpc>
                      </a:pPr>
                      <a:r>
                        <a:rPr lang="ru-RU" sz="1100">
                          <a:solidFill>
                            <a:srgbClr val="000000"/>
                          </a:solidFill>
                          <a:latin typeface="Calibri"/>
                        </a:rPr>
                        <a:t>Транспорт</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928 386,5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778 629,6   </a:t>
                      </a:r>
                      <a:endParaRPr/>
                    </a:p>
                  </a:txBody>
                  <a:tcPr/>
                </a:tc>
                <a:tc>
                  <a:txBody>
                    <a:bodyPr lIns="10080" rIns="10080" tIns="0" bIns="0" anchor="ctr"/>
                    <a:p>
                      <a:pPr algn="r">
                        <a:lnSpc>
                          <a:spcPct val="100000"/>
                        </a:lnSpc>
                      </a:pPr>
                      <a:r>
                        <a:rPr lang="ru-RU" sz="1100">
                          <a:solidFill>
                            <a:srgbClr val="000000"/>
                          </a:solidFill>
                          <a:latin typeface="Calibri"/>
                        </a:rPr>
                        <a:t>83,9</a:t>
                      </a:r>
                      <a:endParaRPr/>
                    </a:p>
                  </a:txBody>
                  <a:tcPr/>
                </a:tc>
              </a:tr>
              <a:tr h="329400">
                <a:tc>
                  <a:txBody>
                    <a:bodyPr lIns="10080" rIns="10080" tIns="0" bIns="0" anchor="ctr"/>
                    <a:p>
                      <a:pPr algn="ctr">
                        <a:lnSpc>
                          <a:spcPct val="100000"/>
                        </a:lnSpc>
                      </a:pPr>
                      <a:r>
                        <a:rPr b="1" lang="ru-RU" sz="1100">
                          <a:solidFill>
                            <a:srgbClr val="ffffff"/>
                          </a:solidFill>
                          <a:latin typeface="Calibri"/>
                        </a:rPr>
                        <a:t>0409</a:t>
                      </a:r>
                      <a:endParaRPr/>
                    </a:p>
                  </a:txBody>
                  <a:tcPr/>
                </a:tc>
                <a:tc>
                  <a:txBody>
                    <a:bodyPr lIns="10080" rIns="10080" tIns="0" bIns="0" anchor="ctr"/>
                    <a:p>
                      <a:pPr>
                        <a:lnSpc>
                          <a:spcPct val="100000"/>
                        </a:lnSpc>
                      </a:pPr>
                      <a:r>
                        <a:rPr lang="ru-RU" sz="1100">
                          <a:solidFill>
                            <a:srgbClr val="000000"/>
                          </a:solidFill>
                          <a:latin typeface="Calibri"/>
                        </a:rPr>
                        <a:t>Туй овмӧс (туй фондъяс)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3 888 728,4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2 842 330,6   </a:t>
                      </a:r>
                      <a:endParaRPr/>
                    </a:p>
                  </a:txBody>
                  <a:tcPr/>
                </a:tc>
                <a:tc>
                  <a:txBody>
                    <a:bodyPr lIns="10080" rIns="10080" tIns="0" bIns="0" anchor="ctr"/>
                    <a:p>
                      <a:pPr algn="r">
                        <a:lnSpc>
                          <a:spcPct val="100000"/>
                        </a:lnSpc>
                      </a:pPr>
                      <a:r>
                        <a:rPr lang="ru-RU" sz="1100">
                          <a:solidFill>
                            <a:srgbClr val="000000"/>
                          </a:solidFill>
                          <a:latin typeface="Calibri"/>
                        </a:rPr>
                        <a:t>73,1</a:t>
                      </a:r>
                      <a:endParaRPr/>
                    </a:p>
                  </a:txBody>
                  <a:tcPr/>
                </a:tc>
              </a:tr>
              <a:tr h="329400">
                <a:tc>
                  <a:txBody>
                    <a:bodyPr lIns="10080" rIns="10080" tIns="0" bIns="0" anchor="ctr"/>
                    <a:p>
                      <a:pPr algn="ctr">
                        <a:lnSpc>
                          <a:spcPct val="100000"/>
                        </a:lnSpc>
                      </a:pPr>
                      <a:r>
                        <a:rPr b="1" lang="ru-RU" sz="1100">
                          <a:solidFill>
                            <a:srgbClr val="ffffff"/>
                          </a:solidFill>
                          <a:latin typeface="Calibri"/>
                        </a:rPr>
                        <a:t>0410</a:t>
                      </a:r>
                      <a:endParaRPr/>
                    </a:p>
                  </a:txBody>
                  <a:tcPr/>
                </a:tc>
                <a:tc>
                  <a:txBody>
                    <a:bodyPr lIns="10080" rIns="10080" tIns="0" bIns="0" anchor="ctr"/>
                    <a:p>
                      <a:pPr>
                        <a:lnSpc>
                          <a:spcPct val="100000"/>
                        </a:lnSpc>
                      </a:pPr>
                      <a:r>
                        <a:rPr lang="ru-RU" sz="1100">
                          <a:solidFill>
                            <a:srgbClr val="000000"/>
                          </a:solidFill>
                          <a:latin typeface="Calibri"/>
                        </a:rPr>
                        <a:t>Связь да информатика</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955 965,0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826 194,1   </a:t>
                      </a:r>
                      <a:endParaRPr/>
                    </a:p>
                  </a:txBody>
                  <a:tcPr/>
                </a:tc>
                <a:tc>
                  <a:txBody>
                    <a:bodyPr lIns="10080" rIns="10080" tIns="0" bIns="0" anchor="ctr"/>
                    <a:p>
                      <a:pPr algn="r">
                        <a:lnSpc>
                          <a:spcPct val="100000"/>
                        </a:lnSpc>
                      </a:pPr>
                      <a:r>
                        <a:rPr lang="ru-RU" sz="1100">
                          <a:solidFill>
                            <a:srgbClr val="000000"/>
                          </a:solidFill>
                          <a:latin typeface="Calibri"/>
                        </a:rPr>
                        <a:t>86,4</a:t>
                      </a:r>
                      <a:endParaRPr/>
                    </a:p>
                  </a:txBody>
                  <a:tcPr/>
                </a:tc>
              </a:tr>
              <a:tr h="329400">
                <a:tc>
                  <a:txBody>
                    <a:bodyPr lIns="10080" rIns="10080" tIns="0" bIns="0" anchor="ctr"/>
                    <a:p>
                      <a:pPr algn="ctr">
                        <a:lnSpc>
                          <a:spcPct val="100000"/>
                        </a:lnSpc>
                      </a:pPr>
                      <a:r>
                        <a:rPr b="1" lang="ru-RU" sz="1100">
                          <a:solidFill>
                            <a:srgbClr val="ffffff"/>
                          </a:solidFill>
                          <a:latin typeface="Calibri"/>
                        </a:rPr>
                        <a:t>0411</a:t>
                      </a:r>
                      <a:endParaRPr/>
                    </a:p>
                  </a:txBody>
                  <a:tcPr/>
                </a:tc>
                <a:tc>
                  <a:txBody>
                    <a:bodyPr lIns="10080" rIns="10080" tIns="0" bIns="0" anchor="ctr"/>
                    <a:p>
                      <a:pPr>
                        <a:lnSpc>
                          <a:spcPct val="100000"/>
                        </a:lnSpc>
                      </a:pPr>
                      <a:r>
                        <a:rPr lang="ru-RU" sz="1100">
                          <a:solidFill>
                            <a:srgbClr val="000000"/>
                          </a:solidFill>
                          <a:latin typeface="Calibri"/>
                        </a:rPr>
                        <a:t>Национальнӧй экономика юкӧнын прикладнӧй наука туялӧмъяс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7 510,9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5 876,6   </a:t>
                      </a:r>
                      <a:endParaRPr/>
                    </a:p>
                  </a:txBody>
                  <a:tcPr/>
                </a:tc>
                <a:tc>
                  <a:txBody>
                    <a:bodyPr lIns="10080" rIns="10080" tIns="0" bIns="0" anchor="ctr"/>
                    <a:p>
                      <a:pPr algn="r">
                        <a:lnSpc>
                          <a:spcPct val="100000"/>
                        </a:lnSpc>
                      </a:pPr>
                      <a:r>
                        <a:rPr lang="ru-RU" sz="1100">
                          <a:solidFill>
                            <a:srgbClr val="000000"/>
                          </a:solidFill>
                          <a:latin typeface="Calibri"/>
                        </a:rPr>
                        <a:t>78,2</a:t>
                      </a:r>
                      <a:endParaRPr/>
                    </a:p>
                  </a:txBody>
                  <a:tcPr/>
                </a:tc>
              </a:tr>
              <a:tr h="329400">
                <a:tc>
                  <a:txBody>
                    <a:bodyPr lIns="10080" rIns="10080" tIns="0" bIns="0" anchor="ctr"/>
                    <a:p>
                      <a:pPr algn="ctr">
                        <a:lnSpc>
                          <a:spcPct val="100000"/>
                        </a:lnSpc>
                      </a:pPr>
                      <a:r>
                        <a:rPr b="1" lang="ru-RU" sz="1100">
                          <a:solidFill>
                            <a:srgbClr val="ffffff"/>
                          </a:solidFill>
                          <a:latin typeface="Calibri"/>
                        </a:rPr>
                        <a:t>0412</a:t>
                      </a:r>
                      <a:endParaRPr/>
                    </a:p>
                  </a:txBody>
                  <a:tcPr/>
                </a:tc>
                <a:tc>
                  <a:txBody>
                    <a:bodyPr lIns="10080" rIns="10080" tIns="0" bIns="0" anchor="ctr"/>
                    <a:p>
                      <a:pPr>
                        <a:lnSpc>
                          <a:spcPct val="100000"/>
                        </a:lnSpc>
                      </a:pPr>
                      <a:r>
                        <a:rPr lang="ru-RU" sz="1100">
                          <a:solidFill>
                            <a:srgbClr val="000000"/>
                          </a:solidFill>
                          <a:latin typeface="Calibri"/>
                        </a:rPr>
                        <a:t>Национальнӧй экономика юкӧнын мукӧд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521 749,8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481 441,6   </a:t>
                      </a:r>
                      <a:endParaRPr/>
                    </a:p>
                  </a:txBody>
                  <a:tcPr/>
                </a:tc>
                <a:tc>
                  <a:txBody>
                    <a:bodyPr lIns="10080" rIns="10080" tIns="0" bIns="0" anchor="ctr"/>
                    <a:p>
                      <a:pPr algn="r">
                        <a:lnSpc>
                          <a:spcPct val="100000"/>
                        </a:lnSpc>
                      </a:pPr>
                      <a:r>
                        <a:rPr lang="ru-RU" sz="1100">
                          <a:solidFill>
                            <a:srgbClr val="000000"/>
                          </a:solidFill>
                          <a:latin typeface="Calibri"/>
                        </a:rPr>
                        <a:t>92,3</a:t>
                      </a:r>
                      <a:endParaRPr/>
                    </a:p>
                  </a:txBody>
                  <a:tcPr/>
                </a:tc>
              </a:tr>
              <a:tr h="329400">
                <a:tc>
                  <a:txBody>
                    <a:bodyPr lIns="10080" rIns="10080" tIns="0" bIns="0" anchor="ctr"/>
                    <a:p>
                      <a:pPr algn="ctr">
                        <a:lnSpc>
                          <a:spcPct val="100000"/>
                        </a:lnSpc>
                      </a:pPr>
                      <a:r>
                        <a:rPr b="1" lang="ru-RU" sz="1100">
                          <a:solidFill>
                            <a:srgbClr val="ffffff"/>
                          </a:solidFill>
                          <a:latin typeface="Calibri"/>
                        </a:rPr>
                        <a:t>0500</a:t>
                      </a:r>
                      <a:endParaRPr/>
                    </a:p>
                  </a:txBody>
                  <a:tcPr/>
                </a:tc>
                <a:tc>
                  <a:txBody>
                    <a:bodyPr lIns="10080" rIns="10080" tIns="0" bIns="0" anchor="ctr"/>
                    <a:p>
                      <a:pPr>
                        <a:lnSpc>
                          <a:spcPct val="100000"/>
                        </a:lnSpc>
                      </a:pPr>
                      <a:r>
                        <a:rPr lang="ru-RU" sz="1100">
                          <a:solidFill>
                            <a:srgbClr val="000000"/>
                          </a:solidFill>
                          <a:latin typeface="Calibri"/>
                        </a:rPr>
                        <a:t>ОЛАНIН ДА КОММУНАЛЬНӦЙ ОВМӦС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3 368 443,6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3 074 436,3   </a:t>
                      </a:r>
                      <a:endParaRPr/>
                    </a:p>
                  </a:txBody>
                  <a:tcPr/>
                </a:tc>
                <a:tc>
                  <a:txBody>
                    <a:bodyPr lIns="10080" rIns="10080" tIns="0" bIns="0" anchor="ctr"/>
                    <a:p>
                      <a:pPr algn="r">
                        <a:lnSpc>
                          <a:spcPct val="100000"/>
                        </a:lnSpc>
                      </a:pPr>
                      <a:r>
                        <a:rPr lang="ru-RU" sz="1100">
                          <a:solidFill>
                            <a:srgbClr val="000000"/>
                          </a:solidFill>
                          <a:latin typeface="Calibri"/>
                        </a:rPr>
                        <a:t>91,3</a:t>
                      </a:r>
                      <a:endParaRPr/>
                    </a:p>
                  </a:txBody>
                  <a:tcPr/>
                </a:tc>
              </a:tr>
              <a:tr h="329400">
                <a:tc>
                  <a:txBody>
                    <a:bodyPr lIns="10080" rIns="10080" tIns="0" bIns="0" anchor="ctr"/>
                    <a:p>
                      <a:pPr algn="ctr">
                        <a:lnSpc>
                          <a:spcPct val="100000"/>
                        </a:lnSpc>
                      </a:pPr>
                      <a:r>
                        <a:rPr b="1" lang="ru-RU" sz="1100">
                          <a:solidFill>
                            <a:srgbClr val="ffffff"/>
                          </a:solidFill>
                          <a:latin typeface="Calibri"/>
                        </a:rPr>
                        <a:t>0501</a:t>
                      </a:r>
                      <a:endParaRPr/>
                    </a:p>
                  </a:txBody>
                  <a:tcPr/>
                </a:tc>
                <a:tc>
                  <a:txBody>
                    <a:bodyPr lIns="10080" rIns="10080" tIns="0" bIns="0" anchor="ctr"/>
                    <a:p>
                      <a:pPr>
                        <a:lnSpc>
                          <a:spcPct val="100000"/>
                        </a:lnSpc>
                      </a:pPr>
                      <a:r>
                        <a:rPr lang="ru-RU" sz="1100">
                          <a:solidFill>
                            <a:srgbClr val="000000"/>
                          </a:solidFill>
                          <a:latin typeface="Calibri"/>
                        </a:rPr>
                        <a:t>Оланiн овмӧс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1 110 664,2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927 088,7   </a:t>
                      </a:r>
                      <a:endParaRPr/>
                    </a:p>
                  </a:txBody>
                  <a:tcPr/>
                </a:tc>
                <a:tc>
                  <a:txBody>
                    <a:bodyPr lIns="10080" rIns="10080" tIns="0" bIns="0" anchor="ctr"/>
                    <a:p>
                      <a:pPr algn="r">
                        <a:lnSpc>
                          <a:spcPct val="100000"/>
                        </a:lnSpc>
                      </a:pPr>
                      <a:r>
                        <a:rPr lang="ru-RU" sz="1100">
                          <a:solidFill>
                            <a:srgbClr val="000000"/>
                          </a:solidFill>
                          <a:latin typeface="Calibri"/>
                        </a:rPr>
                        <a:t>83,5</a:t>
                      </a:r>
                      <a:endParaRPr/>
                    </a:p>
                  </a:txBody>
                  <a:tcPr/>
                </a:tc>
              </a:tr>
              <a:tr h="329400">
                <a:tc>
                  <a:txBody>
                    <a:bodyPr lIns="10080" rIns="10080" tIns="0" bIns="0" anchor="ctr"/>
                    <a:p>
                      <a:pPr algn="ctr">
                        <a:lnSpc>
                          <a:spcPct val="100000"/>
                        </a:lnSpc>
                      </a:pPr>
                      <a:r>
                        <a:rPr b="1" lang="ru-RU" sz="1100">
                          <a:solidFill>
                            <a:srgbClr val="ffffff"/>
                          </a:solidFill>
                          <a:latin typeface="Calibri"/>
                        </a:rPr>
                        <a:t>0502</a:t>
                      </a:r>
                      <a:endParaRPr/>
                    </a:p>
                  </a:txBody>
                  <a:tcPr/>
                </a:tc>
                <a:tc>
                  <a:txBody>
                    <a:bodyPr lIns="10080" rIns="10080" tIns="0" bIns="0" anchor="ctr"/>
                    <a:p>
                      <a:pPr>
                        <a:lnSpc>
                          <a:spcPct val="100000"/>
                        </a:lnSpc>
                      </a:pPr>
                      <a:r>
                        <a:rPr lang="ru-RU" sz="1100">
                          <a:solidFill>
                            <a:srgbClr val="000000"/>
                          </a:solidFill>
                          <a:latin typeface="Calibri"/>
                        </a:rPr>
                        <a:t>Коммунальнӧй овмӧс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1 915 288,3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1 860 567,9   </a:t>
                      </a:r>
                      <a:endParaRPr/>
                    </a:p>
                  </a:txBody>
                  <a:tcPr/>
                </a:tc>
                <a:tc>
                  <a:txBody>
                    <a:bodyPr lIns="10080" rIns="10080" tIns="0" bIns="0" anchor="ctr"/>
                    <a:p>
                      <a:pPr algn="r">
                        <a:lnSpc>
                          <a:spcPct val="100000"/>
                        </a:lnSpc>
                      </a:pPr>
                      <a:r>
                        <a:rPr lang="ru-RU" sz="1100">
                          <a:solidFill>
                            <a:srgbClr val="000000"/>
                          </a:solidFill>
                          <a:latin typeface="Calibri"/>
                        </a:rPr>
                        <a:t>97,1</a:t>
                      </a:r>
                      <a:endParaRPr/>
                    </a:p>
                  </a:txBody>
                  <a:tcPr/>
                </a:tc>
              </a:tr>
              <a:tr h="329400">
                <a:tc>
                  <a:txBody>
                    <a:bodyPr lIns="10080" rIns="10080" tIns="0" bIns="0" anchor="ctr"/>
                    <a:p>
                      <a:pPr algn="ctr">
                        <a:lnSpc>
                          <a:spcPct val="100000"/>
                        </a:lnSpc>
                      </a:pPr>
                      <a:r>
                        <a:rPr b="1" lang="ru-RU" sz="1100">
                          <a:solidFill>
                            <a:srgbClr val="ffffff"/>
                          </a:solidFill>
                          <a:latin typeface="Calibri"/>
                        </a:rPr>
                        <a:t>0503</a:t>
                      </a:r>
                      <a:endParaRPr/>
                    </a:p>
                  </a:txBody>
                  <a:tcPr/>
                </a:tc>
                <a:tc>
                  <a:txBody>
                    <a:bodyPr lIns="10080" rIns="10080" tIns="0" bIns="0" anchor="ctr"/>
                    <a:p>
                      <a:pPr>
                        <a:lnSpc>
                          <a:spcPct val="100000"/>
                        </a:lnSpc>
                      </a:pPr>
                      <a:r>
                        <a:rPr lang="ru-RU" sz="1100">
                          <a:solidFill>
                            <a:srgbClr val="000000"/>
                          </a:solidFill>
                          <a:latin typeface="Calibri"/>
                        </a:rPr>
                        <a:t>Мутас бурмӧдӧм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92 014,9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56 531,3   </a:t>
                      </a:r>
                      <a:endParaRPr/>
                    </a:p>
                  </a:txBody>
                  <a:tcPr/>
                </a:tc>
                <a:tc>
                  <a:txBody>
                    <a:bodyPr lIns="10080" rIns="10080" tIns="0" bIns="0" anchor="ctr"/>
                    <a:p>
                      <a:pPr algn="r">
                        <a:lnSpc>
                          <a:spcPct val="100000"/>
                        </a:lnSpc>
                      </a:pPr>
                      <a:r>
                        <a:rPr lang="ru-RU" sz="1100">
                          <a:solidFill>
                            <a:srgbClr val="000000"/>
                          </a:solidFill>
                          <a:latin typeface="Calibri"/>
                        </a:rPr>
                        <a:t>61,4</a:t>
                      </a:r>
                      <a:endParaRPr/>
                    </a:p>
                  </a:txBody>
                  <a:tcPr/>
                </a:tc>
              </a:tr>
              <a:tr h="329400">
                <a:tc>
                  <a:txBody>
                    <a:bodyPr lIns="10080" rIns="10080" tIns="0" bIns="0" anchor="ctr"/>
                    <a:p>
                      <a:pPr algn="ctr">
                        <a:lnSpc>
                          <a:spcPct val="100000"/>
                        </a:lnSpc>
                      </a:pPr>
                      <a:r>
                        <a:rPr b="1" lang="ru-RU" sz="1100">
                          <a:solidFill>
                            <a:srgbClr val="ffffff"/>
                          </a:solidFill>
                          <a:latin typeface="Calibri"/>
                        </a:rPr>
                        <a:t>0505</a:t>
                      </a:r>
                      <a:endParaRPr/>
                    </a:p>
                  </a:txBody>
                  <a:tcPr/>
                </a:tc>
                <a:tc>
                  <a:txBody>
                    <a:bodyPr lIns="10080" rIns="10080" tIns="0" bIns="0" anchor="ctr"/>
                    <a:p>
                      <a:pPr>
                        <a:lnSpc>
                          <a:spcPct val="100000"/>
                        </a:lnSpc>
                      </a:pPr>
                      <a:r>
                        <a:rPr lang="ru-RU" sz="1100">
                          <a:solidFill>
                            <a:srgbClr val="000000"/>
                          </a:solidFill>
                          <a:latin typeface="Calibri"/>
                        </a:rPr>
                        <a:t>Оланiн да коммунальнӧй овмӧс юкӧнын мукӧд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250 476,2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230 248,4   </a:t>
                      </a:r>
                      <a:endParaRPr/>
                    </a:p>
                  </a:txBody>
                  <a:tcPr/>
                </a:tc>
                <a:tc>
                  <a:txBody>
                    <a:bodyPr lIns="10080" rIns="10080" tIns="0" bIns="0" anchor="ctr"/>
                    <a:p>
                      <a:pPr algn="r">
                        <a:lnSpc>
                          <a:spcPct val="100000"/>
                        </a:lnSpc>
                      </a:pPr>
                      <a:r>
                        <a:rPr lang="ru-RU" sz="1100">
                          <a:solidFill>
                            <a:srgbClr val="000000"/>
                          </a:solidFill>
                          <a:latin typeface="Calibri"/>
                        </a:rPr>
                        <a:t>91,9</a:t>
                      </a:r>
                      <a:endParaRPr/>
                    </a:p>
                  </a:txBody>
                  <a:tcPr/>
                </a:tc>
              </a:tr>
              <a:tr h="329400">
                <a:tc>
                  <a:txBody>
                    <a:bodyPr lIns="10080" rIns="10080" tIns="0" bIns="0" anchor="ctr"/>
                    <a:p>
                      <a:pPr algn="ctr">
                        <a:lnSpc>
                          <a:spcPct val="100000"/>
                        </a:lnSpc>
                      </a:pPr>
                      <a:r>
                        <a:rPr b="1" lang="ru-RU" sz="1100">
                          <a:solidFill>
                            <a:srgbClr val="ffffff"/>
                          </a:solidFill>
                          <a:latin typeface="Calibri"/>
                        </a:rPr>
                        <a:t>0600</a:t>
                      </a:r>
                      <a:endParaRPr/>
                    </a:p>
                  </a:txBody>
                  <a:tcPr/>
                </a:tc>
                <a:tc>
                  <a:txBody>
                    <a:bodyPr lIns="10080" rIns="10080" tIns="0" bIns="0" anchor="ctr"/>
                    <a:p>
                      <a:pPr>
                        <a:lnSpc>
                          <a:spcPct val="100000"/>
                        </a:lnSpc>
                      </a:pPr>
                      <a:r>
                        <a:rPr lang="ru-RU" sz="1100">
                          <a:solidFill>
                            <a:srgbClr val="000000"/>
                          </a:solidFill>
                          <a:latin typeface="Calibri"/>
                        </a:rPr>
                        <a:t>ГӦГӦРТАС ВИДЗӦМ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54 249,8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52 859,0   </a:t>
                      </a:r>
                      <a:endParaRPr/>
                    </a:p>
                  </a:txBody>
                  <a:tcPr/>
                </a:tc>
                <a:tc>
                  <a:txBody>
                    <a:bodyPr lIns="10080" rIns="10080" tIns="0" bIns="0" anchor="ctr"/>
                    <a:p>
                      <a:pPr algn="r">
                        <a:lnSpc>
                          <a:spcPct val="100000"/>
                        </a:lnSpc>
                      </a:pPr>
                      <a:r>
                        <a:rPr lang="ru-RU" sz="1100">
                          <a:solidFill>
                            <a:srgbClr val="000000"/>
                          </a:solidFill>
                          <a:latin typeface="Calibri"/>
                        </a:rPr>
                        <a:t>97,4</a:t>
                      </a:r>
                      <a:endParaRPr/>
                    </a:p>
                  </a:txBody>
                  <a:tcPr/>
                </a:tc>
              </a:tr>
              <a:tr h="329400">
                <a:tc>
                  <a:txBody>
                    <a:bodyPr lIns="10080" rIns="10080" tIns="0" bIns="0" anchor="ctr"/>
                    <a:p>
                      <a:pPr algn="ctr">
                        <a:lnSpc>
                          <a:spcPct val="100000"/>
                        </a:lnSpc>
                      </a:pPr>
                      <a:r>
                        <a:rPr b="1" lang="ru-RU" sz="1100">
                          <a:solidFill>
                            <a:srgbClr val="ffffff"/>
                          </a:solidFill>
                          <a:latin typeface="Calibri"/>
                        </a:rPr>
                        <a:t>0603</a:t>
                      </a:r>
                      <a:endParaRPr/>
                    </a:p>
                  </a:txBody>
                  <a:tcPr/>
                </a:tc>
                <a:tc>
                  <a:txBody>
                    <a:bodyPr lIns="10080" rIns="10080" tIns="0" bIns="0" anchor="ctr"/>
                    <a:p>
                      <a:pPr>
                        <a:lnSpc>
                          <a:spcPct val="100000"/>
                        </a:lnSpc>
                      </a:pPr>
                      <a:r>
                        <a:rPr lang="ru-RU" sz="1100">
                          <a:solidFill>
                            <a:srgbClr val="000000"/>
                          </a:solidFill>
                          <a:latin typeface="Calibri"/>
                        </a:rPr>
                        <a:t>Быдмӧг да звер-пӧтка объектъяс да налысь гӧгӧртас видзӧм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43 634,3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42 243,5   </a:t>
                      </a:r>
                      <a:endParaRPr/>
                    </a:p>
                  </a:txBody>
                  <a:tcPr/>
                </a:tc>
                <a:tc>
                  <a:txBody>
                    <a:bodyPr lIns="10080" rIns="10080" tIns="0" bIns="0" anchor="ctr"/>
                    <a:p>
                      <a:pPr algn="r">
                        <a:lnSpc>
                          <a:spcPct val="100000"/>
                        </a:lnSpc>
                      </a:pPr>
                      <a:r>
                        <a:rPr lang="ru-RU" sz="1100">
                          <a:solidFill>
                            <a:srgbClr val="000000"/>
                          </a:solidFill>
                          <a:latin typeface="Calibri"/>
                        </a:rPr>
                        <a:t>96,8</a:t>
                      </a:r>
                      <a:endParaRPr/>
                    </a:p>
                  </a:txBody>
                  <a:tcPr/>
                </a:tc>
              </a:tr>
              <a:tr h="329400">
                <a:tc>
                  <a:txBody>
                    <a:bodyPr lIns="10080" rIns="10080" tIns="0" bIns="0" anchor="ctr"/>
                    <a:p>
                      <a:pPr algn="ctr">
                        <a:lnSpc>
                          <a:spcPct val="100000"/>
                        </a:lnSpc>
                      </a:pPr>
                      <a:r>
                        <a:rPr b="1" lang="ru-RU" sz="1100">
                          <a:solidFill>
                            <a:srgbClr val="ffffff"/>
                          </a:solidFill>
                          <a:latin typeface="Calibri"/>
                        </a:rPr>
                        <a:t>0605</a:t>
                      </a:r>
                      <a:endParaRPr/>
                    </a:p>
                  </a:txBody>
                  <a:tcPr/>
                </a:tc>
                <a:tc>
                  <a:txBody>
                    <a:bodyPr lIns="10080" rIns="10080" tIns="0" bIns="0" anchor="ctr"/>
                    <a:p>
                      <a:pPr>
                        <a:lnSpc>
                          <a:spcPct val="100000"/>
                        </a:lnSpc>
                      </a:pPr>
                      <a:r>
                        <a:rPr lang="ru-RU" sz="1100">
                          <a:solidFill>
                            <a:srgbClr val="000000"/>
                          </a:solidFill>
                          <a:latin typeface="Calibri"/>
                        </a:rPr>
                        <a:t>Гӧгӧртас видзан юкӧнын мукӧд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10 615,5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10 615,5   </a:t>
                      </a:r>
                      <a:endParaRPr/>
                    </a:p>
                  </a:txBody>
                  <a:tcPr/>
                </a:tc>
                <a:tc>
                  <a:txBody>
                    <a:bodyPr lIns="10080" rIns="10080" tIns="0" bIns="0" anchor="ctr"/>
                    <a:p>
                      <a:pPr algn="r">
                        <a:lnSpc>
                          <a:spcPct val="100000"/>
                        </a:lnSpc>
                      </a:pPr>
                      <a:r>
                        <a:rPr lang="ru-RU" sz="1100">
                          <a:solidFill>
                            <a:srgbClr val="000000"/>
                          </a:solidFill>
                          <a:latin typeface="Calibri"/>
                        </a:rPr>
                        <a:t>100,0</a:t>
                      </a:r>
                      <a:endParaRPr/>
                    </a:p>
                  </a:txBody>
                  <a:tcPr/>
                </a:tc>
              </a:tr>
              <a:tr h="329400">
                <a:tc>
                  <a:txBody>
                    <a:bodyPr lIns="10080" rIns="10080" tIns="0" bIns="0" anchor="ctr"/>
                    <a:p>
                      <a:pPr algn="ctr">
                        <a:lnSpc>
                          <a:spcPct val="100000"/>
                        </a:lnSpc>
                      </a:pPr>
                      <a:r>
                        <a:rPr b="1" lang="ru-RU" sz="1100">
                          <a:solidFill>
                            <a:srgbClr val="ffffff"/>
                          </a:solidFill>
                          <a:latin typeface="Calibri"/>
                        </a:rPr>
                        <a:t>0700</a:t>
                      </a:r>
                      <a:endParaRPr/>
                    </a:p>
                  </a:txBody>
                  <a:tcPr/>
                </a:tc>
                <a:tc>
                  <a:txBody>
                    <a:bodyPr lIns="10080" rIns="10080" tIns="0" bIns="0" anchor="ctr"/>
                    <a:p>
                      <a:pPr>
                        <a:lnSpc>
                          <a:spcPct val="100000"/>
                        </a:lnSpc>
                      </a:pPr>
                      <a:r>
                        <a:rPr lang="ru-RU" sz="1100">
                          <a:solidFill>
                            <a:srgbClr val="000000"/>
                          </a:solidFill>
                          <a:latin typeface="Calibri"/>
                        </a:rPr>
                        <a:t>ВЕЛӦДӦМ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19 112 835,6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18 758 971,0   </a:t>
                      </a:r>
                      <a:endParaRPr/>
                    </a:p>
                  </a:txBody>
                  <a:tcPr/>
                </a:tc>
                <a:tc>
                  <a:txBody>
                    <a:bodyPr lIns="10080" rIns="10080" tIns="0" bIns="0" anchor="ctr"/>
                    <a:p>
                      <a:pPr algn="r">
                        <a:lnSpc>
                          <a:spcPct val="100000"/>
                        </a:lnSpc>
                      </a:pPr>
                      <a:r>
                        <a:rPr lang="ru-RU" sz="1100">
                          <a:solidFill>
                            <a:srgbClr val="000000"/>
                          </a:solidFill>
                          <a:latin typeface="Calibri"/>
                        </a:rPr>
                        <a:t>98,1</a:t>
                      </a:r>
                      <a:endParaRPr/>
                    </a:p>
                  </a:txBody>
                  <a:tcPr/>
                </a:tc>
              </a:tr>
              <a:tr h="329400">
                <a:tc>
                  <a:txBody>
                    <a:bodyPr lIns="10080" rIns="10080" tIns="0" bIns="0" anchor="ctr"/>
                    <a:p>
                      <a:pPr algn="ctr">
                        <a:lnSpc>
                          <a:spcPct val="100000"/>
                        </a:lnSpc>
                      </a:pPr>
                      <a:r>
                        <a:rPr b="1" lang="ru-RU" sz="1100">
                          <a:solidFill>
                            <a:srgbClr val="ffffff"/>
                          </a:solidFill>
                          <a:latin typeface="Calibri"/>
                        </a:rPr>
                        <a:t>0701</a:t>
                      </a:r>
                      <a:endParaRPr/>
                    </a:p>
                  </a:txBody>
                  <a:tcPr/>
                </a:tc>
                <a:tc>
                  <a:txBody>
                    <a:bodyPr lIns="10080" rIns="10080" tIns="0" bIns="0" anchor="ctr"/>
                    <a:p>
                      <a:pPr>
                        <a:lnSpc>
                          <a:spcPct val="100000"/>
                        </a:lnSpc>
                      </a:pPr>
                      <a:r>
                        <a:rPr lang="ru-RU" sz="1100">
                          <a:solidFill>
                            <a:srgbClr val="000000"/>
                          </a:solidFill>
                          <a:latin typeface="Calibri"/>
                        </a:rPr>
                        <a:t>Школаӧдз велӧдӧм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524 121,6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477 546,2   </a:t>
                      </a:r>
                      <a:endParaRPr/>
                    </a:p>
                  </a:txBody>
                  <a:tcPr/>
                </a:tc>
                <a:tc>
                  <a:txBody>
                    <a:bodyPr lIns="10080" rIns="10080" tIns="0" bIns="0" anchor="ctr"/>
                    <a:p>
                      <a:pPr algn="r">
                        <a:lnSpc>
                          <a:spcPct val="100000"/>
                        </a:lnSpc>
                      </a:pPr>
                      <a:r>
                        <a:rPr lang="ru-RU" sz="1100">
                          <a:solidFill>
                            <a:srgbClr val="000000"/>
                          </a:solidFill>
                          <a:latin typeface="Calibri"/>
                        </a:rPr>
                        <a:t>91,1</a:t>
                      </a:r>
                      <a:endParaRPr/>
                    </a:p>
                  </a:txBody>
                  <a:tcPr/>
                </a:tc>
              </a:tr>
              <a:tr h="329400">
                <a:tc>
                  <a:txBody>
                    <a:bodyPr lIns="10080" rIns="10080" tIns="0" bIns="0" anchor="ctr"/>
                    <a:p>
                      <a:pPr algn="ctr">
                        <a:lnSpc>
                          <a:spcPct val="100000"/>
                        </a:lnSpc>
                      </a:pPr>
                      <a:r>
                        <a:rPr b="1" lang="ru-RU" sz="1100">
                          <a:solidFill>
                            <a:srgbClr val="ffffff"/>
                          </a:solidFill>
                          <a:latin typeface="Calibri"/>
                        </a:rPr>
                        <a:t>0702</a:t>
                      </a:r>
                      <a:endParaRPr/>
                    </a:p>
                  </a:txBody>
                  <a:tcPr/>
                </a:tc>
                <a:tc>
                  <a:txBody>
                    <a:bodyPr lIns="10080" rIns="10080" tIns="0" bIns="0" anchor="ctr"/>
                    <a:p>
                      <a:pPr>
                        <a:lnSpc>
                          <a:spcPct val="100000"/>
                        </a:lnSpc>
                      </a:pPr>
                      <a:r>
                        <a:rPr lang="ru-RU" sz="1100">
                          <a:solidFill>
                            <a:srgbClr val="000000"/>
                          </a:solidFill>
                          <a:latin typeface="Calibri"/>
                        </a:rPr>
                        <a:t>Ӧтув велӧдӧм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3 270 229,8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3 075 409,9   </a:t>
                      </a:r>
                      <a:endParaRPr/>
                    </a:p>
                  </a:txBody>
                  <a:tcPr/>
                </a:tc>
                <a:tc>
                  <a:txBody>
                    <a:bodyPr lIns="10080" rIns="10080" tIns="0" bIns="0" anchor="ctr"/>
                    <a:p>
                      <a:pPr algn="r">
                        <a:lnSpc>
                          <a:spcPct val="100000"/>
                        </a:lnSpc>
                      </a:pPr>
                      <a:r>
                        <a:rPr lang="ru-RU" sz="1100">
                          <a:solidFill>
                            <a:srgbClr val="000000"/>
                          </a:solidFill>
                          <a:latin typeface="Calibri"/>
                        </a:rPr>
                        <a:t>94,0</a:t>
                      </a:r>
                      <a:endParaRPr/>
                    </a:p>
                  </a:txBody>
                  <a:tcPr/>
                </a:tc>
              </a:tr>
              <a:tr h="329400">
                <a:tc>
                  <a:txBody>
                    <a:bodyPr lIns="10080" rIns="10080" tIns="0" bIns="0" anchor="ctr"/>
                    <a:p>
                      <a:pPr algn="ctr">
                        <a:lnSpc>
                          <a:spcPct val="100000"/>
                        </a:lnSpc>
                      </a:pPr>
                      <a:r>
                        <a:rPr b="1" lang="ru-RU" sz="1100">
                          <a:solidFill>
                            <a:srgbClr val="ffffff"/>
                          </a:solidFill>
                          <a:latin typeface="Calibri"/>
                        </a:rPr>
                        <a:t>0704</a:t>
                      </a:r>
                      <a:endParaRPr/>
                    </a:p>
                  </a:txBody>
                  <a:tcPr/>
                </a:tc>
                <a:tc>
                  <a:txBody>
                    <a:bodyPr lIns="10080" rIns="10080" tIns="0" bIns="0" anchor="ctr"/>
                    <a:p>
                      <a:pPr>
                        <a:lnSpc>
                          <a:spcPct val="100000"/>
                        </a:lnSpc>
                      </a:pPr>
                      <a:r>
                        <a:rPr lang="ru-RU" sz="1100">
                          <a:solidFill>
                            <a:srgbClr val="000000"/>
                          </a:solidFill>
                          <a:latin typeface="Calibri"/>
                        </a:rPr>
                        <a:t>Шӧр тшупӧда уджсикасӧ велӧдӧм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2 016 007,2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1 967 118,1   </a:t>
                      </a:r>
                      <a:endParaRPr/>
                    </a:p>
                  </a:txBody>
                  <a:tcPr/>
                </a:tc>
                <a:tc>
                  <a:txBody>
                    <a:bodyPr lIns="10080" rIns="10080" tIns="0" bIns="0" anchor="ctr"/>
                    <a:p>
                      <a:pPr algn="r">
                        <a:lnSpc>
                          <a:spcPct val="100000"/>
                        </a:lnSpc>
                      </a:pPr>
                      <a:r>
                        <a:rPr lang="ru-RU" sz="1100">
                          <a:solidFill>
                            <a:srgbClr val="000000"/>
                          </a:solidFill>
                          <a:latin typeface="Calibri"/>
                        </a:rPr>
                        <a:t>97,6</a:t>
                      </a:r>
                      <a:endParaRPr/>
                    </a:p>
                  </a:txBody>
                  <a:tcPr/>
                </a:tc>
              </a:tr>
              <a:tr h="329400">
                <a:tc>
                  <a:txBody>
                    <a:bodyPr lIns="10080" rIns="10080" tIns="0" bIns="0" anchor="ctr"/>
                    <a:p>
                      <a:pPr algn="ctr">
                        <a:lnSpc>
                          <a:spcPct val="100000"/>
                        </a:lnSpc>
                      </a:pPr>
                      <a:r>
                        <a:rPr b="1" lang="ru-RU" sz="1100">
                          <a:solidFill>
                            <a:srgbClr val="ffffff"/>
                          </a:solidFill>
                          <a:latin typeface="Calibri"/>
                        </a:rPr>
                        <a:t>0705</a:t>
                      </a:r>
                      <a:endParaRPr/>
                    </a:p>
                  </a:txBody>
                  <a:tcPr/>
                </a:tc>
                <a:tc>
                  <a:txBody>
                    <a:bodyPr lIns="10080" rIns="10080" tIns="0" bIns="0" anchor="ctr"/>
                    <a:p>
                      <a:pPr>
                        <a:lnSpc>
                          <a:spcPct val="100000"/>
                        </a:lnSpc>
                      </a:pPr>
                      <a:r>
                        <a:rPr lang="ru-RU" sz="1100">
                          <a:solidFill>
                            <a:srgbClr val="000000"/>
                          </a:solidFill>
                          <a:latin typeface="Calibri"/>
                        </a:rPr>
                        <a:t>Уджсикас серти дасьтӧм, тӧдӧмлун бурмӧдӧм да квалификация кыпӧдӧм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43 336,3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42 491,9   </a:t>
                      </a:r>
                      <a:endParaRPr/>
                    </a:p>
                  </a:txBody>
                  <a:tcPr/>
                </a:tc>
                <a:tc>
                  <a:txBody>
                    <a:bodyPr lIns="10080" rIns="10080" tIns="0" bIns="0" anchor="ctr"/>
                    <a:p>
                      <a:pPr algn="r">
                        <a:lnSpc>
                          <a:spcPct val="100000"/>
                        </a:lnSpc>
                      </a:pPr>
                      <a:r>
                        <a:rPr lang="ru-RU" sz="1100">
                          <a:solidFill>
                            <a:srgbClr val="000000"/>
                          </a:solidFill>
                          <a:latin typeface="Calibri"/>
                        </a:rPr>
                        <a:t>98,1</a:t>
                      </a:r>
                      <a:endParaRPr/>
                    </a:p>
                  </a:txBody>
                  <a:tcPr/>
                </a:tc>
              </a:tr>
              <a:tr h="329400">
                <a:tc>
                  <a:txBody>
                    <a:bodyPr lIns="10080" rIns="10080" tIns="0" bIns="0" anchor="ctr"/>
                    <a:p>
                      <a:pPr algn="ctr">
                        <a:lnSpc>
                          <a:spcPct val="100000"/>
                        </a:lnSpc>
                      </a:pPr>
                      <a:r>
                        <a:rPr b="1" lang="ru-RU" sz="1100">
                          <a:solidFill>
                            <a:srgbClr val="ffffff"/>
                          </a:solidFill>
                          <a:latin typeface="Calibri"/>
                        </a:rPr>
                        <a:t>0706</a:t>
                      </a:r>
                      <a:endParaRPr/>
                    </a:p>
                  </a:txBody>
                  <a:tcPr/>
                </a:tc>
                <a:tc>
                  <a:txBody>
                    <a:bodyPr lIns="10080" rIns="10080" tIns="0" bIns="0" anchor="ctr"/>
                    <a:p>
                      <a:pPr>
                        <a:lnSpc>
                          <a:spcPct val="100000"/>
                        </a:lnSpc>
                      </a:pPr>
                      <a:r>
                        <a:rPr lang="ru-RU" sz="1100">
                          <a:solidFill>
                            <a:srgbClr val="000000"/>
                          </a:solidFill>
                          <a:latin typeface="Calibri"/>
                        </a:rPr>
                        <a:t>Вылыс тшупӧда да вузбӧрся уджсикасӧ велӧдӧм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23 674,3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22 888,0   </a:t>
                      </a:r>
                      <a:endParaRPr/>
                    </a:p>
                  </a:txBody>
                  <a:tcPr/>
                </a:tc>
                <a:tc>
                  <a:txBody>
                    <a:bodyPr lIns="10080" rIns="10080" tIns="0" bIns="0" anchor="ctr"/>
                    <a:p>
                      <a:pPr algn="r">
                        <a:lnSpc>
                          <a:spcPct val="100000"/>
                        </a:lnSpc>
                      </a:pPr>
                      <a:r>
                        <a:rPr lang="ru-RU" sz="1100">
                          <a:solidFill>
                            <a:srgbClr val="000000"/>
                          </a:solidFill>
                          <a:latin typeface="Calibri"/>
                        </a:rPr>
                        <a:t>96,7</a:t>
                      </a:r>
                      <a:endParaRPr/>
                    </a:p>
                  </a:txBody>
                  <a:tcPr/>
                </a:tc>
              </a:tr>
              <a:tr h="329400">
                <a:tc>
                  <a:txBody>
                    <a:bodyPr lIns="10080" rIns="10080" tIns="0" bIns="0" anchor="ctr"/>
                    <a:p>
                      <a:pPr algn="ctr">
                        <a:lnSpc>
                          <a:spcPct val="100000"/>
                        </a:lnSpc>
                      </a:pPr>
                      <a:r>
                        <a:rPr b="1" lang="ru-RU" sz="1100">
                          <a:solidFill>
                            <a:srgbClr val="ffffff"/>
                          </a:solidFill>
                          <a:latin typeface="Calibri"/>
                        </a:rPr>
                        <a:t>0707</a:t>
                      </a:r>
                      <a:endParaRPr/>
                    </a:p>
                  </a:txBody>
                  <a:tcPr/>
                </a:tc>
                <a:tc>
                  <a:txBody>
                    <a:bodyPr lIns="10080" rIns="10080" tIns="0" bIns="0" anchor="ctr"/>
                    <a:p>
                      <a:pPr>
                        <a:lnSpc>
                          <a:spcPct val="100000"/>
                        </a:lnSpc>
                      </a:pPr>
                      <a:r>
                        <a:rPr lang="ru-RU" sz="1100">
                          <a:solidFill>
                            <a:srgbClr val="000000"/>
                          </a:solidFill>
                          <a:latin typeface="Calibri"/>
                        </a:rPr>
                        <a:t>Том йӧз политика да челядьлысь дзоньвидзалун бурмӧдӧм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363 108,2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356 827,2   </a:t>
                      </a:r>
                      <a:endParaRPr/>
                    </a:p>
                  </a:txBody>
                  <a:tcPr/>
                </a:tc>
                <a:tc>
                  <a:txBody>
                    <a:bodyPr lIns="10080" rIns="10080" tIns="0" bIns="0" anchor="ctr"/>
                    <a:p>
                      <a:pPr algn="r">
                        <a:lnSpc>
                          <a:spcPct val="100000"/>
                        </a:lnSpc>
                      </a:pPr>
                      <a:r>
                        <a:rPr lang="ru-RU" sz="1100">
                          <a:solidFill>
                            <a:srgbClr val="000000"/>
                          </a:solidFill>
                          <a:latin typeface="Calibri"/>
                        </a:rPr>
                        <a:t>98,3</a:t>
                      </a:r>
                      <a:endParaRPr/>
                    </a:p>
                  </a:txBody>
                  <a:tcPr/>
                </a:tc>
              </a:tr>
              <a:tr h="329400">
                <a:tc>
                  <a:txBody>
                    <a:bodyPr lIns="10080" rIns="10080" tIns="0" bIns="0" anchor="ctr"/>
                    <a:p>
                      <a:pPr algn="ctr">
                        <a:lnSpc>
                          <a:spcPct val="100000"/>
                        </a:lnSpc>
                      </a:pPr>
                      <a:r>
                        <a:rPr b="1" lang="ru-RU" sz="1100">
                          <a:solidFill>
                            <a:srgbClr val="ffffff"/>
                          </a:solidFill>
                          <a:latin typeface="Calibri"/>
                        </a:rPr>
                        <a:t>0709</a:t>
                      </a:r>
                      <a:endParaRPr/>
                    </a:p>
                  </a:txBody>
                  <a:tcPr/>
                </a:tc>
                <a:tc>
                  <a:txBody>
                    <a:bodyPr lIns="10080" rIns="10080" tIns="0" bIns="0" anchor="ctr"/>
                    <a:p>
                      <a:pPr>
                        <a:lnSpc>
                          <a:spcPct val="100000"/>
                        </a:lnSpc>
                      </a:pPr>
                      <a:r>
                        <a:rPr lang="ru-RU" sz="1100">
                          <a:solidFill>
                            <a:srgbClr val="000000"/>
                          </a:solidFill>
                          <a:latin typeface="Calibri"/>
                        </a:rPr>
                        <a:t>Велӧдан юкӧнын мукӧд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12 872 358,2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12 816 689,7   </a:t>
                      </a:r>
                      <a:endParaRPr/>
                    </a:p>
                  </a:txBody>
                  <a:tcPr/>
                </a:tc>
                <a:tc>
                  <a:txBody>
                    <a:bodyPr lIns="10080" rIns="10080" tIns="0" bIns="0" anchor="ctr"/>
                    <a:p>
                      <a:pPr algn="r">
                        <a:lnSpc>
                          <a:spcPct val="100000"/>
                        </a:lnSpc>
                      </a:pPr>
                      <a:r>
                        <a:rPr lang="ru-RU" sz="1100">
                          <a:solidFill>
                            <a:srgbClr val="000000"/>
                          </a:solidFill>
                          <a:latin typeface="Calibri"/>
                        </a:rPr>
                        <a:t>99,6</a:t>
                      </a:r>
                      <a:endParaRPr/>
                    </a:p>
                  </a:txBody>
                  <a:tcPr/>
                </a:tc>
              </a:tr>
              <a:tr h="329400">
                <a:tc>
                  <a:txBody>
                    <a:bodyPr lIns="10080" rIns="10080" tIns="0" bIns="0" anchor="ctr"/>
                    <a:p>
                      <a:pPr algn="ctr">
                        <a:lnSpc>
                          <a:spcPct val="100000"/>
                        </a:lnSpc>
                      </a:pPr>
                      <a:r>
                        <a:rPr b="1" lang="ru-RU" sz="1100">
                          <a:solidFill>
                            <a:srgbClr val="ffffff"/>
                          </a:solidFill>
                          <a:latin typeface="Calibri"/>
                        </a:rPr>
                        <a:t>0800</a:t>
                      </a:r>
                      <a:endParaRPr/>
                    </a:p>
                  </a:txBody>
                  <a:tcPr/>
                </a:tc>
                <a:tc>
                  <a:txBody>
                    <a:bodyPr lIns="10080" rIns="10080" tIns="0" bIns="0" anchor="ctr"/>
                    <a:p>
                      <a:pPr>
                        <a:lnSpc>
                          <a:spcPct val="100000"/>
                        </a:lnSpc>
                      </a:pPr>
                      <a:r>
                        <a:rPr lang="ru-RU" sz="1100">
                          <a:solidFill>
                            <a:srgbClr val="000000"/>
                          </a:solidFill>
                          <a:latin typeface="Calibri"/>
                        </a:rPr>
                        <a:t>КУЛЬТУРА, КИНЕМАТОГРАФИЯ</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950 785,5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908 326,6   </a:t>
                      </a:r>
                      <a:endParaRPr/>
                    </a:p>
                  </a:txBody>
                  <a:tcPr/>
                </a:tc>
                <a:tc>
                  <a:txBody>
                    <a:bodyPr lIns="10080" rIns="10080" tIns="0" bIns="0" anchor="ctr"/>
                    <a:p>
                      <a:pPr algn="r">
                        <a:lnSpc>
                          <a:spcPct val="100000"/>
                        </a:lnSpc>
                      </a:pPr>
                      <a:r>
                        <a:rPr lang="ru-RU" sz="1100">
                          <a:solidFill>
                            <a:srgbClr val="000000"/>
                          </a:solidFill>
                          <a:latin typeface="Calibri"/>
                        </a:rPr>
                        <a:t>95,5</a:t>
                      </a:r>
                      <a:endParaRPr/>
                    </a:p>
                  </a:txBody>
                  <a:tcPr/>
                </a:tc>
              </a:tr>
              <a:tr h="329400">
                <a:tc>
                  <a:txBody>
                    <a:bodyPr lIns="10080" rIns="10080" tIns="0" bIns="0" anchor="ctr"/>
                    <a:p>
                      <a:pPr algn="ctr">
                        <a:lnSpc>
                          <a:spcPct val="100000"/>
                        </a:lnSpc>
                      </a:pPr>
                      <a:r>
                        <a:rPr b="1" lang="ru-RU" sz="1100">
                          <a:solidFill>
                            <a:srgbClr val="ffffff"/>
                          </a:solidFill>
                          <a:latin typeface="Calibri"/>
                        </a:rPr>
                        <a:t>0801</a:t>
                      </a:r>
                      <a:endParaRPr/>
                    </a:p>
                  </a:txBody>
                  <a:tcPr/>
                </a:tc>
                <a:tc>
                  <a:txBody>
                    <a:bodyPr lIns="10080" rIns="10080" tIns="0" bIns="0" anchor="ctr"/>
                    <a:p>
                      <a:pPr>
                        <a:lnSpc>
                          <a:spcPct val="100000"/>
                        </a:lnSpc>
                      </a:pPr>
                      <a:r>
                        <a:rPr lang="ru-RU" sz="1100">
                          <a:solidFill>
                            <a:srgbClr val="000000"/>
                          </a:solidFill>
                          <a:latin typeface="Calibri"/>
                        </a:rPr>
                        <a:t>Культура</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781 371,7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748 616,3   </a:t>
                      </a:r>
                      <a:endParaRPr/>
                    </a:p>
                  </a:txBody>
                  <a:tcPr/>
                </a:tc>
                <a:tc>
                  <a:txBody>
                    <a:bodyPr lIns="10080" rIns="10080" tIns="0" bIns="0" anchor="ctr"/>
                    <a:p>
                      <a:pPr algn="r">
                        <a:lnSpc>
                          <a:spcPct val="100000"/>
                        </a:lnSpc>
                      </a:pPr>
                      <a:r>
                        <a:rPr lang="ru-RU" sz="1100">
                          <a:solidFill>
                            <a:srgbClr val="000000"/>
                          </a:solidFill>
                          <a:latin typeface="Calibri"/>
                        </a:rPr>
                        <a:t>95,8</a:t>
                      </a:r>
                      <a:endParaRPr/>
                    </a:p>
                  </a:txBody>
                  <a:tcPr/>
                </a:tc>
              </a:tr>
              <a:tr h="329400">
                <a:tc>
                  <a:txBody>
                    <a:bodyPr lIns="10080" rIns="10080" tIns="0" bIns="0" anchor="ctr"/>
                    <a:p>
                      <a:pPr algn="ctr">
                        <a:lnSpc>
                          <a:spcPct val="100000"/>
                        </a:lnSpc>
                      </a:pPr>
                      <a:r>
                        <a:rPr b="1" lang="ru-RU" sz="1100">
                          <a:solidFill>
                            <a:srgbClr val="ffffff"/>
                          </a:solidFill>
                          <a:latin typeface="Calibri"/>
                        </a:rPr>
                        <a:t>0804</a:t>
                      </a:r>
                      <a:endParaRPr/>
                    </a:p>
                  </a:txBody>
                  <a:tcPr/>
                </a:tc>
                <a:tc>
                  <a:txBody>
                    <a:bodyPr lIns="10080" rIns="10080" tIns="0" bIns="0" anchor="ctr"/>
                    <a:p>
                      <a:pPr>
                        <a:lnSpc>
                          <a:spcPct val="100000"/>
                        </a:lnSpc>
                      </a:pPr>
                      <a:r>
                        <a:rPr lang="ru-RU" sz="1100">
                          <a:solidFill>
                            <a:srgbClr val="000000"/>
                          </a:solidFill>
                          <a:latin typeface="Calibri"/>
                        </a:rPr>
                        <a:t>Культура, кинематография юкӧнын мукӧд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169 413,8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159 710,3   </a:t>
                      </a:r>
                      <a:endParaRPr/>
                    </a:p>
                  </a:txBody>
                  <a:tcPr/>
                </a:tc>
                <a:tc>
                  <a:txBody>
                    <a:bodyPr lIns="10080" rIns="10080" tIns="0" bIns="0" anchor="ctr"/>
                    <a:p>
                      <a:pPr algn="r">
                        <a:lnSpc>
                          <a:spcPct val="100000"/>
                        </a:lnSpc>
                      </a:pPr>
                      <a:r>
                        <a:rPr lang="ru-RU" sz="1100">
                          <a:solidFill>
                            <a:srgbClr val="000000"/>
                          </a:solidFill>
                          <a:latin typeface="Calibri"/>
                        </a:rPr>
                        <a:t>94,3</a:t>
                      </a:r>
                      <a:endParaRPr/>
                    </a:p>
                  </a:txBody>
                  <a:tcPr/>
                </a:tc>
              </a:tr>
              <a:tr h="329400">
                <a:tc>
                  <a:txBody>
                    <a:bodyPr lIns="10080" rIns="10080" tIns="0" bIns="0" anchor="ctr"/>
                    <a:p>
                      <a:pPr algn="ctr">
                        <a:lnSpc>
                          <a:spcPct val="100000"/>
                        </a:lnSpc>
                      </a:pPr>
                      <a:r>
                        <a:rPr b="1" lang="ru-RU" sz="1100">
                          <a:solidFill>
                            <a:srgbClr val="ffffff"/>
                          </a:solidFill>
                          <a:latin typeface="Calibri"/>
                        </a:rPr>
                        <a:t>0900</a:t>
                      </a:r>
                      <a:endParaRPr/>
                    </a:p>
                  </a:txBody>
                  <a:tcPr/>
                </a:tc>
                <a:tc>
                  <a:txBody>
                    <a:bodyPr lIns="10080" rIns="10080" tIns="0" bIns="0" anchor="ctr"/>
                    <a:p>
                      <a:pPr>
                        <a:lnSpc>
                          <a:spcPct val="100000"/>
                        </a:lnSpc>
                      </a:pPr>
                      <a:r>
                        <a:rPr lang="ru-RU" sz="1100">
                          <a:solidFill>
                            <a:srgbClr val="000000"/>
                          </a:solidFill>
                          <a:latin typeface="Calibri"/>
                        </a:rPr>
                        <a:t>ЙӦЗЛЫСЬ ДЗОНЬВИДЗАЛУН ВИДЗӦМ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12 789 461,9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12 452 988,7   </a:t>
                      </a:r>
                      <a:endParaRPr/>
                    </a:p>
                  </a:txBody>
                  <a:tcPr/>
                </a:tc>
                <a:tc>
                  <a:txBody>
                    <a:bodyPr lIns="10080" rIns="10080" tIns="0" bIns="0" anchor="ctr"/>
                    <a:p>
                      <a:pPr algn="r">
                        <a:lnSpc>
                          <a:spcPct val="100000"/>
                        </a:lnSpc>
                      </a:pPr>
                      <a:r>
                        <a:rPr lang="ru-RU" sz="1100">
                          <a:solidFill>
                            <a:srgbClr val="000000"/>
                          </a:solidFill>
                          <a:latin typeface="Calibri"/>
                        </a:rPr>
                        <a:t>97,4</a:t>
                      </a:r>
                      <a:endParaRPr/>
                    </a:p>
                  </a:txBody>
                  <a:tcPr/>
                </a:tc>
              </a:tr>
              <a:tr h="329400">
                <a:tc>
                  <a:txBody>
                    <a:bodyPr lIns="10080" rIns="10080" tIns="0" bIns="0" anchor="ctr"/>
                    <a:p>
                      <a:pPr algn="ctr">
                        <a:lnSpc>
                          <a:spcPct val="100000"/>
                        </a:lnSpc>
                      </a:pPr>
                      <a:r>
                        <a:rPr b="1" lang="ru-RU" sz="1100">
                          <a:solidFill>
                            <a:srgbClr val="ffffff"/>
                          </a:solidFill>
                          <a:latin typeface="Calibri"/>
                        </a:rPr>
                        <a:t>0901</a:t>
                      </a:r>
                      <a:endParaRPr/>
                    </a:p>
                  </a:txBody>
                  <a:tcPr/>
                </a:tc>
                <a:tc>
                  <a:txBody>
                    <a:bodyPr lIns="10080" rIns="10080" tIns="0" bIns="0" anchor="ctr"/>
                    <a:p>
                      <a:pPr>
                        <a:lnSpc>
                          <a:spcPct val="100000"/>
                        </a:lnSpc>
                      </a:pPr>
                      <a:r>
                        <a:rPr lang="ru-RU" sz="1100">
                          <a:solidFill>
                            <a:srgbClr val="000000"/>
                          </a:solidFill>
                          <a:latin typeface="Calibri"/>
                        </a:rPr>
                        <a:t>Стационарнӧй медицина отсӧг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2 004 153,9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1 904 307,1   </a:t>
                      </a:r>
                      <a:endParaRPr/>
                    </a:p>
                  </a:txBody>
                  <a:tcPr/>
                </a:tc>
                <a:tc>
                  <a:txBody>
                    <a:bodyPr lIns="10080" rIns="10080" tIns="0" bIns="0" anchor="ctr"/>
                    <a:p>
                      <a:pPr algn="r">
                        <a:lnSpc>
                          <a:spcPct val="100000"/>
                        </a:lnSpc>
                      </a:pPr>
                      <a:r>
                        <a:rPr lang="ru-RU" sz="1100">
                          <a:solidFill>
                            <a:srgbClr val="000000"/>
                          </a:solidFill>
                          <a:latin typeface="Calibri"/>
                        </a:rPr>
                        <a:t>95,0</a:t>
                      </a:r>
                      <a:endParaRPr/>
                    </a:p>
                  </a:txBody>
                  <a:tcPr/>
                </a:tc>
              </a:tr>
            </a:tbl>
          </a:graphicData>
        </a:graphic>
      </p:graphicFrame>
      <p:sp>
        <p:nvSpPr>
          <p:cNvPr id="222" name="CustomShape 3"/>
          <p:cNvSpPr/>
          <p:nvPr/>
        </p:nvSpPr>
        <p:spPr>
          <a:xfrm>
            <a:off x="467640" y="6525360"/>
            <a:ext cx="8294400" cy="303480"/>
          </a:xfrm>
          <a:prstGeom prst="rect">
            <a:avLst/>
          </a:prstGeom>
          <a:noFill/>
          <a:ln>
            <a:noFill/>
          </a:ln>
        </p:spPr>
        <p:txBody>
          <a:bodyPr lIns="90000" rIns="90000" tIns="45000" bIns="45000"/>
          <a:p>
            <a:pPr>
              <a:lnSpc>
                <a:spcPct val="100000"/>
              </a:lnSpc>
            </a:pPr>
            <a:r>
              <a:rPr i="1" lang="ru-RU" sz="1400">
                <a:solidFill>
                  <a:srgbClr val="000000"/>
                </a:solidFill>
                <a:latin typeface="Times New Roman"/>
              </a:rPr>
              <a:t>* лӧсялӧ своднӧй сьӧмкуд роспись петкӧдласъяслы пыртӧм вежсьӧмъяссӧ тӧд вылӧ босьтӧмӧн</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TextShape 1"/>
          <p:cNvSpPr txBox="1"/>
          <p:nvPr/>
        </p:nvSpPr>
        <p:spPr>
          <a:xfrm>
            <a:off x="0" y="6492960"/>
            <a:ext cx="395280" cy="364680"/>
          </a:xfrm>
          <a:prstGeom prst="rect">
            <a:avLst/>
          </a:prstGeom>
        </p:spPr>
        <p:txBody>
          <a:bodyPr anchor="ctr"/>
          <a:p>
            <a:pPr>
              <a:lnSpc>
                <a:spcPct val="100000"/>
              </a:lnSpc>
            </a:pPr>
            <a:fld id="{F2AE3242-0468-4FC2-B87E-166CE69091AD}" type="slidenum">
              <a:rPr lang="ru-RU" sz="1200">
                <a:solidFill>
                  <a:srgbClr val="ffc000"/>
                </a:solidFill>
                <a:latin typeface="Calibri"/>
              </a:rPr>
              <a:t>&lt;номер&gt;</a:t>
            </a:fld>
            <a:endParaRPr/>
          </a:p>
        </p:txBody>
      </p:sp>
      <p:graphicFrame>
        <p:nvGraphicFramePr>
          <p:cNvPr id="224" name="Table 2"/>
          <p:cNvGraphicFramePr/>
          <p:nvPr/>
        </p:nvGraphicFramePr>
        <p:xfrm>
          <a:off x="478440" y="692640"/>
          <a:ext cx="8309520" cy="5699520"/>
        </p:xfrm>
        <a:graphic>
          <a:graphicData uri="http://schemas.openxmlformats.org/drawingml/2006/table">
            <a:tbl>
              <a:tblPr/>
              <a:tblGrid>
                <a:gridCol w="709200"/>
                <a:gridCol w="4536360"/>
                <a:gridCol w="1080000"/>
                <a:gridCol w="1008000"/>
                <a:gridCol w="975960"/>
              </a:tblGrid>
              <a:tr h="493920">
                <a:tc>
                  <a:txBody>
                    <a:bodyPr lIns="10080" rIns="10080" tIns="0" bIns="0" anchor="ctr"/>
                    <a:p>
                      <a:pPr algn="ctr">
                        <a:lnSpc>
                          <a:spcPct val="100000"/>
                        </a:lnSpc>
                      </a:pPr>
                      <a:r>
                        <a:rPr b="1" lang="ru-RU" sz="1100">
                          <a:solidFill>
                            <a:srgbClr val="ffffff"/>
                          </a:solidFill>
                          <a:latin typeface="Calibri"/>
                        </a:rPr>
                        <a:t>Юкӧд, юкӧдув</a:t>
                      </a:r>
                      <a:endParaRPr/>
                    </a:p>
                  </a:txBody>
                  <a:tcPr/>
                </a:tc>
                <a:tc>
                  <a:txBody>
                    <a:bodyPr lIns="10080" rIns="10080" tIns="0" bIns="0" anchor="ctr"/>
                    <a:p>
                      <a:pPr algn="ctr">
                        <a:lnSpc>
                          <a:spcPct val="100000"/>
                        </a:lnSpc>
                      </a:pPr>
                      <a:r>
                        <a:rPr b="1" lang="ru-RU" sz="1100">
                          <a:solidFill>
                            <a:srgbClr val="ffffff"/>
                          </a:solidFill>
                          <a:latin typeface="Calibri"/>
                        </a:rPr>
                        <a:t>Петкӧдлас ним</a:t>
                      </a:r>
                      <a:endParaRPr/>
                    </a:p>
                  </a:txBody>
                  <a:tcPr/>
                </a:tc>
                <a:tc>
                  <a:txBody>
                    <a:bodyPr lIns="10080" rIns="10080" tIns="0" bIns="0" anchor="ctr"/>
                    <a:p>
                      <a:pPr algn="ctr">
                        <a:lnSpc>
                          <a:spcPct val="100000"/>
                        </a:lnSpc>
                      </a:pPr>
                      <a:r>
                        <a:rPr b="1" lang="ru-RU" sz="1100">
                          <a:solidFill>
                            <a:srgbClr val="ffffff"/>
                          </a:solidFill>
                          <a:latin typeface="Calibri"/>
                        </a:rPr>
                        <a:t>План*</a:t>
                      </a:r>
                      <a:endParaRPr/>
                    </a:p>
                  </a:txBody>
                  <a:tcPr/>
                </a:tc>
                <a:tc>
                  <a:txBody>
                    <a:bodyPr lIns="10080" rIns="10080" tIns="0" bIns="0" anchor="ctr"/>
                    <a:p>
                      <a:pPr algn="ctr">
                        <a:lnSpc>
                          <a:spcPct val="100000"/>
                        </a:lnSpc>
                      </a:pPr>
                      <a:r>
                        <a:rPr b="1" lang="ru-RU" sz="1100">
                          <a:solidFill>
                            <a:srgbClr val="ffffff"/>
                          </a:solidFill>
                          <a:latin typeface="Calibri"/>
                        </a:rPr>
                        <a:t>Збыльмӧдӧм</a:t>
                      </a:r>
                      <a:endParaRPr/>
                    </a:p>
                  </a:txBody>
                  <a:tcPr/>
                </a:tc>
                <a:tc>
                  <a:txBody>
                    <a:bodyPr lIns="10080" rIns="10080" tIns="0" bIns="0" anchor="ctr"/>
                    <a:p>
                      <a:pPr algn="ctr">
                        <a:lnSpc>
                          <a:spcPct val="100000"/>
                        </a:lnSpc>
                      </a:pPr>
                      <a:r>
                        <a:rPr b="1" lang="ru-RU" sz="1100">
                          <a:solidFill>
                            <a:srgbClr val="ffffff"/>
                          </a:solidFill>
                          <a:latin typeface="Calibri"/>
                        </a:rPr>
                        <a:t>Збыльмӧдан прӧчент, %</a:t>
                      </a:r>
                      <a:endParaRPr/>
                    </a:p>
                  </a:txBody>
                  <a:tcPr/>
                </a:tc>
              </a:tr>
              <a:tr h="329400">
                <a:tc>
                  <a:txBody>
                    <a:bodyPr lIns="10080" rIns="10080" tIns="0" bIns="0" anchor="ctr"/>
                    <a:p>
                      <a:pPr algn="ctr">
                        <a:lnSpc>
                          <a:spcPct val="100000"/>
                        </a:lnSpc>
                      </a:pPr>
                      <a:r>
                        <a:rPr b="1" lang="ru-RU" sz="1100">
                          <a:solidFill>
                            <a:srgbClr val="ffffff"/>
                          </a:solidFill>
                          <a:latin typeface="Calibri"/>
                        </a:rPr>
                        <a:t>0902</a:t>
                      </a:r>
                      <a:endParaRPr/>
                    </a:p>
                  </a:txBody>
                  <a:tcPr/>
                </a:tc>
                <a:tc>
                  <a:txBody>
                    <a:bodyPr lIns="10080" rIns="10080" tIns="0" bIns="0" anchor="ctr"/>
                    <a:p>
                      <a:pPr>
                        <a:lnSpc>
                          <a:spcPct val="100000"/>
                        </a:lnSpc>
                      </a:pPr>
                      <a:r>
                        <a:rPr lang="ru-RU" sz="1100">
                          <a:solidFill>
                            <a:srgbClr val="000000"/>
                          </a:solidFill>
                          <a:latin typeface="Calibri"/>
                        </a:rPr>
                        <a:t>Амбулаторнӧй отсӧг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1 059 197,9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1 019 153,3   </a:t>
                      </a:r>
                      <a:endParaRPr/>
                    </a:p>
                  </a:txBody>
                  <a:tcPr/>
                </a:tc>
                <a:tc>
                  <a:txBody>
                    <a:bodyPr lIns="10080" rIns="10080" tIns="0" bIns="0" anchor="ctr"/>
                    <a:p>
                      <a:pPr algn="r">
                        <a:lnSpc>
                          <a:spcPct val="100000"/>
                        </a:lnSpc>
                      </a:pPr>
                      <a:r>
                        <a:rPr lang="ru-RU" sz="1100">
                          <a:solidFill>
                            <a:srgbClr val="000000"/>
                          </a:solidFill>
                          <a:latin typeface="Calibri"/>
                        </a:rPr>
                        <a:t>96,2</a:t>
                      </a:r>
                      <a:endParaRPr/>
                    </a:p>
                  </a:txBody>
                  <a:tcPr/>
                </a:tc>
              </a:tr>
              <a:tr h="329400">
                <a:tc>
                  <a:txBody>
                    <a:bodyPr lIns="10080" rIns="10080" tIns="0" bIns="0" anchor="ctr"/>
                    <a:p>
                      <a:pPr algn="ctr">
                        <a:lnSpc>
                          <a:spcPct val="100000"/>
                        </a:lnSpc>
                      </a:pPr>
                      <a:r>
                        <a:rPr b="1" lang="ru-RU" sz="1100">
                          <a:solidFill>
                            <a:srgbClr val="ffffff"/>
                          </a:solidFill>
                          <a:latin typeface="Calibri"/>
                        </a:rPr>
                        <a:t>0903</a:t>
                      </a:r>
                      <a:endParaRPr/>
                    </a:p>
                  </a:txBody>
                  <a:tcPr/>
                </a:tc>
                <a:tc>
                  <a:txBody>
                    <a:bodyPr lIns="10080" rIns="10080" tIns="0" bIns="0" anchor="ctr"/>
                    <a:p>
                      <a:pPr>
                        <a:lnSpc>
                          <a:spcPct val="100000"/>
                        </a:lnSpc>
                      </a:pPr>
                      <a:r>
                        <a:rPr lang="ru-RU" sz="1100">
                          <a:solidFill>
                            <a:srgbClr val="000000"/>
                          </a:solidFill>
                          <a:latin typeface="Calibri"/>
                        </a:rPr>
                        <a:t>Став сикас лунся стационаръясын медицина отсӧг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73 985,3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69 772,1   </a:t>
                      </a:r>
                      <a:endParaRPr/>
                    </a:p>
                  </a:txBody>
                  <a:tcPr/>
                </a:tc>
                <a:tc>
                  <a:txBody>
                    <a:bodyPr lIns="10080" rIns="10080" tIns="0" bIns="0" anchor="ctr"/>
                    <a:p>
                      <a:pPr algn="r">
                        <a:lnSpc>
                          <a:spcPct val="100000"/>
                        </a:lnSpc>
                      </a:pPr>
                      <a:r>
                        <a:rPr lang="ru-RU" sz="1100">
                          <a:solidFill>
                            <a:srgbClr val="000000"/>
                          </a:solidFill>
                          <a:latin typeface="Calibri"/>
                        </a:rPr>
                        <a:t>94,3</a:t>
                      </a:r>
                      <a:endParaRPr/>
                    </a:p>
                  </a:txBody>
                  <a:tcPr/>
                </a:tc>
              </a:tr>
              <a:tr h="329400">
                <a:tc>
                  <a:txBody>
                    <a:bodyPr lIns="10080" rIns="10080" tIns="0" bIns="0" anchor="ctr"/>
                    <a:p>
                      <a:pPr algn="ctr">
                        <a:lnSpc>
                          <a:spcPct val="100000"/>
                        </a:lnSpc>
                      </a:pPr>
                      <a:r>
                        <a:rPr b="1" lang="ru-RU" sz="1100">
                          <a:solidFill>
                            <a:srgbClr val="ffffff"/>
                          </a:solidFill>
                          <a:latin typeface="Calibri"/>
                        </a:rPr>
                        <a:t>0904</a:t>
                      </a:r>
                      <a:endParaRPr/>
                    </a:p>
                  </a:txBody>
                  <a:tcPr/>
                </a:tc>
                <a:tc>
                  <a:txBody>
                    <a:bodyPr lIns="10080" rIns="10080" tIns="0" bIns="0" anchor="ctr"/>
                    <a:p>
                      <a:pPr>
                        <a:lnSpc>
                          <a:spcPct val="100000"/>
                        </a:lnSpc>
                      </a:pPr>
                      <a:r>
                        <a:rPr lang="ru-RU" sz="1100">
                          <a:solidFill>
                            <a:srgbClr val="000000"/>
                          </a:solidFill>
                          <a:latin typeface="Calibri"/>
                        </a:rPr>
                        <a:t>Регыдъя медицина отсӧг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198 555,3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163 666,9   </a:t>
                      </a:r>
                      <a:endParaRPr/>
                    </a:p>
                  </a:txBody>
                  <a:tcPr/>
                </a:tc>
                <a:tc>
                  <a:txBody>
                    <a:bodyPr lIns="10080" rIns="10080" tIns="0" bIns="0" anchor="ctr"/>
                    <a:p>
                      <a:pPr algn="r">
                        <a:lnSpc>
                          <a:spcPct val="100000"/>
                        </a:lnSpc>
                      </a:pPr>
                      <a:r>
                        <a:rPr lang="ru-RU" sz="1100">
                          <a:solidFill>
                            <a:srgbClr val="000000"/>
                          </a:solidFill>
                          <a:latin typeface="Calibri"/>
                        </a:rPr>
                        <a:t>82,4</a:t>
                      </a:r>
                      <a:endParaRPr/>
                    </a:p>
                  </a:txBody>
                  <a:tcPr/>
                </a:tc>
              </a:tr>
              <a:tr h="329400">
                <a:tc>
                  <a:txBody>
                    <a:bodyPr lIns="10080" rIns="10080" tIns="0" bIns="0" anchor="ctr"/>
                    <a:p>
                      <a:pPr algn="ctr">
                        <a:lnSpc>
                          <a:spcPct val="100000"/>
                        </a:lnSpc>
                      </a:pPr>
                      <a:r>
                        <a:rPr b="1" lang="ru-RU" sz="1100">
                          <a:solidFill>
                            <a:srgbClr val="ffffff"/>
                          </a:solidFill>
                          <a:latin typeface="Calibri"/>
                        </a:rPr>
                        <a:t>0905</a:t>
                      </a:r>
                      <a:endParaRPr/>
                    </a:p>
                  </a:txBody>
                  <a:tcPr/>
                </a:tc>
                <a:tc>
                  <a:txBody>
                    <a:bodyPr lIns="10080" rIns="10080" tIns="0" bIns="0" anchor="ctr"/>
                    <a:p>
                      <a:pPr>
                        <a:lnSpc>
                          <a:spcPct val="100000"/>
                        </a:lnSpc>
                      </a:pPr>
                      <a:r>
                        <a:rPr lang="ru-RU" sz="1100">
                          <a:solidFill>
                            <a:srgbClr val="000000"/>
                          </a:solidFill>
                          <a:latin typeface="Calibri"/>
                        </a:rPr>
                        <a:t>Санаторнӧй да дзоньвидзалун бурмӧдан отсӧг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1 218 205,9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1 111 411,7   </a:t>
                      </a:r>
                      <a:endParaRPr/>
                    </a:p>
                  </a:txBody>
                  <a:tcPr/>
                </a:tc>
                <a:tc>
                  <a:txBody>
                    <a:bodyPr lIns="10080" rIns="10080" tIns="0" bIns="0" anchor="ctr"/>
                    <a:p>
                      <a:pPr algn="r">
                        <a:lnSpc>
                          <a:spcPct val="100000"/>
                        </a:lnSpc>
                      </a:pPr>
                      <a:r>
                        <a:rPr lang="ru-RU" sz="1100">
                          <a:solidFill>
                            <a:srgbClr val="000000"/>
                          </a:solidFill>
                          <a:latin typeface="Calibri"/>
                        </a:rPr>
                        <a:t>91,2</a:t>
                      </a:r>
                      <a:endParaRPr/>
                    </a:p>
                  </a:txBody>
                  <a:tcPr/>
                </a:tc>
              </a:tr>
              <a:tr h="493920">
                <a:tc>
                  <a:txBody>
                    <a:bodyPr lIns="10080" rIns="10080" tIns="0" bIns="0" anchor="ctr"/>
                    <a:p>
                      <a:pPr algn="ctr">
                        <a:lnSpc>
                          <a:spcPct val="100000"/>
                        </a:lnSpc>
                      </a:pPr>
                      <a:r>
                        <a:rPr b="1" lang="ru-RU" sz="1100">
                          <a:solidFill>
                            <a:srgbClr val="ffffff"/>
                          </a:solidFill>
                          <a:latin typeface="Calibri"/>
                        </a:rPr>
                        <a:t>0906</a:t>
                      </a:r>
                      <a:endParaRPr/>
                    </a:p>
                  </a:txBody>
                  <a:tcPr/>
                </a:tc>
                <a:tc>
                  <a:txBody>
                    <a:bodyPr lIns="10080" rIns="10080" tIns="0" bIns="0" anchor="ctr"/>
                    <a:p>
                      <a:pPr>
                        <a:lnSpc>
                          <a:spcPct val="100000"/>
                        </a:lnSpc>
                      </a:pPr>
                      <a:r>
                        <a:rPr lang="ru-RU" sz="1100">
                          <a:solidFill>
                            <a:srgbClr val="000000"/>
                          </a:solidFill>
                          <a:latin typeface="Calibri"/>
                        </a:rPr>
                        <a:t>Донорскӧй вир да сылысь компонентъяс  дасьтӧм, переработайтӧм, видзӧм да налысь видзчысянлун могмӧдӧм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260 802,5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257 546,8   </a:t>
                      </a:r>
                      <a:endParaRPr/>
                    </a:p>
                  </a:txBody>
                  <a:tcPr/>
                </a:tc>
                <a:tc>
                  <a:txBody>
                    <a:bodyPr lIns="10080" rIns="10080" tIns="0" bIns="0" anchor="ctr"/>
                    <a:p>
                      <a:pPr algn="r">
                        <a:lnSpc>
                          <a:spcPct val="100000"/>
                        </a:lnSpc>
                      </a:pPr>
                      <a:r>
                        <a:rPr lang="ru-RU" sz="1100">
                          <a:solidFill>
                            <a:srgbClr val="000000"/>
                          </a:solidFill>
                          <a:latin typeface="Calibri"/>
                        </a:rPr>
                        <a:t>98,8</a:t>
                      </a:r>
                      <a:endParaRPr/>
                    </a:p>
                  </a:txBody>
                  <a:tcPr/>
                </a:tc>
              </a:tr>
              <a:tr h="329400">
                <a:tc>
                  <a:txBody>
                    <a:bodyPr lIns="10080" rIns="10080" tIns="0" bIns="0" anchor="ctr"/>
                    <a:p>
                      <a:pPr algn="ctr">
                        <a:lnSpc>
                          <a:spcPct val="100000"/>
                        </a:lnSpc>
                      </a:pPr>
                      <a:r>
                        <a:rPr b="1" lang="ru-RU" sz="1100">
                          <a:solidFill>
                            <a:srgbClr val="ffffff"/>
                          </a:solidFill>
                          <a:latin typeface="Calibri"/>
                        </a:rPr>
                        <a:t>0908</a:t>
                      </a:r>
                      <a:endParaRPr/>
                    </a:p>
                  </a:txBody>
                  <a:tcPr/>
                </a:tc>
                <a:tc>
                  <a:txBody>
                    <a:bodyPr lIns="10080" rIns="10080" tIns="0" bIns="0" anchor="ctr"/>
                    <a:p>
                      <a:pPr>
                        <a:lnSpc>
                          <a:spcPct val="100000"/>
                        </a:lnSpc>
                      </a:pPr>
                      <a:r>
                        <a:rPr lang="ru-RU" sz="1100">
                          <a:solidFill>
                            <a:srgbClr val="000000"/>
                          </a:solidFill>
                          <a:latin typeface="Calibri"/>
                        </a:rPr>
                        <a:t>Йӧзлысь дзоньвидзалун видзан юкӧнын прикладнӧй наука туялӧмъяс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265,0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    </a:t>
                      </a:r>
                      <a:endParaRPr/>
                    </a:p>
                  </a:txBody>
                  <a:tcPr/>
                </a:tc>
                <a:tc>
                  <a:txBody>
                    <a:bodyPr lIns="10080" rIns="10080" tIns="0" bIns="0" anchor="ctr"/>
                    <a:p>
                      <a:pPr algn="r">
                        <a:lnSpc>
                          <a:spcPct val="100000"/>
                        </a:lnSpc>
                      </a:pPr>
                      <a:r>
                        <a:rPr lang="ru-RU" sz="1100">
                          <a:solidFill>
                            <a:srgbClr val="000000"/>
                          </a:solidFill>
                          <a:latin typeface="Calibri"/>
                        </a:rPr>
                        <a:t>0,0</a:t>
                      </a:r>
                      <a:endParaRPr/>
                    </a:p>
                  </a:txBody>
                  <a:tcPr/>
                </a:tc>
              </a:tr>
              <a:tr h="329400">
                <a:tc>
                  <a:txBody>
                    <a:bodyPr lIns="10080" rIns="10080" tIns="0" bIns="0" anchor="ctr"/>
                    <a:p>
                      <a:pPr algn="ctr">
                        <a:lnSpc>
                          <a:spcPct val="100000"/>
                        </a:lnSpc>
                      </a:pPr>
                      <a:r>
                        <a:rPr b="1" lang="ru-RU" sz="1100">
                          <a:solidFill>
                            <a:srgbClr val="ffffff"/>
                          </a:solidFill>
                          <a:latin typeface="Calibri"/>
                        </a:rPr>
                        <a:t>0909</a:t>
                      </a:r>
                      <a:endParaRPr/>
                    </a:p>
                  </a:txBody>
                  <a:tcPr/>
                </a:tc>
                <a:tc>
                  <a:txBody>
                    <a:bodyPr lIns="10080" rIns="10080" tIns="0" bIns="0" anchor="ctr"/>
                    <a:p>
                      <a:pPr>
                        <a:lnSpc>
                          <a:spcPct val="100000"/>
                        </a:lnSpc>
                      </a:pPr>
                      <a:r>
                        <a:rPr lang="ru-RU" sz="1100">
                          <a:solidFill>
                            <a:srgbClr val="000000"/>
                          </a:solidFill>
                          <a:latin typeface="Calibri"/>
                        </a:rPr>
                        <a:t>Йӧзлысь дзоньвидзалун видзан юкӧнын мукӧд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7 974 296,1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7 927 130,8   </a:t>
                      </a:r>
                      <a:endParaRPr/>
                    </a:p>
                  </a:txBody>
                  <a:tcPr/>
                </a:tc>
                <a:tc>
                  <a:txBody>
                    <a:bodyPr lIns="10080" rIns="10080" tIns="0" bIns="0" anchor="ctr"/>
                    <a:p>
                      <a:pPr algn="r">
                        <a:lnSpc>
                          <a:spcPct val="100000"/>
                        </a:lnSpc>
                      </a:pPr>
                      <a:r>
                        <a:rPr lang="ru-RU" sz="1100">
                          <a:solidFill>
                            <a:srgbClr val="000000"/>
                          </a:solidFill>
                          <a:latin typeface="Calibri"/>
                        </a:rPr>
                        <a:t>99,4</a:t>
                      </a:r>
                      <a:endParaRPr/>
                    </a:p>
                  </a:txBody>
                  <a:tcPr/>
                </a:tc>
              </a:tr>
              <a:tr h="329400">
                <a:tc>
                  <a:txBody>
                    <a:bodyPr lIns="10080" rIns="10080" tIns="0" bIns="0" anchor="ctr"/>
                    <a:p>
                      <a:pPr algn="ctr">
                        <a:lnSpc>
                          <a:spcPct val="100000"/>
                        </a:lnSpc>
                      </a:pPr>
                      <a:r>
                        <a:rPr b="1" lang="ru-RU" sz="1100">
                          <a:solidFill>
                            <a:srgbClr val="ffffff"/>
                          </a:solidFill>
                          <a:latin typeface="Calibri"/>
                        </a:rPr>
                        <a:t>1000</a:t>
                      </a:r>
                      <a:endParaRPr/>
                    </a:p>
                  </a:txBody>
                  <a:tcPr/>
                </a:tc>
                <a:tc>
                  <a:txBody>
                    <a:bodyPr lIns="10080" rIns="10080" tIns="0" bIns="0" anchor="ctr"/>
                    <a:p>
                      <a:pPr>
                        <a:lnSpc>
                          <a:spcPct val="100000"/>
                        </a:lnSpc>
                      </a:pPr>
                      <a:r>
                        <a:rPr lang="ru-RU" sz="1100">
                          <a:solidFill>
                            <a:srgbClr val="000000"/>
                          </a:solidFill>
                          <a:latin typeface="Calibri"/>
                        </a:rPr>
                        <a:t>ЙӦЗЛЫ ОТСӦГ СЕТАН ПОЛИТИКА</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11 529 444,1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10 990 796,8   </a:t>
                      </a:r>
                      <a:endParaRPr/>
                    </a:p>
                  </a:txBody>
                  <a:tcPr/>
                </a:tc>
                <a:tc>
                  <a:txBody>
                    <a:bodyPr lIns="10080" rIns="10080" tIns="0" bIns="0" anchor="ctr"/>
                    <a:p>
                      <a:pPr algn="r">
                        <a:lnSpc>
                          <a:spcPct val="100000"/>
                        </a:lnSpc>
                      </a:pPr>
                      <a:r>
                        <a:rPr lang="ru-RU" sz="1100">
                          <a:solidFill>
                            <a:srgbClr val="000000"/>
                          </a:solidFill>
                          <a:latin typeface="Calibri"/>
                        </a:rPr>
                        <a:t>95,3</a:t>
                      </a:r>
                      <a:endParaRPr/>
                    </a:p>
                  </a:txBody>
                  <a:tcPr/>
                </a:tc>
              </a:tr>
              <a:tr h="329400">
                <a:tc>
                  <a:txBody>
                    <a:bodyPr lIns="10080" rIns="10080" tIns="0" bIns="0" anchor="ctr"/>
                    <a:p>
                      <a:pPr algn="ctr">
                        <a:lnSpc>
                          <a:spcPct val="100000"/>
                        </a:lnSpc>
                      </a:pPr>
                      <a:r>
                        <a:rPr b="1" lang="ru-RU" sz="1100">
                          <a:solidFill>
                            <a:srgbClr val="ffffff"/>
                          </a:solidFill>
                          <a:latin typeface="Calibri"/>
                        </a:rPr>
                        <a:t>1001</a:t>
                      </a:r>
                      <a:endParaRPr/>
                    </a:p>
                  </a:txBody>
                  <a:tcPr/>
                </a:tc>
                <a:tc>
                  <a:txBody>
                    <a:bodyPr lIns="10080" rIns="10080" tIns="0" bIns="0" anchor="ctr"/>
                    <a:p>
                      <a:pPr>
                        <a:lnSpc>
                          <a:spcPct val="100000"/>
                        </a:lnSpc>
                      </a:pPr>
                      <a:r>
                        <a:rPr lang="ru-RU" sz="1100">
                          <a:solidFill>
                            <a:srgbClr val="000000"/>
                          </a:solidFill>
                          <a:latin typeface="Calibri"/>
                        </a:rPr>
                        <a:t>Пенсияӧн могмӧдӧм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218 355,9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218 211,7   </a:t>
                      </a:r>
                      <a:endParaRPr/>
                    </a:p>
                  </a:txBody>
                  <a:tcPr/>
                </a:tc>
                <a:tc>
                  <a:txBody>
                    <a:bodyPr lIns="10080" rIns="10080" tIns="0" bIns="0" anchor="ctr"/>
                    <a:p>
                      <a:pPr algn="r">
                        <a:lnSpc>
                          <a:spcPct val="100000"/>
                        </a:lnSpc>
                      </a:pPr>
                      <a:r>
                        <a:rPr lang="ru-RU" sz="1100">
                          <a:solidFill>
                            <a:srgbClr val="000000"/>
                          </a:solidFill>
                          <a:latin typeface="Calibri"/>
                        </a:rPr>
                        <a:t>99,9</a:t>
                      </a:r>
                      <a:endParaRPr/>
                    </a:p>
                  </a:txBody>
                  <a:tcPr/>
                </a:tc>
              </a:tr>
              <a:tr h="329400">
                <a:tc>
                  <a:txBody>
                    <a:bodyPr lIns="10080" rIns="10080" tIns="0" bIns="0" anchor="ctr"/>
                    <a:p>
                      <a:pPr algn="ctr">
                        <a:lnSpc>
                          <a:spcPct val="100000"/>
                        </a:lnSpc>
                      </a:pPr>
                      <a:r>
                        <a:rPr b="1" lang="ru-RU" sz="1100">
                          <a:solidFill>
                            <a:srgbClr val="ffffff"/>
                          </a:solidFill>
                          <a:latin typeface="Calibri"/>
                        </a:rPr>
                        <a:t>1002</a:t>
                      </a:r>
                      <a:endParaRPr/>
                    </a:p>
                  </a:txBody>
                  <a:tcPr/>
                </a:tc>
                <a:tc>
                  <a:txBody>
                    <a:bodyPr lIns="10080" rIns="10080" tIns="0" bIns="0" anchor="ctr"/>
                    <a:p>
                      <a:pPr>
                        <a:lnSpc>
                          <a:spcPct val="100000"/>
                        </a:lnSpc>
                      </a:pPr>
                      <a:r>
                        <a:rPr lang="ru-RU" sz="1100">
                          <a:solidFill>
                            <a:srgbClr val="000000"/>
                          </a:solidFill>
                          <a:latin typeface="Calibri"/>
                        </a:rPr>
                        <a:t>Олысьяслы социальнӧй отсӧг сетӧм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2 471 640,3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2 421 386,6   </a:t>
                      </a:r>
                      <a:endParaRPr/>
                    </a:p>
                  </a:txBody>
                  <a:tcPr/>
                </a:tc>
                <a:tc>
                  <a:txBody>
                    <a:bodyPr lIns="10080" rIns="10080" tIns="0" bIns="0" anchor="ctr"/>
                    <a:p>
                      <a:pPr algn="r">
                        <a:lnSpc>
                          <a:spcPct val="100000"/>
                        </a:lnSpc>
                      </a:pPr>
                      <a:r>
                        <a:rPr lang="ru-RU" sz="1100">
                          <a:solidFill>
                            <a:srgbClr val="000000"/>
                          </a:solidFill>
                          <a:latin typeface="Calibri"/>
                        </a:rPr>
                        <a:t>98,0</a:t>
                      </a:r>
                      <a:endParaRPr/>
                    </a:p>
                  </a:txBody>
                  <a:tcPr/>
                </a:tc>
              </a:tr>
              <a:tr h="329400">
                <a:tc>
                  <a:txBody>
                    <a:bodyPr lIns="10080" rIns="10080" tIns="0" bIns="0" anchor="ctr"/>
                    <a:p>
                      <a:pPr algn="ctr">
                        <a:lnSpc>
                          <a:spcPct val="100000"/>
                        </a:lnSpc>
                      </a:pPr>
                      <a:r>
                        <a:rPr b="1" lang="ru-RU" sz="1100">
                          <a:solidFill>
                            <a:srgbClr val="ffffff"/>
                          </a:solidFill>
                          <a:latin typeface="Calibri"/>
                        </a:rPr>
                        <a:t>1003</a:t>
                      </a:r>
                      <a:endParaRPr/>
                    </a:p>
                  </a:txBody>
                  <a:tcPr/>
                </a:tc>
                <a:tc>
                  <a:txBody>
                    <a:bodyPr lIns="10080" rIns="10080" tIns="0" bIns="0" anchor="ctr"/>
                    <a:p>
                      <a:pPr>
                        <a:lnSpc>
                          <a:spcPct val="100000"/>
                        </a:lnSpc>
                      </a:pPr>
                      <a:r>
                        <a:rPr lang="ru-RU" sz="1100">
                          <a:solidFill>
                            <a:srgbClr val="000000"/>
                          </a:solidFill>
                          <a:latin typeface="Calibri"/>
                        </a:rPr>
                        <a:t>Олысьясӧс социальнӧя могмӧдӧм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7 154 727,7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6 767 003,3   </a:t>
                      </a:r>
                      <a:endParaRPr/>
                    </a:p>
                  </a:txBody>
                  <a:tcPr/>
                </a:tc>
                <a:tc>
                  <a:txBody>
                    <a:bodyPr lIns="10080" rIns="10080" tIns="0" bIns="0" anchor="ctr"/>
                    <a:p>
                      <a:pPr algn="r">
                        <a:lnSpc>
                          <a:spcPct val="100000"/>
                        </a:lnSpc>
                      </a:pPr>
                      <a:r>
                        <a:rPr lang="ru-RU" sz="1100">
                          <a:solidFill>
                            <a:srgbClr val="000000"/>
                          </a:solidFill>
                          <a:latin typeface="Calibri"/>
                        </a:rPr>
                        <a:t>94,6</a:t>
                      </a:r>
                      <a:endParaRPr/>
                    </a:p>
                  </a:txBody>
                  <a:tcPr/>
                </a:tc>
              </a:tr>
              <a:tr h="329400">
                <a:tc>
                  <a:txBody>
                    <a:bodyPr lIns="10080" rIns="10080" tIns="0" bIns="0" anchor="ctr"/>
                    <a:p>
                      <a:pPr algn="ctr">
                        <a:lnSpc>
                          <a:spcPct val="100000"/>
                        </a:lnSpc>
                      </a:pPr>
                      <a:r>
                        <a:rPr b="1" lang="ru-RU" sz="1100">
                          <a:solidFill>
                            <a:srgbClr val="ffffff"/>
                          </a:solidFill>
                          <a:latin typeface="Calibri"/>
                        </a:rPr>
                        <a:t>1004</a:t>
                      </a:r>
                      <a:endParaRPr/>
                    </a:p>
                  </a:txBody>
                  <a:tcPr/>
                </a:tc>
                <a:tc>
                  <a:txBody>
                    <a:bodyPr lIns="10080" rIns="10080" tIns="0" bIns="0" anchor="ctr"/>
                    <a:p>
                      <a:pPr>
                        <a:lnSpc>
                          <a:spcPct val="100000"/>
                        </a:lnSpc>
                      </a:pPr>
                      <a:r>
                        <a:rPr lang="ru-RU" sz="1100">
                          <a:solidFill>
                            <a:srgbClr val="000000"/>
                          </a:solidFill>
                          <a:latin typeface="Calibri"/>
                        </a:rPr>
                        <a:t>Семья да челядьлун дорйӧм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1 514 511,8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1 420 569,4   </a:t>
                      </a:r>
                      <a:endParaRPr/>
                    </a:p>
                  </a:txBody>
                  <a:tcPr/>
                </a:tc>
                <a:tc>
                  <a:txBody>
                    <a:bodyPr lIns="10080" rIns="10080" tIns="0" bIns="0" anchor="ctr"/>
                    <a:p>
                      <a:pPr algn="r">
                        <a:lnSpc>
                          <a:spcPct val="100000"/>
                        </a:lnSpc>
                      </a:pPr>
                      <a:r>
                        <a:rPr lang="ru-RU" sz="1100">
                          <a:solidFill>
                            <a:srgbClr val="000000"/>
                          </a:solidFill>
                          <a:latin typeface="Calibri"/>
                        </a:rPr>
                        <a:t>93,8</a:t>
                      </a:r>
                      <a:endParaRPr/>
                    </a:p>
                  </a:txBody>
                  <a:tcPr/>
                </a:tc>
              </a:tr>
              <a:tr h="329400">
                <a:tc>
                  <a:txBody>
                    <a:bodyPr lIns="10080" rIns="10080" tIns="0" bIns="0" anchor="ctr"/>
                    <a:p>
                      <a:pPr algn="ctr">
                        <a:lnSpc>
                          <a:spcPct val="100000"/>
                        </a:lnSpc>
                      </a:pPr>
                      <a:r>
                        <a:rPr b="1" lang="ru-RU" sz="1100">
                          <a:solidFill>
                            <a:srgbClr val="ffffff"/>
                          </a:solidFill>
                          <a:latin typeface="Calibri"/>
                        </a:rPr>
                        <a:t>1006</a:t>
                      </a:r>
                      <a:endParaRPr/>
                    </a:p>
                  </a:txBody>
                  <a:tcPr/>
                </a:tc>
                <a:tc>
                  <a:txBody>
                    <a:bodyPr lIns="10080" rIns="10080" tIns="0" bIns="0" anchor="ctr"/>
                    <a:p>
                      <a:pPr>
                        <a:lnSpc>
                          <a:spcPct val="100000"/>
                        </a:lnSpc>
                      </a:pPr>
                      <a:r>
                        <a:rPr lang="ru-RU" sz="1100">
                          <a:solidFill>
                            <a:srgbClr val="000000"/>
                          </a:solidFill>
                          <a:latin typeface="Calibri"/>
                        </a:rPr>
                        <a:t>Социальнӧй политикаын мукӧд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170 208,4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163 625,8   </a:t>
                      </a:r>
                      <a:endParaRPr/>
                    </a:p>
                  </a:txBody>
                  <a:tcPr/>
                </a:tc>
                <a:tc>
                  <a:txBody>
                    <a:bodyPr lIns="10080" rIns="10080" tIns="0" bIns="0" anchor="ctr"/>
                    <a:p>
                      <a:pPr algn="r">
                        <a:lnSpc>
                          <a:spcPct val="100000"/>
                        </a:lnSpc>
                      </a:pPr>
                      <a:r>
                        <a:rPr lang="ru-RU" sz="1100">
                          <a:solidFill>
                            <a:srgbClr val="000000"/>
                          </a:solidFill>
                          <a:latin typeface="Calibri"/>
                        </a:rPr>
                        <a:t>96,1</a:t>
                      </a:r>
                      <a:endParaRPr/>
                    </a:p>
                  </a:txBody>
                  <a:tcPr/>
                </a:tc>
              </a:tr>
              <a:tr h="329400">
                <a:tc>
                  <a:txBody>
                    <a:bodyPr lIns="10080" rIns="10080" tIns="0" bIns="0" anchor="ctr"/>
                    <a:p>
                      <a:pPr algn="ctr">
                        <a:lnSpc>
                          <a:spcPct val="100000"/>
                        </a:lnSpc>
                      </a:pPr>
                      <a:r>
                        <a:rPr b="1" lang="ru-RU" sz="1100">
                          <a:solidFill>
                            <a:srgbClr val="ffffff"/>
                          </a:solidFill>
                          <a:latin typeface="Calibri"/>
                        </a:rPr>
                        <a:t>1100</a:t>
                      </a:r>
                      <a:endParaRPr/>
                    </a:p>
                  </a:txBody>
                  <a:tcPr/>
                </a:tc>
                <a:tc>
                  <a:txBody>
                    <a:bodyPr lIns="10080" rIns="10080" tIns="0" bIns="0" anchor="ctr"/>
                    <a:p>
                      <a:pPr>
                        <a:lnSpc>
                          <a:spcPct val="100000"/>
                        </a:lnSpc>
                      </a:pPr>
                      <a:r>
                        <a:rPr lang="ru-RU" sz="1100">
                          <a:solidFill>
                            <a:srgbClr val="000000"/>
                          </a:solidFill>
                          <a:latin typeface="Calibri"/>
                        </a:rPr>
                        <a:t>ВЫНЙӦР СӦВМӦДӦМ ДА СПОРТ</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871 240,1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856 722,5   </a:t>
                      </a:r>
                      <a:endParaRPr/>
                    </a:p>
                  </a:txBody>
                  <a:tcPr/>
                </a:tc>
                <a:tc>
                  <a:txBody>
                    <a:bodyPr lIns="10080" rIns="10080" tIns="0" bIns="0" anchor="ctr"/>
                    <a:p>
                      <a:pPr algn="r">
                        <a:lnSpc>
                          <a:spcPct val="100000"/>
                        </a:lnSpc>
                      </a:pPr>
                      <a:r>
                        <a:rPr lang="ru-RU" sz="1100">
                          <a:solidFill>
                            <a:srgbClr val="000000"/>
                          </a:solidFill>
                          <a:latin typeface="Calibri"/>
                        </a:rPr>
                        <a:t>98,3</a:t>
                      </a:r>
                      <a:endParaRPr/>
                    </a:p>
                  </a:txBody>
                  <a:tcPr/>
                </a:tc>
              </a:tr>
              <a:tr h="329400">
                <a:tc>
                  <a:txBody>
                    <a:bodyPr lIns="10080" rIns="10080" tIns="0" bIns="0" anchor="ctr"/>
                    <a:p>
                      <a:pPr algn="ctr">
                        <a:lnSpc>
                          <a:spcPct val="100000"/>
                        </a:lnSpc>
                      </a:pPr>
                      <a:r>
                        <a:rPr b="1" lang="ru-RU" sz="1100">
                          <a:solidFill>
                            <a:srgbClr val="ffffff"/>
                          </a:solidFill>
                          <a:latin typeface="Calibri"/>
                        </a:rPr>
                        <a:t>1101</a:t>
                      </a:r>
                      <a:endParaRPr/>
                    </a:p>
                  </a:txBody>
                  <a:tcPr/>
                </a:tc>
                <a:tc>
                  <a:txBody>
                    <a:bodyPr lIns="10080" rIns="10080" tIns="0" bIns="0" anchor="ctr"/>
                    <a:p>
                      <a:pPr>
                        <a:lnSpc>
                          <a:spcPct val="100000"/>
                        </a:lnSpc>
                      </a:pPr>
                      <a:r>
                        <a:rPr lang="ru-RU" sz="1100">
                          <a:solidFill>
                            <a:srgbClr val="000000"/>
                          </a:solidFill>
                          <a:latin typeface="Calibri"/>
                        </a:rPr>
                        <a:t>Вынйӧр сӧвмӧдӧм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332 851,5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332 851,4   </a:t>
                      </a:r>
                      <a:endParaRPr/>
                    </a:p>
                  </a:txBody>
                  <a:tcPr/>
                </a:tc>
                <a:tc>
                  <a:txBody>
                    <a:bodyPr lIns="10080" rIns="10080" tIns="0" bIns="0" anchor="ctr"/>
                    <a:p>
                      <a:pPr algn="r">
                        <a:lnSpc>
                          <a:spcPct val="100000"/>
                        </a:lnSpc>
                      </a:pPr>
                      <a:r>
                        <a:rPr lang="ru-RU" sz="1100">
                          <a:solidFill>
                            <a:srgbClr val="000000"/>
                          </a:solidFill>
                          <a:latin typeface="Calibri"/>
                        </a:rPr>
                        <a:t>100,0</a:t>
                      </a:r>
                      <a:endParaRPr/>
                    </a:p>
                  </a:txBody>
                  <a:tcPr/>
                </a:tc>
              </a:tr>
              <a:tr h="329400">
                <a:tc>
                  <a:txBody>
                    <a:bodyPr lIns="10080" rIns="10080" tIns="0" bIns="0" anchor="ctr"/>
                    <a:p>
                      <a:pPr algn="ctr">
                        <a:lnSpc>
                          <a:spcPct val="100000"/>
                        </a:lnSpc>
                      </a:pPr>
                      <a:r>
                        <a:rPr b="1" lang="ru-RU" sz="1100">
                          <a:solidFill>
                            <a:srgbClr val="ffffff"/>
                          </a:solidFill>
                          <a:latin typeface="Calibri"/>
                        </a:rPr>
                        <a:t>1102</a:t>
                      </a:r>
                      <a:endParaRPr/>
                    </a:p>
                  </a:txBody>
                  <a:tcPr/>
                </a:tc>
                <a:tc>
                  <a:txBody>
                    <a:bodyPr lIns="10080" rIns="10080" tIns="0" bIns="0" anchor="ctr"/>
                    <a:p>
                      <a:pPr>
                        <a:lnSpc>
                          <a:spcPct val="100000"/>
                        </a:lnSpc>
                      </a:pPr>
                      <a:r>
                        <a:rPr lang="ru-RU" sz="1100">
                          <a:solidFill>
                            <a:srgbClr val="000000"/>
                          </a:solidFill>
                          <a:latin typeface="Calibri"/>
                        </a:rPr>
                        <a:t>Уна йӧза спорт</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5 647,5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5 646,8   </a:t>
                      </a:r>
                      <a:endParaRPr/>
                    </a:p>
                  </a:txBody>
                  <a:tcPr/>
                </a:tc>
                <a:tc>
                  <a:txBody>
                    <a:bodyPr lIns="10080" rIns="10080" tIns="0" bIns="0" anchor="ctr"/>
                    <a:p>
                      <a:pPr algn="r">
                        <a:lnSpc>
                          <a:spcPct val="100000"/>
                        </a:lnSpc>
                      </a:pPr>
                      <a:r>
                        <a:rPr lang="ru-RU" sz="1100">
                          <a:solidFill>
                            <a:srgbClr val="000000"/>
                          </a:solidFill>
                          <a:latin typeface="Calibri"/>
                        </a:rPr>
                        <a:t>100,0</a:t>
                      </a:r>
                      <a:endParaRPr/>
                    </a:p>
                  </a:txBody>
                  <a:tcPr/>
                </a:tc>
              </a:tr>
              <a:tr h="329400">
                <a:tc>
                  <a:txBody>
                    <a:bodyPr lIns="10080" rIns="10080" tIns="0" bIns="0" anchor="ctr"/>
                    <a:p>
                      <a:pPr algn="ctr">
                        <a:lnSpc>
                          <a:spcPct val="100000"/>
                        </a:lnSpc>
                      </a:pPr>
                      <a:r>
                        <a:rPr b="1" lang="ru-RU" sz="1100">
                          <a:solidFill>
                            <a:srgbClr val="ffffff"/>
                          </a:solidFill>
                          <a:latin typeface="Calibri"/>
                        </a:rPr>
                        <a:t>1103</a:t>
                      </a:r>
                      <a:endParaRPr/>
                    </a:p>
                  </a:txBody>
                  <a:tcPr/>
                </a:tc>
                <a:tc>
                  <a:txBody>
                    <a:bodyPr lIns="10080" rIns="10080" tIns="0" bIns="0" anchor="ctr"/>
                    <a:p>
                      <a:pPr>
                        <a:lnSpc>
                          <a:spcPct val="100000"/>
                        </a:lnSpc>
                      </a:pPr>
                      <a:r>
                        <a:rPr lang="ru-RU" sz="1100">
                          <a:solidFill>
                            <a:srgbClr val="000000"/>
                          </a:solidFill>
                          <a:latin typeface="Calibri"/>
                        </a:rPr>
                        <a:t>Медвылыс вермӧмъяса спорт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510 760,0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496 972,7   </a:t>
                      </a:r>
                      <a:endParaRPr/>
                    </a:p>
                  </a:txBody>
                  <a:tcPr/>
                </a:tc>
                <a:tc>
                  <a:txBody>
                    <a:bodyPr lIns="10080" rIns="10080" tIns="0" bIns="0" anchor="ctr"/>
                    <a:p>
                      <a:pPr algn="r">
                        <a:lnSpc>
                          <a:spcPct val="100000"/>
                        </a:lnSpc>
                      </a:pPr>
                      <a:r>
                        <a:rPr lang="ru-RU" sz="1100">
                          <a:solidFill>
                            <a:srgbClr val="000000"/>
                          </a:solidFill>
                          <a:latin typeface="Calibri"/>
                        </a:rPr>
                        <a:t>97,3</a:t>
                      </a:r>
                      <a:endParaRPr/>
                    </a:p>
                  </a:txBody>
                  <a:tcPr/>
                </a:tc>
              </a:tr>
              <a:tr h="329400">
                <a:tc>
                  <a:txBody>
                    <a:bodyPr lIns="10080" rIns="10080" tIns="0" bIns="0" anchor="ctr"/>
                    <a:p>
                      <a:pPr algn="ctr">
                        <a:lnSpc>
                          <a:spcPct val="100000"/>
                        </a:lnSpc>
                      </a:pPr>
                      <a:r>
                        <a:rPr b="1" lang="ru-RU" sz="1100">
                          <a:solidFill>
                            <a:srgbClr val="ffffff"/>
                          </a:solidFill>
                          <a:latin typeface="Calibri"/>
                        </a:rPr>
                        <a:t>1105</a:t>
                      </a:r>
                      <a:endParaRPr/>
                    </a:p>
                  </a:txBody>
                  <a:tcPr/>
                </a:tc>
                <a:tc>
                  <a:txBody>
                    <a:bodyPr lIns="10080" rIns="10080" tIns="0" bIns="0" anchor="ctr"/>
                    <a:p>
                      <a:pPr>
                        <a:lnSpc>
                          <a:spcPct val="100000"/>
                        </a:lnSpc>
                      </a:pPr>
                      <a:r>
                        <a:rPr lang="ru-RU" sz="1100">
                          <a:solidFill>
                            <a:srgbClr val="000000"/>
                          </a:solidFill>
                          <a:latin typeface="Calibri"/>
                        </a:rPr>
                        <a:t>Вынйӧр сӧвмӧдан да спорт юкӧнын мукӧд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21 981,1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21 251,6   </a:t>
                      </a:r>
                      <a:endParaRPr/>
                    </a:p>
                  </a:txBody>
                  <a:tcPr/>
                </a:tc>
                <a:tc>
                  <a:txBody>
                    <a:bodyPr lIns="10080" rIns="10080" tIns="0" bIns="0" anchor="ctr"/>
                    <a:p>
                      <a:pPr algn="r">
                        <a:lnSpc>
                          <a:spcPct val="100000"/>
                        </a:lnSpc>
                      </a:pPr>
                      <a:r>
                        <a:rPr lang="ru-RU" sz="1100">
                          <a:solidFill>
                            <a:srgbClr val="000000"/>
                          </a:solidFill>
                          <a:latin typeface="Calibri"/>
                        </a:rPr>
                        <a:t>96,7</a:t>
                      </a:r>
                      <a:endParaRPr/>
                    </a:p>
                  </a:txBody>
                  <a:tcPr/>
                </a:tc>
              </a:tr>
              <a:tr h="329400">
                <a:tc>
                  <a:txBody>
                    <a:bodyPr lIns="10080" rIns="10080" tIns="0" bIns="0" anchor="ctr"/>
                    <a:p>
                      <a:pPr algn="ctr">
                        <a:lnSpc>
                          <a:spcPct val="100000"/>
                        </a:lnSpc>
                      </a:pPr>
                      <a:r>
                        <a:rPr b="1" lang="ru-RU" sz="1100">
                          <a:solidFill>
                            <a:srgbClr val="ffffff"/>
                          </a:solidFill>
                          <a:latin typeface="Calibri"/>
                        </a:rPr>
                        <a:t>1200</a:t>
                      </a:r>
                      <a:endParaRPr/>
                    </a:p>
                  </a:txBody>
                  <a:tcPr/>
                </a:tc>
                <a:tc>
                  <a:txBody>
                    <a:bodyPr lIns="10080" rIns="10080" tIns="0" bIns="0" anchor="ctr"/>
                    <a:p>
                      <a:pPr>
                        <a:lnSpc>
                          <a:spcPct val="100000"/>
                        </a:lnSpc>
                      </a:pPr>
                      <a:r>
                        <a:rPr lang="ru-RU" sz="1100">
                          <a:solidFill>
                            <a:srgbClr val="000000"/>
                          </a:solidFill>
                          <a:latin typeface="Calibri"/>
                        </a:rPr>
                        <a:t>ЙӦЗӦС ЮӦРТАН СРЕДСТВОЯС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232 495,3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217 327,9   </a:t>
                      </a:r>
                      <a:endParaRPr/>
                    </a:p>
                  </a:txBody>
                  <a:tcPr/>
                </a:tc>
                <a:tc>
                  <a:txBody>
                    <a:bodyPr lIns="10080" rIns="10080" tIns="0" bIns="0" anchor="ctr"/>
                    <a:p>
                      <a:pPr algn="r">
                        <a:lnSpc>
                          <a:spcPct val="100000"/>
                        </a:lnSpc>
                      </a:pPr>
                      <a:r>
                        <a:rPr lang="ru-RU" sz="1100">
                          <a:solidFill>
                            <a:srgbClr val="000000"/>
                          </a:solidFill>
                          <a:latin typeface="Calibri"/>
                        </a:rPr>
                        <a:t>93,5</a:t>
                      </a:r>
                      <a:endParaRPr/>
                    </a:p>
                  </a:txBody>
                  <a:tcPr/>
                </a:tc>
              </a:tr>
              <a:tr h="329400">
                <a:tc>
                  <a:txBody>
                    <a:bodyPr lIns="10080" rIns="10080" tIns="0" bIns="0" anchor="ctr"/>
                    <a:p>
                      <a:pPr algn="ctr">
                        <a:lnSpc>
                          <a:spcPct val="100000"/>
                        </a:lnSpc>
                      </a:pPr>
                      <a:r>
                        <a:rPr b="1" lang="ru-RU" sz="1100">
                          <a:solidFill>
                            <a:srgbClr val="ffffff"/>
                          </a:solidFill>
                          <a:latin typeface="Calibri"/>
                        </a:rPr>
                        <a:t>1201</a:t>
                      </a:r>
                      <a:endParaRPr/>
                    </a:p>
                  </a:txBody>
                  <a:tcPr/>
                </a:tc>
                <a:tc>
                  <a:txBody>
                    <a:bodyPr lIns="10080" rIns="10080" tIns="0" bIns="0" anchor="ctr"/>
                    <a:p>
                      <a:pPr>
                        <a:lnSpc>
                          <a:spcPct val="100000"/>
                        </a:lnSpc>
                      </a:pPr>
                      <a:r>
                        <a:rPr lang="ru-RU" sz="1100">
                          <a:solidFill>
                            <a:srgbClr val="000000"/>
                          </a:solidFill>
                          <a:latin typeface="Calibri"/>
                        </a:rPr>
                        <a:t>Телевидение да радиовещание</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108 847,0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108 668,1   </a:t>
                      </a:r>
                      <a:endParaRPr/>
                    </a:p>
                  </a:txBody>
                  <a:tcPr/>
                </a:tc>
                <a:tc>
                  <a:txBody>
                    <a:bodyPr lIns="10080" rIns="10080" tIns="0" bIns="0" anchor="ctr"/>
                    <a:p>
                      <a:pPr algn="r">
                        <a:lnSpc>
                          <a:spcPct val="100000"/>
                        </a:lnSpc>
                      </a:pPr>
                      <a:r>
                        <a:rPr lang="ru-RU" sz="1100">
                          <a:solidFill>
                            <a:srgbClr val="000000"/>
                          </a:solidFill>
                          <a:latin typeface="Calibri"/>
                        </a:rPr>
                        <a:t>99,8</a:t>
                      </a:r>
                      <a:endParaRPr/>
                    </a:p>
                  </a:txBody>
                  <a:tcPr/>
                </a:tc>
              </a:tr>
              <a:tr h="329400">
                <a:tc>
                  <a:txBody>
                    <a:bodyPr lIns="10080" rIns="10080" tIns="0" bIns="0" anchor="ctr"/>
                    <a:p>
                      <a:pPr algn="ctr">
                        <a:lnSpc>
                          <a:spcPct val="100000"/>
                        </a:lnSpc>
                      </a:pPr>
                      <a:r>
                        <a:rPr b="1" lang="ru-RU" sz="1100">
                          <a:solidFill>
                            <a:srgbClr val="ffffff"/>
                          </a:solidFill>
                          <a:latin typeface="Calibri"/>
                        </a:rPr>
                        <a:t>1202</a:t>
                      </a:r>
                      <a:endParaRPr/>
                    </a:p>
                  </a:txBody>
                  <a:tcPr/>
                </a:tc>
                <a:tc>
                  <a:txBody>
                    <a:bodyPr lIns="10080" rIns="10080" tIns="0" bIns="0" anchor="ctr"/>
                    <a:p>
                      <a:pPr>
                        <a:lnSpc>
                          <a:spcPct val="100000"/>
                        </a:lnSpc>
                      </a:pPr>
                      <a:r>
                        <a:rPr lang="ru-RU" sz="1100">
                          <a:solidFill>
                            <a:srgbClr val="000000"/>
                          </a:solidFill>
                          <a:latin typeface="Calibri"/>
                        </a:rPr>
                        <a:t>Газет-журнал лэдзӧм да лэдзанiнъяс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76 864,1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69 094,6   </a:t>
                      </a:r>
                      <a:endParaRPr/>
                    </a:p>
                  </a:txBody>
                  <a:tcPr/>
                </a:tc>
                <a:tc>
                  <a:txBody>
                    <a:bodyPr lIns="10080" rIns="10080" tIns="0" bIns="0" anchor="ctr"/>
                    <a:p>
                      <a:pPr algn="r">
                        <a:lnSpc>
                          <a:spcPct val="100000"/>
                        </a:lnSpc>
                      </a:pPr>
                      <a:r>
                        <a:rPr lang="ru-RU" sz="1100">
                          <a:solidFill>
                            <a:srgbClr val="000000"/>
                          </a:solidFill>
                          <a:latin typeface="Calibri"/>
                        </a:rPr>
                        <a:t>89,9</a:t>
                      </a:r>
                      <a:endParaRPr/>
                    </a:p>
                  </a:txBody>
                  <a:tcPr/>
                </a:tc>
              </a:tr>
              <a:tr h="329400">
                <a:tc>
                  <a:txBody>
                    <a:bodyPr lIns="10080" rIns="10080" tIns="0" bIns="0" anchor="ctr"/>
                    <a:p>
                      <a:pPr algn="ctr">
                        <a:lnSpc>
                          <a:spcPct val="100000"/>
                        </a:lnSpc>
                      </a:pPr>
                      <a:r>
                        <a:rPr b="1" lang="ru-RU" sz="1100">
                          <a:solidFill>
                            <a:srgbClr val="ffffff"/>
                          </a:solidFill>
                          <a:latin typeface="Calibri"/>
                        </a:rPr>
                        <a:t>1204</a:t>
                      </a:r>
                      <a:endParaRPr/>
                    </a:p>
                  </a:txBody>
                  <a:tcPr/>
                </a:tc>
                <a:tc>
                  <a:txBody>
                    <a:bodyPr lIns="10080" rIns="10080" tIns="0" bIns="0" anchor="ctr"/>
                    <a:p>
                      <a:pPr>
                        <a:lnSpc>
                          <a:spcPct val="100000"/>
                        </a:lnSpc>
                      </a:pPr>
                      <a:r>
                        <a:rPr lang="ru-RU" sz="1100">
                          <a:solidFill>
                            <a:srgbClr val="000000"/>
                          </a:solidFill>
                          <a:latin typeface="Calibri"/>
                        </a:rPr>
                        <a:t>Йӧзӧс юӧртан средствояс юкӧнын мукӧд мог</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46 784,2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39 565,2   </a:t>
                      </a:r>
                      <a:endParaRPr/>
                    </a:p>
                  </a:txBody>
                  <a:tcPr/>
                </a:tc>
                <a:tc>
                  <a:txBody>
                    <a:bodyPr lIns="10080" rIns="10080" tIns="0" bIns="0" anchor="ctr"/>
                    <a:p>
                      <a:pPr algn="r">
                        <a:lnSpc>
                          <a:spcPct val="100000"/>
                        </a:lnSpc>
                      </a:pPr>
                      <a:r>
                        <a:rPr lang="ru-RU" sz="1100">
                          <a:solidFill>
                            <a:srgbClr val="000000"/>
                          </a:solidFill>
                          <a:latin typeface="Calibri"/>
                        </a:rPr>
                        <a:t>84,6</a:t>
                      </a:r>
                      <a:endParaRPr/>
                    </a:p>
                  </a:txBody>
                  <a:tcPr/>
                </a:tc>
              </a:tr>
              <a:tr h="329400">
                <a:tc>
                  <a:txBody>
                    <a:bodyPr lIns="10080" rIns="10080" tIns="0" bIns="0" anchor="ctr"/>
                    <a:p>
                      <a:pPr algn="ctr">
                        <a:lnSpc>
                          <a:spcPct val="100000"/>
                        </a:lnSpc>
                      </a:pPr>
                      <a:r>
                        <a:rPr b="1" lang="ru-RU" sz="1100">
                          <a:solidFill>
                            <a:srgbClr val="ffffff"/>
                          </a:solidFill>
                          <a:latin typeface="Calibri"/>
                        </a:rPr>
                        <a:t>1300</a:t>
                      </a:r>
                      <a:endParaRPr/>
                    </a:p>
                  </a:txBody>
                  <a:tcPr/>
                </a:tc>
                <a:tc>
                  <a:txBody>
                    <a:bodyPr lIns="10080" rIns="10080" tIns="0" bIns="0" anchor="ctr"/>
                    <a:p>
                      <a:pPr>
                        <a:lnSpc>
                          <a:spcPct val="100000"/>
                        </a:lnSpc>
                      </a:pPr>
                      <a:r>
                        <a:rPr lang="ru-RU" sz="1100">
                          <a:solidFill>
                            <a:srgbClr val="000000"/>
                          </a:solidFill>
                          <a:latin typeface="Calibri"/>
                        </a:rPr>
                        <a:t>КАНМУ ДА МУНИЦИПАЛЬНӦЙ УДЖЙӦЗӦН УДЖАЛӦМ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2 273 072,1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2 035 133,4   </a:t>
                      </a:r>
                      <a:endParaRPr/>
                    </a:p>
                  </a:txBody>
                  <a:tcPr/>
                </a:tc>
                <a:tc>
                  <a:txBody>
                    <a:bodyPr lIns="10080" rIns="10080" tIns="0" bIns="0" anchor="ctr"/>
                    <a:p>
                      <a:pPr algn="r">
                        <a:lnSpc>
                          <a:spcPct val="100000"/>
                        </a:lnSpc>
                      </a:pPr>
                      <a:r>
                        <a:rPr lang="ru-RU" sz="1100">
                          <a:solidFill>
                            <a:srgbClr val="000000"/>
                          </a:solidFill>
                          <a:latin typeface="Calibri"/>
                        </a:rPr>
                        <a:t>89,5</a:t>
                      </a:r>
                      <a:endParaRPr/>
                    </a:p>
                  </a:txBody>
                  <a:tcPr/>
                </a:tc>
              </a:tr>
              <a:tr h="329400">
                <a:tc>
                  <a:txBody>
                    <a:bodyPr lIns="10080" rIns="10080" tIns="0" bIns="0" anchor="ctr"/>
                    <a:p>
                      <a:pPr algn="ctr">
                        <a:lnSpc>
                          <a:spcPct val="100000"/>
                        </a:lnSpc>
                      </a:pPr>
                      <a:r>
                        <a:rPr b="1" lang="ru-RU" sz="1100">
                          <a:solidFill>
                            <a:srgbClr val="ffffff"/>
                          </a:solidFill>
                          <a:latin typeface="Calibri"/>
                        </a:rPr>
                        <a:t>1301</a:t>
                      </a:r>
                      <a:endParaRPr/>
                    </a:p>
                  </a:txBody>
                  <a:tcPr/>
                </a:tc>
                <a:tc>
                  <a:txBody>
                    <a:bodyPr lIns="10080" rIns="10080" tIns="0" bIns="0" anchor="ctr"/>
                    <a:p>
                      <a:pPr>
                        <a:lnSpc>
                          <a:spcPct val="100000"/>
                        </a:lnSpc>
                      </a:pPr>
                      <a:r>
                        <a:rPr lang="ru-RU" sz="1100">
                          <a:solidFill>
                            <a:srgbClr val="000000"/>
                          </a:solidFill>
                          <a:latin typeface="Calibri"/>
                        </a:rPr>
                        <a:t>Канмулӧн пытшкӧсса да муниципальнӧй уджйӧзӧн уджалӧм</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2 273 072,1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2 035 133,4   </a:t>
                      </a:r>
                      <a:endParaRPr/>
                    </a:p>
                  </a:txBody>
                  <a:tcPr/>
                </a:tc>
                <a:tc>
                  <a:txBody>
                    <a:bodyPr lIns="10080" rIns="10080" tIns="0" bIns="0" anchor="ctr"/>
                    <a:p>
                      <a:pPr algn="r">
                        <a:lnSpc>
                          <a:spcPct val="100000"/>
                        </a:lnSpc>
                      </a:pPr>
                      <a:r>
                        <a:rPr lang="ru-RU" sz="1100">
                          <a:solidFill>
                            <a:srgbClr val="000000"/>
                          </a:solidFill>
                          <a:latin typeface="Calibri"/>
                        </a:rPr>
                        <a:t>89,5</a:t>
                      </a:r>
                      <a:endParaRPr/>
                    </a:p>
                  </a:txBody>
                  <a:tcPr/>
                </a:tc>
              </a:tr>
              <a:tr h="493920">
                <a:tc>
                  <a:txBody>
                    <a:bodyPr lIns="10080" rIns="10080" tIns="0" bIns="0" anchor="ctr"/>
                    <a:p>
                      <a:pPr algn="ctr">
                        <a:lnSpc>
                          <a:spcPct val="100000"/>
                        </a:lnSpc>
                      </a:pPr>
                      <a:r>
                        <a:rPr b="1" lang="ru-RU" sz="1100">
                          <a:solidFill>
                            <a:srgbClr val="ffffff"/>
                          </a:solidFill>
                          <a:latin typeface="Calibri"/>
                        </a:rPr>
                        <a:t>1400</a:t>
                      </a:r>
                      <a:endParaRPr/>
                    </a:p>
                  </a:txBody>
                  <a:tcPr/>
                </a:tc>
                <a:tc>
                  <a:txBody>
                    <a:bodyPr lIns="10080" rIns="10080" tIns="0" bIns="0" anchor="ctr"/>
                    <a:p>
                      <a:pPr>
                        <a:lnSpc>
                          <a:spcPct val="100000"/>
                        </a:lnSpc>
                      </a:pPr>
                      <a:r>
                        <a:rPr lang="ru-RU" sz="1100">
                          <a:solidFill>
                            <a:srgbClr val="000000"/>
                          </a:solidFill>
                          <a:latin typeface="Calibri"/>
                        </a:rPr>
                        <a:t>РОССИЯ ФЕДЕРАЦИЯСА СУБЪЕКТЪЯСЛӦН ДА МУНИЦИПАЛЬНӦЙ ЮКӦНЪЯСЛӦН СЬӦМКУДЪЯСЛЫ СЬӦМУДКОСТСА ӦТУВЪЯ ТРАНСФЕРТЪЯС</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3 633 281,0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3 633 281,0   </a:t>
                      </a:r>
                      <a:endParaRPr/>
                    </a:p>
                  </a:txBody>
                  <a:tcPr/>
                </a:tc>
                <a:tc>
                  <a:txBody>
                    <a:bodyPr lIns="10080" rIns="10080" tIns="0" bIns="0" anchor="ctr"/>
                    <a:p>
                      <a:pPr algn="r">
                        <a:lnSpc>
                          <a:spcPct val="100000"/>
                        </a:lnSpc>
                      </a:pPr>
                      <a:r>
                        <a:rPr lang="ru-RU" sz="1100">
                          <a:solidFill>
                            <a:srgbClr val="000000"/>
                          </a:solidFill>
                          <a:latin typeface="Calibri"/>
                        </a:rPr>
                        <a:t>100,0</a:t>
                      </a:r>
                      <a:endParaRPr/>
                    </a:p>
                  </a:txBody>
                  <a:tcPr/>
                </a:tc>
              </a:tr>
              <a:tr h="493920">
                <a:tc>
                  <a:txBody>
                    <a:bodyPr lIns="10080" rIns="10080" tIns="0" bIns="0" anchor="ctr"/>
                    <a:p>
                      <a:pPr algn="ctr">
                        <a:lnSpc>
                          <a:spcPct val="100000"/>
                        </a:lnSpc>
                      </a:pPr>
                      <a:r>
                        <a:rPr b="1" lang="ru-RU" sz="1100">
                          <a:solidFill>
                            <a:srgbClr val="ffffff"/>
                          </a:solidFill>
                          <a:latin typeface="Calibri"/>
                        </a:rPr>
                        <a:t>1401</a:t>
                      </a:r>
                      <a:endParaRPr/>
                    </a:p>
                  </a:txBody>
                  <a:tcPr/>
                </a:tc>
                <a:tc>
                  <a:txBody>
                    <a:bodyPr lIns="10080" rIns="10080" tIns="0" bIns="0" anchor="ctr"/>
                    <a:p>
                      <a:pPr>
                        <a:lnSpc>
                          <a:spcPct val="100000"/>
                        </a:lnSpc>
                      </a:pPr>
                      <a:r>
                        <a:rPr lang="ru-RU" sz="1100">
                          <a:solidFill>
                            <a:srgbClr val="000000"/>
                          </a:solidFill>
                          <a:latin typeface="Calibri"/>
                        </a:rPr>
                        <a:t>Россия Федерацияса субъектъяслӧн да муниципальнӧй юкӧнъяслӧн сьӧмкудйын судзсянлун ӧткодялӧм вылӧ дотацияяс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1 264 068,9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1 264 068,9   </a:t>
                      </a:r>
                      <a:endParaRPr/>
                    </a:p>
                  </a:txBody>
                  <a:tcPr/>
                </a:tc>
                <a:tc>
                  <a:txBody>
                    <a:bodyPr lIns="10080" rIns="10080" tIns="0" bIns="0" anchor="ctr"/>
                    <a:p>
                      <a:pPr algn="r">
                        <a:lnSpc>
                          <a:spcPct val="100000"/>
                        </a:lnSpc>
                      </a:pPr>
                      <a:r>
                        <a:rPr lang="ru-RU" sz="1100">
                          <a:solidFill>
                            <a:srgbClr val="000000"/>
                          </a:solidFill>
                          <a:latin typeface="Calibri"/>
                        </a:rPr>
                        <a:t>100,0</a:t>
                      </a:r>
                      <a:endParaRPr/>
                    </a:p>
                  </a:txBody>
                  <a:tcPr/>
                </a:tc>
              </a:tr>
              <a:tr h="329400">
                <a:tc>
                  <a:txBody>
                    <a:bodyPr lIns="10080" rIns="10080" tIns="0" bIns="0" anchor="ctr"/>
                    <a:p>
                      <a:pPr algn="ctr">
                        <a:lnSpc>
                          <a:spcPct val="100000"/>
                        </a:lnSpc>
                      </a:pPr>
                      <a:r>
                        <a:rPr b="1" lang="ru-RU" sz="1100">
                          <a:solidFill>
                            <a:srgbClr val="ffffff"/>
                          </a:solidFill>
                          <a:latin typeface="Calibri"/>
                        </a:rPr>
                        <a:t>1402</a:t>
                      </a:r>
                      <a:endParaRPr/>
                    </a:p>
                  </a:txBody>
                  <a:tcPr/>
                </a:tc>
                <a:tc>
                  <a:txBody>
                    <a:bodyPr lIns="10080" rIns="10080" tIns="0" bIns="0" anchor="ctr"/>
                    <a:p>
                      <a:pPr>
                        <a:lnSpc>
                          <a:spcPct val="100000"/>
                        </a:lnSpc>
                      </a:pPr>
                      <a:r>
                        <a:rPr lang="ru-RU" sz="1100">
                          <a:solidFill>
                            <a:srgbClr val="000000"/>
                          </a:solidFill>
                          <a:latin typeface="Calibri"/>
                        </a:rPr>
                        <a:t>Мукӧд дотация</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2 347 653,5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2 347 653,5   </a:t>
                      </a:r>
                      <a:endParaRPr/>
                    </a:p>
                  </a:txBody>
                  <a:tcPr/>
                </a:tc>
                <a:tc>
                  <a:txBody>
                    <a:bodyPr lIns="10080" rIns="10080" tIns="0" bIns="0" anchor="ctr"/>
                    <a:p>
                      <a:pPr algn="r">
                        <a:lnSpc>
                          <a:spcPct val="100000"/>
                        </a:lnSpc>
                      </a:pPr>
                      <a:r>
                        <a:rPr lang="ru-RU" sz="1100">
                          <a:solidFill>
                            <a:srgbClr val="000000"/>
                          </a:solidFill>
                          <a:latin typeface="Calibri"/>
                        </a:rPr>
                        <a:t>100,0</a:t>
                      </a:r>
                      <a:endParaRPr/>
                    </a:p>
                  </a:txBody>
                  <a:tcPr/>
                </a:tc>
              </a:tr>
              <a:tr h="329400">
                <a:tc>
                  <a:txBody>
                    <a:bodyPr lIns="10080" rIns="10080" tIns="0" bIns="0" anchor="ctr"/>
                    <a:p>
                      <a:pPr algn="ctr">
                        <a:lnSpc>
                          <a:spcPct val="100000"/>
                        </a:lnSpc>
                      </a:pPr>
                      <a:r>
                        <a:rPr b="1" lang="ru-RU" sz="1100">
                          <a:solidFill>
                            <a:srgbClr val="ffffff"/>
                          </a:solidFill>
                          <a:latin typeface="Calibri"/>
                        </a:rPr>
                        <a:t>1403</a:t>
                      </a:r>
                      <a:endParaRPr/>
                    </a:p>
                  </a:txBody>
                  <a:tcPr/>
                </a:tc>
                <a:tc>
                  <a:txBody>
                    <a:bodyPr lIns="10080" rIns="10080" tIns="0" bIns="0" anchor="ctr"/>
                    <a:p>
                      <a:pPr>
                        <a:lnSpc>
                          <a:spcPct val="100000"/>
                        </a:lnSpc>
                      </a:pPr>
                      <a:r>
                        <a:rPr lang="ru-RU" sz="1100">
                          <a:solidFill>
                            <a:srgbClr val="000000"/>
                          </a:solidFill>
                          <a:latin typeface="Calibri"/>
                        </a:rPr>
                        <a:t>Мукӧд ӧтувтӧм сьӧмкудкостса трансферт</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21 558,6   </a:t>
                      </a:r>
                      <a:endParaRPr/>
                    </a:p>
                  </a:txBody>
                  <a:tcPr/>
                </a:tc>
                <a:tc>
                  <a:txBody>
                    <a:bodyPr lIns="10080" rIns="10080" tIns="0" bIns="0" anchor="ctr"/>
                    <a:p>
                      <a:pPr algn="r">
                        <a:lnSpc>
                          <a:spcPct val="100000"/>
                        </a:lnSpc>
                      </a:pPr>
                      <a:r>
                        <a:rPr lang="ru-RU" sz="1100">
                          <a:solidFill>
                            <a:srgbClr val="000000"/>
                          </a:solidFill>
                          <a:latin typeface="Calibri"/>
                        </a:rPr>
                        <a:t>             </a:t>
                      </a:r>
                      <a:r>
                        <a:rPr lang="ru-RU" sz="1100">
                          <a:solidFill>
                            <a:srgbClr val="000000"/>
                          </a:solidFill>
                          <a:latin typeface="Calibri"/>
                        </a:rPr>
                        <a:t>21 558,6   </a:t>
                      </a:r>
                      <a:endParaRPr/>
                    </a:p>
                  </a:txBody>
                  <a:tcPr/>
                </a:tc>
                <a:tc>
                  <a:txBody>
                    <a:bodyPr lIns="10080" rIns="10080" tIns="0" bIns="0" anchor="ctr"/>
                    <a:p>
                      <a:pPr algn="r">
                        <a:lnSpc>
                          <a:spcPct val="100000"/>
                        </a:lnSpc>
                      </a:pPr>
                      <a:r>
                        <a:rPr lang="ru-RU" sz="1100">
                          <a:solidFill>
                            <a:srgbClr val="000000"/>
                          </a:solidFill>
                          <a:latin typeface="Calibri"/>
                        </a:rPr>
                        <a:t>100,0</a:t>
                      </a:r>
                      <a:endParaRPr/>
                    </a:p>
                  </a:txBody>
                  <a:tcPr/>
                </a:tc>
              </a:tr>
              <a:tr h="329400">
                <a:tc>
                  <a:txBody>
                    <a:bodyPr lIns="10080" rIns="10080" tIns="0" bIns="0" anchor="b"/>
                    <a:p>
                      <a:pPr algn="ctr">
                        <a:lnSpc>
                          <a:spcPct val="100000"/>
                        </a:lnSpc>
                      </a:pPr>
                      <a:r>
                        <a:rPr b="1" lang="ru-RU" sz="1100">
                          <a:solidFill>
                            <a:srgbClr val="ffffff"/>
                          </a:solidFill>
                          <a:latin typeface="Calibri"/>
                        </a:rPr>
                        <a:t>Ставыс</a:t>
                      </a:r>
                      <a:endParaRPr/>
                    </a:p>
                  </a:txBody>
                  <a:tcPr/>
                </a:tc>
                <a:tc>
                  <a:txBody>
                    <a:bodyPr lIns="10080" rIns="10080" tIns="0" bIns="0" anchor="b"/>
                    <a:p>
                      <a:pPr>
                        <a:lnSpc>
                          <a:spcPct val="100000"/>
                        </a:lnSpc>
                      </a:pPr>
                      <a:r>
                        <a:rPr lang="ru-RU" sz="1100">
                          <a:solidFill>
                            <a:srgbClr val="000000"/>
                          </a:solidFill>
                          <a:latin typeface="Calibri"/>
                        </a:rPr>
                        <a:t> </a:t>
                      </a:r>
                      <a:endParaRPr/>
                    </a:p>
                  </a:txBody>
                  <a:tcPr/>
                </a:tc>
                <a:tc>
                  <a:txBody>
                    <a:bodyPr lIns="10080" rIns="10080" tIns="0" bIns="0" anchor="b"/>
                    <a:p>
                      <a:pPr algn="r">
                        <a:lnSpc>
                          <a:spcPct val="100000"/>
                        </a:lnSpc>
                      </a:pPr>
                      <a:r>
                        <a:rPr lang="ru-RU" sz="1100">
                          <a:solidFill>
                            <a:srgbClr val="000000"/>
                          </a:solidFill>
                          <a:latin typeface="Calibri"/>
                        </a:rPr>
                        <a:t>     </a:t>
                      </a:r>
                      <a:r>
                        <a:rPr lang="ru-RU" sz="1100">
                          <a:solidFill>
                            <a:srgbClr val="000000"/>
                          </a:solidFill>
                          <a:latin typeface="Calibri"/>
                        </a:rPr>
                        <a:t>67 587 936,3   </a:t>
                      </a:r>
                      <a:endParaRPr/>
                    </a:p>
                  </a:txBody>
                  <a:tcPr/>
                </a:tc>
                <a:tc>
                  <a:txBody>
                    <a:bodyPr lIns="10080" rIns="10080" tIns="0" bIns="0" anchor="b"/>
                    <a:p>
                      <a:pPr algn="r">
                        <a:lnSpc>
                          <a:spcPct val="100000"/>
                        </a:lnSpc>
                      </a:pPr>
                      <a:r>
                        <a:rPr lang="ru-RU" sz="1100">
                          <a:solidFill>
                            <a:srgbClr val="000000"/>
                          </a:solidFill>
                          <a:latin typeface="Calibri"/>
                        </a:rPr>
                        <a:t>    </a:t>
                      </a:r>
                      <a:r>
                        <a:rPr lang="ru-RU" sz="1100">
                          <a:solidFill>
                            <a:srgbClr val="000000"/>
                          </a:solidFill>
                          <a:latin typeface="Calibri"/>
                        </a:rPr>
                        <a:t>63 619 913,4   </a:t>
                      </a:r>
                      <a:endParaRPr/>
                    </a:p>
                  </a:txBody>
                  <a:tcPr/>
                </a:tc>
                <a:tc>
                  <a:txBody>
                    <a:bodyPr lIns="10080" rIns="10080" tIns="0" bIns="0" anchor="b"/>
                    <a:p>
                      <a:pPr algn="r">
                        <a:lnSpc>
                          <a:spcPct val="100000"/>
                        </a:lnSpc>
                      </a:pPr>
                      <a:r>
                        <a:rPr lang="ru-RU" sz="1100">
                          <a:solidFill>
                            <a:srgbClr val="000000"/>
                          </a:solidFill>
                          <a:latin typeface="Calibri"/>
                        </a:rPr>
                        <a:t>94,1</a:t>
                      </a:r>
                      <a:endParaRPr/>
                    </a:p>
                  </a:txBody>
                  <a:tcPr/>
                </a:tc>
              </a:tr>
            </a:tbl>
          </a:graphicData>
        </a:graphic>
      </p:graphicFrame>
      <p:sp>
        <p:nvSpPr>
          <p:cNvPr id="225" name="CustomShape 3"/>
          <p:cNvSpPr/>
          <p:nvPr/>
        </p:nvSpPr>
        <p:spPr>
          <a:xfrm>
            <a:off x="467640" y="6525360"/>
            <a:ext cx="8294400" cy="303480"/>
          </a:xfrm>
          <a:prstGeom prst="rect">
            <a:avLst/>
          </a:prstGeom>
          <a:noFill/>
          <a:ln>
            <a:noFill/>
          </a:ln>
        </p:spPr>
        <p:txBody>
          <a:bodyPr lIns="90000" rIns="90000" tIns="45000" bIns="45000"/>
          <a:p>
            <a:pPr>
              <a:lnSpc>
                <a:spcPct val="100000"/>
              </a:lnSpc>
            </a:pPr>
            <a:r>
              <a:rPr i="1" lang="ru-RU" sz="1400">
                <a:solidFill>
                  <a:srgbClr val="000000"/>
                </a:solidFill>
                <a:latin typeface="Times New Roman"/>
              </a:rPr>
              <a:t>* лӧсялӧ своднӧй сьӧмкуд роспись петкӧдласъяслы пыртӧм вежсьӧмъяссӧ тӧд вылӧ босьтӧмӧн</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TextShape 1"/>
          <p:cNvSpPr txBox="1"/>
          <p:nvPr/>
        </p:nvSpPr>
        <p:spPr>
          <a:xfrm>
            <a:off x="0" y="6492960"/>
            <a:ext cx="395280" cy="364680"/>
          </a:xfrm>
          <a:prstGeom prst="rect">
            <a:avLst/>
          </a:prstGeom>
        </p:spPr>
        <p:txBody>
          <a:bodyPr anchor="ctr"/>
          <a:p>
            <a:pPr>
              <a:lnSpc>
                <a:spcPct val="100000"/>
              </a:lnSpc>
            </a:pPr>
            <a:fld id="{B892D5FD-EDF8-4F40-A8BF-1243C9E9EB85}" type="slidenum">
              <a:rPr lang="ru-RU" sz="1200">
                <a:solidFill>
                  <a:srgbClr val="ffc000"/>
                </a:solidFill>
                <a:latin typeface="Calibri"/>
              </a:rPr>
              <a:t>&lt;номер&gt;</a:t>
            </a:fld>
            <a:endParaRPr/>
          </a:p>
        </p:txBody>
      </p:sp>
      <p:sp>
        <p:nvSpPr>
          <p:cNvPr id="227" name="CustomShape 2"/>
          <p:cNvSpPr/>
          <p:nvPr/>
        </p:nvSpPr>
        <p:spPr>
          <a:xfrm>
            <a:off x="478440" y="620640"/>
            <a:ext cx="8309520" cy="57708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2015 воын Коми Республикаса республиканскӧй сьӧмкудлӧн рӧскод сикас группаяс серти рӧскод, млн. шайт</a:t>
            </a:r>
            <a:endParaRPr/>
          </a:p>
        </p:txBody>
      </p:sp>
      <p:graphicFrame>
        <p:nvGraphicFramePr>
          <p:cNvPr id="228" name="Диаграмма 5"/>
          <p:cNvGraphicFramePr/>
          <p:nvPr/>
        </p:nvGraphicFramePr>
        <p:xfrm>
          <a:off x="470880" y="3213000"/>
          <a:ext cx="8309520" cy="3312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29" name="Table 3"/>
          <p:cNvGraphicFramePr/>
          <p:nvPr/>
        </p:nvGraphicFramePr>
        <p:xfrm>
          <a:off x="471240" y="1301040"/>
          <a:ext cx="8320320" cy="1828440"/>
        </p:xfrm>
        <a:graphic>
          <a:graphicData uri="http://schemas.openxmlformats.org/drawingml/2006/table">
            <a:tbl>
              <a:tblPr/>
              <a:tblGrid>
                <a:gridCol w="706320"/>
                <a:gridCol w="7614000"/>
              </a:tblGrid>
              <a:tr h="365400">
                <a:tc>
                  <a:txBody>
                    <a:bodyPr lIns="68400" rIns="68400" tIns="0" bIns="0" anchor="ctr"/>
                    <a:p>
                      <a:pPr algn="ctr">
                        <a:lnSpc>
                          <a:spcPct val="100000"/>
                        </a:lnSpc>
                      </a:pPr>
                      <a:r>
                        <a:rPr b="1" lang="ru-RU" sz="1200">
                          <a:solidFill>
                            <a:srgbClr val="ffffff"/>
                          </a:solidFill>
                          <a:latin typeface="Calibri"/>
                        </a:rPr>
                        <a:t>Группа</a:t>
                      </a:r>
                      <a:endParaRPr/>
                    </a:p>
                  </a:txBody>
                  <a:tcPr/>
                </a:tc>
                <a:tc>
                  <a:txBody>
                    <a:bodyPr lIns="68400" rIns="68400" tIns="0" bIns="0" anchor="ctr"/>
                    <a:p>
                      <a:pPr algn="ctr">
                        <a:lnSpc>
                          <a:spcPct val="100000"/>
                        </a:lnSpc>
                      </a:pPr>
                      <a:r>
                        <a:rPr b="1" lang="ru-RU" sz="1200">
                          <a:solidFill>
                            <a:srgbClr val="ffffff"/>
                          </a:solidFill>
                          <a:latin typeface="Calibri"/>
                        </a:rPr>
                        <a:t>Петкӧдлас ним</a:t>
                      </a:r>
                      <a:endParaRPr/>
                    </a:p>
                  </a:txBody>
                  <a:tcPr/>
                </a:tc>
              </a:tr>
              <a:tr h="547920">
                <a:tc>
                  <a:txBody>
                    <a:bodyPr lIns="68400" rIns="68400" tIns="0" bIns="0" anchor="ctr"/>
                    <a:p>
                      <a:pPr algn="ctr">
                        <a:lnSpc>
                          <a:spcPct val="100000"/>
                        </a:lnSpc>
                      </a:pPr>
                      <a:r>
                        <a:rPr b="1" lang="ru-RU" sz="1200">
                          <a:solidFill>
                            <a:srgbClr val="ffffff"/>
                          </a:solidFill>
                          <a:latin typeface="Calibri"/>
                        </a:rPr>
                        <a:t>100</a:t>
                      </a:r>
                      <a:endParaRPr/>
                    </a:p>
                  </a:txBody>
                  <a:tcPr/>
                </a:tc>
                <a:tc>
                  <a:txBody>
                    <a:bodyPr lIns="68400" rIns="68400" tIns="0" bIns="0" anchor="b"/>
                    <a:p>
                      <a:pPr>
                        <a:lnSpc>
                          <a:spcPct val="100000"/>
                        </a:lnSpc>
                      </a:pPr>
                      <a:r>
                        <a:rPr lang="ru-RU" sz="1200">
                          <a:solidFill>
                            <a:srgbClr val="000000"/>
                          </a:solidFill>
                          <a:latin typeface="Calibri"/>
                        </a:rPr>
                        <a:t>Сьӧмкудйӧ пырттӧм канму фондъясысь канму (муниципальнӧй) органъясӧн, казённӧй учреждениеясӧн, веськӧдлан органъясӧн удж вӧчӧм могысь персоналлы мынтысьӧм вылӧ рӧскод</a:t>
                      </a:r>
                      <a:endParaRPr/>
                    </a:p>
                  </a:txBody>
                  <a:tcPr/>
                </a:tc>
              </a:tr>
              <a:tr h="182880">
                <a:tc>
                  <a:txBody>
                    <a:bodyPr lIns="68400" rIns="68400" tIns="0" bIns="0" anchor="ctr"/>
                    <a:p>
                      <a:pPr algn="ctr">
                        <a:lnSpc>
                          <a:spcPct val="100000"/>
                        </a:lnSpc>
                      </a:pPr>
                      <a:r>
                        <a:rPr b="1" lang="ru-RU" sz="1200">
                          <a:solidFill>
                            <a:srgbClr val="ffffff"/>
                          </a:solidFill>
                          <a:latin typeface="Calibri"/>
                        </a:rPr>
                        <a:t>200</a:t>
                      </a:r>
                      <a:endParaRPr/>
                    </a:p>
                  </a:txBody>
                  <a:tcPr/>
                </a:tc>
                <a:tc>
                  <a:txBody>
                    <a:bodyPr lIns="68400" rIns="68400" tIns="0" bIns="0" anchor="b"/>
                    <a:p>
                      <a:pPr>
                        <a:lnSpc>
                          <a:spcPct val="100000"/>
                        </a:lnSpc>
                      </a:pPr>
                      <a:r>
                        <a:rPr lang="ru-RU" sz="1200">
                          <a:solidFill>
                            <a:srgbClr val="000000"/>
                          </a:solidFill>
                          <a:latin typeface="Calibri"/>
                        </a:rPr>
                        <a:t>Канму (муниципальнӧй) могъяс вылӧ вузӧс, уджъяс да услугаяс ньӧбӧм </a:t>
                      </a:r>
                      <a:endParaRPr/>
                    </a:p>
                  </a:txBody>
                  <a:tcPr/>
                </a:tc>
              </a:tr>
              <a:tr h="182880">
                <a:tc>
                  <a:txBody>
                    <a:bodyPr lIns="68400" rIns="68400" tIns="0" bIns="0" anchor="ctr"/>
                    <a:p>
                      <a:pPr algn="ctr">
                        <a:lnSpc>
                          <a:spcPct val="100000"/>
                        </a:lnSpc>
                      </a:pPr>
                      <a:r>
                        <a:rPr b="1" lang="ru-RU" sz="1200">
                          <a:solidFill>
                            <a:srgbClr val="ffffff"/>
                          </a:solidFill>
                          <a:latin typeface="Calibri"/>
                        </a:rPr>
                        <a:t>300</a:t>
                      </a:r>
                      <a:endParaRPr/>
                    </a:p>
                  </a:txBody>
                  <a:tcPr/>
                </a:tc>
                <a:tc>
                  <a:txBody>
                    <a:bodyPr lIns="68400" rIns="68400" tIns="0" bIns="0" anchor="b"/>
                    <a:p>
                      <a:pPr>
                        <a:lnSpc>
                          <a:spcPct val="100000"/>
                        </a:lnSpc>
                      </a:pPr>
                      <a:r>
                        <a:rPr lang="ru-RU" sz="1200">
                          <a:solidFill>
                            <a:srgbClr val="000000"/>
                          </a:solidFill>
                          <a:latin typeface="Calibri"/>
                        </a:rPr>
                        <a:t>Олысьясӧс социальнӧя могмӧдӧм да олысьяслы мукӧд мынтысьӧм</a:t>
                      </a:r>
                      <a:endParaRPr/>
                    </a:p>
                  </a:txBody>
                  <a:tcPr/>
                </a:tc>
              </a:tr>
              <a:tr h="182880">
                <a:tc>
                  <a:txBody>
                    <a:bodyPr lIns="68400" rIns="68400" tIns="0" bIns="0" anchor="ctr"/>
                    <a:p>
                      <a:pPr algn="ctr">
                        <a:lnSpc>
                          <a:spcPct val="100000"/>
                        </a:lnSpc>
                      </a:pPr>
                      <a:r>
                        <a:rPr b="1" lang="ru-RU" sz="1200">
                          <a:solidFill>
                            <a:srgbClr val="ffffff"/>
                          </a:solidFill>
                          <a:latin typeface="Calibri"/>
                        </a:rPr>
                        <a:t>400</a:t>
                      </a:r>
                      <a:endParaRPr/>
                    </a:p>
                  </a:txBody>
                  <a:tcPr/>
                </a:tc>
                <a:tc>
                  <a:txBody>
                    <a:bodyPr lIns="68400" rIns="68400" tIns="0" bIns="0" anchor="b"/>
                    <a:p>
                      <a:pPr>
                        <a:lnSpc>
                          <a:spcPct val="100000"/>
                        </a:lnSpc>
                      </a:pPr>
                      <a:r>
                        <a:rPr lang="ru-RU" sz="1200">
                          <a:solidFill>
                            <a:srgbClr val="000000"/>
                          </a:solidFill>
                          <a:latin typeface="Calibri"/>
                        </a:rPr>
                        <a:t>Канму (муниципальнӧй) эмбур объектъясӧ капитальнӧй вложениеяс</a:t>
                      </a:r>
                      <a:endParaRPr/>
                    </a:p>
                  </a:txBody>
                  <a:tcPr/>
                </a:tc>
              </a:tr>
              <a:tr h="182880">
                <a:tc>
                  <a:txBody>
                    <a:bodyPr lIns="68400" rIns="68400" tIns="0" bIns="0" anchor="ctr"/>
                    <a:p>
                      <a:pPr algn="ctr">
                        <a:lnSpc>
                          <a:spcPct val="100000"/>
                        </a:lnSpc>
                      </a:pPr>
                      <a:r>
                        <a:rPr b="1" lang="ru-RU" sz="1200">
                          <a:solidFill>
                            <a:srgbClr val="ffffff"/>
                          </a:solidFill>
                          <a:latin typeface="Calibri"/>
                        </a:rPr>
                        <a:t>500</a:t>
                      </a:r>
                      <a:endParaRPr/>
                    </a:p>
                  </a:txBody>
                  <a:tcPr/>
                </a:tc>
                <a:tc>
                  <a:txBody>
                    <a:bodyPr lIns="68400" rIns="68400" tIns="0" bIns="0" anchor="b"/>
                    <a:p>
                      <a:pPr>
                        <a:lnSpc>
                          <a:spcPct val="100000"/>
                        </a:lnSpc>
                      </a:pPr>
                      <a:r>
                        <a:rPr lang="ru-RU" sz="1200">
                          <a:solidFill>
                            <a:srgbClr val="000000"/>
                          </a:solidFill>
                          <a:latin typeface="Calibri"/>
                        </a:rPr>
                        <a:t>Сьӧмкудкостса трансфертъяс</a:t>
                      </a:r>
                      <a:endParaRPr/>
                    </a:p>
                  </a:txBody>
                  <a:tcPr/>
                </a:tc>
              </a:tr>
              <a:tr h="365400">
                <a:tc>
                  <a:txBody>
                    <a:bodyPr lIns="68400" rIns="68400" tIns="0" bIns="0" anchor="ctr"/>
                    <a:p>
                      <a:pPr algn="ctr">
                        <a:lnSpc>
                          <a:spcPct val="100000"/>
                        </a:lnSpc>
                      </a:pPr>
                      <a:r>
                        <a:rPr b="1" lang="ru-RU" sz="1200">
                          <a:solidFill>
                            <a:srgbClr val="ffffff"/>
                          </a:solidFill>
                          <a:latin typeface="Calibri"/>
                        </a:rPr>
                        <a:t>600</a:t>
                      </a:r>
                      <a:endParaRPr/>
                    </a:p>
                  </a:txBody>
                  <a:tcPr/>
                </a:tc>
                <a:tc>
                  <a:txBody>
                    <a:bodyPr lIns="68400" rIns="68400" tIns="0" bIns="0" anchor="b"/>
                    <a:p>
                      <a:pPr>
                        <a:lnSpc>
                          <a:spcPct val="100000"/>
                        </a:lnSpc>
                      </a:pPr>
                      <a:r>
                        <a:rPr lang="ru-RU" sz="1200">
                          <a:solidFill>
                            <a:srgbClr val="000000"/>
                          </a:solidFill>
                          <a:latin typeface="Calibri"/>
                        </a:rPr>
                        <a:t>Сьӧмкуд, асшӧрлуна учреждениеяслы да мукӧд абу коммерческӧй организациялы субсидияяс сетӧм </a:t>
                      </a:r>
                      <a:endParaRPr/>
                    </a:p>
                  </a:txBody>
                  <a:tcPr/>
                </a:tc>
              </a:tr>
              <a:tr h="182880">
                <a:tc>
                  <a:txBody>
                    <a:bodyPr lIns="68400" rIns="68400" tIns="0" bIns="0" anchor="ctr"/>
                    <a:p>
                      <a:pPr algn="ctr">
                        <a:lnSpc>
                          <a:spcPct val="100000"/>
                        </a:lnSpc>
                      </a:pPr>
                      <a:r>
                        <a:rPr b="1" lang="ru-RU" sz="1200">
                          <a:solidFill>
                            <a:srgbClr val="ffffff"/>
                          </a:solidFill>
                          <a:latin typeface="Calibri"/>
                        </a:rPr>
                        <a:t>700</a:t>
                      </a:r>
                      <a:endParaRPr/>
                    </a:p>
                  </a:txBody>
                  <a:tcPr/>
                </a:tc>
                <a:tc>
                  <a:txBody>
                    <a:bodyPr lIns="68400" rIns="68400" tIns="0" bIns="0" anchor="b"/>
                    <a:p>
                      <a:pPr>
                        <a:lnSpc>
                          <a:spcPct val="100000"/>
                        </a:lnSpc>
                      </a:pPr>
                      <a:r>
                        <a:rPr lang="ru-RU" sz="1200">
                          <a:solidFill>
                            <a:srgbClr val="000000"/>
                          </a:solidFill>
                          <a:latin typeface="Calibri"/>
                        </a:rPr>
                        <a:t>Канму (муниципальнӧй) уджйӧзӧн уджалӧм </a:t>
                      </a:r>
                      <a:endParaRPr/>
                    </a:p>
                  </a:txBody>
                  <a:tcPr/>
                </a:tc>
              </a:tr>
              <a:tr h="182880">
                <a:tc>
                  <a:txBody>
                    <a:bodyPr lIns="68400" rIns="68400" tIns="0" bIns="0" anchor="ctr"/>
                    <a:p>
                      <a:pPr algn="ctr">
                        <a:lnSpc>
                          <a:spcPct val="100000"/>
                        </a:lnSpc>
                      </a:pPr>
                      <a:r>
                        <a:rPr b="1" lang="ru-RU" sz="1200">
                          <a:solidFill>
                            <a:srgbClr val="ffffff"/>
                          </a:solidFill>
                          <a:latin typeface="Calibri"/>
                        </a:rPr>
                        <a:t>800</a:t>
                      </a:r>
                      <a:endParaRPr/>
                    </a:p>
                  </a:txBody>
                  <a:tcPr/>
                </a:tc>
                <a:tc>
                  <a:txBody>
                    <a:bodyPr lIns="68400" rIns="68400" tIns="0" bIns="0" anchor="b"/>
                    <a:p>
                      <a:pPr>
                        <a:lnSpc>
                          <a:spcPct val="100000"/>
                        </a:lnSpc>
                      </a:pPr>
                      <a:r>
                        <a:rPr lang="ru-RU" sz="1200">
                          <a:solidFill>
                            <a:srgbClr val="000000"/>
                          </a:solidFill>
                          <a:latin typeface="Calibri"/>
                        </a:rPr>
                        <a:t>Мукӧд сьӧмкуд ассигнование</a:t>
                      </a:r>
                      <a:endParaRPr/>
                    </a:p>
                  </a:txBody>
                  <a:tcPr/>
                </a:tc>
              </a:tr>
            </a:tbl>
          </a:graphicData>
        </a:graphic>
      </p:graphicFrame>
      <p:sp>
        <p:nvSpPr>
          <p:cNvPr id="230" name="CustomShape 4"/>
          <p:cNvSpPr/>
          <p:nvPr/>
        </p:nvSpPr>
        <p:spPr>
          <a:xfrm>
            <a:off x="467640" y="6525360"/>
            <a:ext cx="8294400" cy="303480"/>
          </a:xfrm>
          <a:prstGeom prst="rect">
            <a:avLst/>
          </a:prstGeom>
          <a:noFill/>
          <a:ln>
            <a:noFill/>
          </a:ln>
        </p:spPr>
        <p:txBody>
          <a:bodyPr lIns="90000" rIns="90000" tIns="45000" bIns="45000"/>
          <a:p>
            <a:pPr>
              <a:lnSpc>
                <a:spcPct val="100000"/>
              </a:lnSpc>
            </a:pPr>
            <a:r>
              <a:rPr i="1" lang="ru-RU" sz="1400">
                <a:solidFill>
                  <a:srgbClr val="000000"/>
                </a:solidFill>
                <a:latin typeface="Times New Roman"/>
              </a:rPr>
              <a:t>* лӧсялӧ своднӧй сьӧмкуд роспись петкӧдласъяслы пыртӧм вежсьӧмъяссӧ тӧд вылӧ босьтӧмӧн</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31" name="Диаграмма 20"/>
          <p:cNvGraphicFramePr/>
          <p:nvPr/>
        </p:nvGraphicFramePr>
        <p:xfrm>
          <a:off x="462240" y="1340640"/>
          <a:ext cx="8320320" cy="5256360"/>
        </p:xfrm>
        <a:graphic>
          <a:graphicData uri="http://schemas.openxmlformats.org/drawingml/2006/chart">
            <c:chart xmlns:c="http://schemas.openxmlformats.org/drawingml/2006/chart" xmlns:r="http://schemas.openxmlformats.org/officeDocument/2006/relationships" r:id="rId1"/>
          </a:graphicData>
        </a:graphic>
      </p:graphicFrame>
      <p:sp>
        <p:nvSpPr>
          <p:cNvPr id="232" name="TextShape 1"/>
          <p:cNvSpPr txBox="1"/>
          <p:nvPr/>
        </p:nvSpPr>
        <p:spPr>
          <a:xfrm>
            <a:off x="0" y="6492960"/>
            <a:ext cx="395280" cy="364680"/>
          </a:xfrm>
          <a:prstGeom prst="rect">
            <a:avLst/>
          </a:prstGeom>
        </p:spPr>
        <p:txBody>
          <a:bodyPr anchor="ctr"/>
          <a:p>
            <a:pPr>
              <a:lnSpc>
                <a:spcPct val="100000"/>
              </a:lnSpc>
            </a:pPr>
            <a:fld id="{5879562D-D20C-49E0-B219-9CE0C28D9F96}" type="slidenum">
              <a:rPr lang="ru-RU" sz="1200">
                <a:solidFill>
                  <a:srgbClr val="ffc000"/>
                </a:solidFill>
                <a:latin typeface="Calibri"/>
              </a:rPr>
              <a:t>&lt;номер&gt;</a:t>
            </a:fld>
            <a:endParaRPr/>
          </a:p>
        </p:txBody>
      </p:sp>
      <p:sp>
        <p:nvSpPr>
          <p:cNvPr id="233" name="CustomShape 2"/>
          <p:cNvSpPr/>
          <p:nvPr/>
        </p:nvSpPr>
        <p:spPr>
          <a:xfrm>
            <a:off x="467640" y="692640"/>
            <a:ext cx="8309520" cy="57708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2015 вося кывкӧртӧдъяс серти Коми Республикаса республиканскӧй сьӧмкуд рӧскодлӧн уджтасӧ пырттӧм юкӧн, млн. шайт</a:t>
            </a:r>
            <a:endParaRPr/>
          </a:p>
        </p:txBody>
      </p:sp>
      <p:sp>
        <p:nvSpPr>
          <p:cNvPr id="234" name="CustomShape 3"/>
          <p:cNvSpPr/>
          <p:nvPr/>
        </p:nvSpPr>
        <p:spPr>
          <a:xfrm>
            <a:off x="4932000" y="4349880"/>
            <a:ext cx="3600000" cy="1795320"/>
          </a:xfrm>
          <a:prstGeom prst="rect">
            <a:avLst/>
          </a:prstGeom>
          <a:noFill/>
          <a:ln>
            <a:noFill/>
          </a:ln>
        </p:spPr>
        <p:txBody>
          <a:bodyPr lIns="90000" rIns="90000" tIns="45000" bIns="45000"/>
          <a:p>
            <a:pPr>
              <a:lnSpc>
                <a:spcPct val="100000"/>
              </a:lnSpc>
            </a:pPr>
            <a:r>
              <a:rPr lang="ru-RU" sz="1400">
                <a:solidFill>
                  <a:srgbClr val="000000"/>
                </a:solidFill>
                <a:latin typeface="Times New Roman"/>
              </a:rPr>
              <a:t>«Коми Республикаса торъя канму чинъясын уджалысь йӧзлы канму гарантияяс йылысь», «Коми Республикаса канму гражданскӧй служба чинъясын уджавлӧм йӧзӧс пенсияӧн могмӧдӧм йылысь», «Коми Республикаса канму гражданскӧй службалӧн ӧткымын юалӧм йылысь» Коми Республикаса Оланпасъяс збыльмӧдӧм</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a:off x="0" y="6492960"/>
            <a:ext cx="395280" cy="364680"/>
          </a:xfrm>
          <a:prstGeom prst="rect">
            <a:avLst/>
          </a:prstGeom>
        </p:spPr>
        <p:txBody>
          <a:bodyPr anchor="ctr"/>
          <a:p>
            <a:pPr>
              <a:lnSpc>
                <a:spcPct val="100000"/>
              </a:lnSpc>
            </a:pPr>
            <a:fld id="{8B635819-9361-4B3D-BE65-2F2936EAA26A}" type="slidenum">
              <a:rPr lang="ru-RU" sz="1200">
                <a:solidFill>
                  <a:srgbClr val="ffc000"/>
                </a:solidFill>
                <a:latin typeface="Calibri"/>
              </a:rPr>
              <a:t>&lt;номер&gt;</a:t>
            </a:fld>
            <a:endParaRPr/>
          </a:p>
        </p:txBody>
      </p:sp>
      <p:sp>
        <p:nvSpPr>
          <p:cNvPr id="236" name="CustomShape 2"/>
          <p:cNvSpPr/>
          <p:nvPr/>
        </p:nvSpPr>
        <p:spPr>
          <a:xfrm>
            <a:off x="493560" y="5930280"/>
            <a:ext cx="8294400" cy="729720"/>
          </a:xfrm>
          <a:prstGeom prst="rect">
            <a:avLst/>
          </a:prstGeom>
          <a:noFill/>
          <a:ln>
            <a:noFill/>
          </a:ln>
        </p:spPr>
        <p:txBody>
          <a:bodyPr lIns="90000" rIns="90000" tIns="45000" bIns="45000"/>
          <a:p>
            <a:pPr algn="just">
              <a:lnSpc>
                <a:spcPct val="100000"/>
              </a:lnSpc>
            </a:pPr>
            <a:r>
              <a:rPr i="1" lang="ru-RU" sz="1400">
                <a:solidFill>
                  <a:srgbClr val="000000"/>
                </a:solidFill>
                <a:latin typeface="Times New Roman"/>
              </a:rPr>
              <a:t>* сьӧмкудлӧн чӧжӧс да дефицит серти лӧсялӧ республиканскӧй сьӧмкуд йылысь Коми Республикаса оланпаслӧн петкӧдласъяслы, рӧскод серти – своднӧй сьӧмкуд роспись петкӧдласъяслы пыртӧм вежсьӧмъяссӧ вежсьӧмъяссӧ тӧд вылӧ босьтӧмӧн</a:t>
            </a:r>
            <a:endParaRPr/>
          </a:p>
        </p:txBody>
      </p:sp>
      <p:sp>
        <p:nvSpPr>
          <p:cNvPr id="237" name="CustomShape 3"/>
          <p:cNvSpPr/>
          <p:nvPr/>
        </p:nvSpPr>
        <p:spPr>
          <a:xfrm>
            <a:off x="478440" y="828000"/>
            <a:ext cx="8309520" cy="57708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2015 воын сьӧмкуд системаын мукӧд сьӧмкудлы сетӧм сьӧмкудкостса трансферт ыджда, сюрс шайт</a:t>
            </a:r>
            <a:endParaRPr/>
          </a:p>
        </p:txBody>
      </p:sp>
      <p:graphicFrame>
        <p:nvGraphicFramePr>
          <p:cNvPr id="238" name="Table 4"/>
          <p:cNvGraphicFramePr/>
          <p:nvPr/>
        </p:nvGraphicFramePr>
        <p:xfrm>
          <a:off x="478440" y="1556640"/>
          <a:ext cx="8269560" cy="4320000"/>
        </p:xfrm>
        <a:graphic>
          <a:graphicData uri="http://schemas.openxmlformats.org/drawingml/2006/table">
            <a:tbl>
              <a:tblPr/>
              <a:tblGrid>
                <a:gridCol w="493200"/>
                <a:gridCol w="4032360"/>
                <a:gridCol w="1368000"/>
                <a:gridCol w="1224000"/>
                <a:gridCol w="1152000"/>
              </a:tblGrid>
              <a:tr h="602640">
                <a:tc>
                  <a:txBody>
                    <a:bodyPr lIns="68400" rIns="68400" tIns="0" bIns="0" anchor="ctr"/>
                    <a:p>
                      <a:pPr algn="ctr">
                        <a:lnSpc>
                          <a:spcPct val="115000"/>
                        </a:lnSpc>
                      </a:pPr>
                      <a:r>
                        <a:rPr b="1" lang="ru-RU" sz="1200">
                          <a:solidFill>
                            <a:srgbClr val="ffffff"/>
                          </a:solidFill>
                          <a:latin typeface="Calibri"/>
                        </a:rPr>
                        <a:t>Д/в№</a:t>
                      </a:r>
                      <a:endParaRPr/>
                    </a:p>
                  </a:txBody>
                  <a:tcPr/>
                </a:tc>
                <a:tc>
                  <a:txBody>
                    <a:bodyPr lIns="68400" rIns="68400" tIns="0" bIns="0" anchor="ctr"/>
                    <a:p>
                      <a:pPr algn="ctr">
                        <a:lnSpc>
                          <a:spcPct val="115000"/>
                        </a:lnSpc>
                      </a:pPr>
                      <a:r>
                        <a:rPr b="1" lang="ru-RU" sz="1200">
                          <a:solidFill>
                            <a:srgbClr val="ffffff"/>
                          </a:solidFill>
                          <a:latin typeface="Calibri"/>
                        </a:rPr>
                        <a:t>Сьӧмкудкостса трансферт сикасъяс</a:t>
                      </a:r>
                      <a:endParaRPr/>
                    </a:p>
                  </a:txBody>
                  <a:tcPr/>
                </a:tc>
                <a:tc>
                  <a:txBody>
                    <a:bodyPr lIns="68400" rIns="68400" tIns="0" bIns="0" anchor="ctr"/>
                    <a:p>
                      <a:pPr algn="ctr">
                        <a:lnSpc>
                          <a:spcPct val="115000"/>
                        </a:lnSpc>
                      </a:pPr>
                      <a:r>
                        <a:rPr b="1" lang="ru-RU" sz="1200">
                          <a:solidFill>
                            <a:srgbClr val="ffffff"/>
                          </a:solidFill>
                          <a:latin typeface="Calibri"/>
                        </a:rPr>
                        <a:t>План*</a:t>
                      </a:r>
                      <a:endParaRPr/>
                    </a:p>
                  </a:txBody>
                  <a:tcPr/>
                </a:tc>
                <a:tc>
                  <a:txBody>
                    <a:bodyPr lIns="68400" rIns="68400" tIns="0" bIns="0" anchor="ctr"/>
                    <a:p>
                      <a:pPr algn="ctr">
                        <a:lnSpc>
                          <a:spcPct val="115000"/>
                        </a:lnSpc>
                      </a:pPr>
                      <a:r>
                        <a:rPr b="1" lang="ru-RU" sz="1200">
                          <a:solidFill>
                            <a:srgbClr val="ffffff"/>
                          </a:solidFill>
                          <a:latin typeface="Calibri"/>
                        </a:rPr>
                        <a:t>Збыльм</a:t>
                      </a:r>
                      <a:r>
                        <a:rPr b="1" lang="ru-RU" sz="1100">
                          <a:solidFill>
                            <a:srgbClr val="ffffff"/>
                          </a:solidFill>
                          <a:latin typeface="Calibri"/>
                        </a:rPr>
                        <a:t>ӧдӧм</a:t>
                      </a:r>
                      <a:endParaRPr/>
                    </a:p>
                  </a:txBody>
                  <a:tcPr/>
                </a:tc>
                <a:tc>
                  <a:txBody>
                    <a:bodyPr lIns="68400" rIns="68400" tIns="0" bIns="0" anchor="ctr"/>
                    <a:p>
                      <a:pPr algn="ctr">
                        <a:lnSpc>
                          <a:spcPct val="115000"/>
                        </a:lnSpc>
                      </a:pPr>
                      <a:r>
                        <a:rPr b="1" lang="ru-RU" sz="1200">
                          <a:solidFill>
                            <a:srgbClr val="ffffff"/>
                          </a:solidFill>
                          <a:latin typeface="Calibri"/>
                        </a:rPr>
                        <a:t>Збыльмӧдан прӧчент, %</a:t>
                      </a:r>
                      <a:endParaRPr/>
                    </a:p>
                  </a:txBody>
                  <a:tcPr/>
                </a:tc>
              </a:tr>
              <a:tr h="444960">
                <a:tc>
                  <a:txBody>
                    <a:bodyPr lIns="68400" rIns="68400" tIns="0" bIns="0" anchor="b"/>
                    <a:p>
                      <a:pPr>
                        <a:lnSpc>
                          <a:spcPct val="115000"/>
                        </a:lnSpc>
                      </a:pPr>
                      <a:r>
                        <a:rPr b="1" lang="ru-RU" sz="1200">
                          <a:solidFill>
                            <a:srgbClr val="ffffff"/>
                          </a:solidFill>
                          <a:latin typeface="Calibri"/>
                        </a:rPr>
                        <a:t>1.</a:t>
                      </a:r>
                      <a:endParaRPr/>
                    </a:p>
                  </a:txBody>
                  <a:tcPr/>
                </a:tc>
                <a:tc>
                  <a:txBody>
                    <a:bodyPr lIns="68400" rIns="68400" tIns="0" bIns="0" anchor="b"/>
                    <a:p>
                      <a:pPr>
                        <a:lnSpc>
                          <a:spcPct val="115000"/>
                        </a:lnSpc>
                      </a:pPr>
                      <a:r>
                        <a:rPr lang="ru-RU" sz="1200">
                          <a:solidFill>
                            <a:srgbClr val="000000"/>
                          </a:solidFill>
                          <a:latin typeface="Calibri"/>
                        </a:rPr>
                        <a:t>Меставывса сьӧмкудъяслы сетӧм сьӧмкудкостса трансфертъяс </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20 851 130,4   </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20 209 462,0   </a:t>
                      </a:r>
                      <a:endParaRPr/>
                    </a:p>
                  </a:txBody>
                  <a:tcPr/>
                </a:tc>
                <a:tc>
                  <a:txBody>
                    <a:bodyPr lIns="68400" rIns="68400" tIns="0" bIns="0" anchor="b"/>
                    <a:p>
                      <a:pPr algn="r">
                        <a:lnSpc>
                          <a:spcPct val="115000"/>
                        </a:lnSpc>
                      </a:pPr>
                      <a:r>
                        <a:rPr lang="ru-RU" sz="1100">
                          <a:solidFill>
                            <a:srgbClr val="000000"/>
                          </a:solidFill>
                          <a:latin typeface="Calibri"/>
                        </a:rPr>
                        <a:t>96,9   </a:t>
                      </a:r>
                      <a:endParaRPr/>
                    </a:p>
                  </a:txBody>
                  <a:tcPr/>
                </a:tc>
              </a:tr>
              <a:tr h="426600">
                <a:tc>
                  <a:txBody>
                    <a:bodyPr lIns="68400" rIns="68400" tIns="0" bIns="0" anchor="b"/>
                    <a:p>
                      <a:pPr>
                        <a:lnSpc>
                          <a:spcPct val="115000"/>
                        </a:lnSpc>
                      </a:pPr>
                      <a:r>
                        <a:rPr b="1" lang="ru-RU" sz="1200">
                          <a:solidFill>
                            <a:srgbClr val="ffffff"/>
                          </a:solidFill>
                          <a:latin typeface="Calibri"/>
                        </a:rPr>
                        <a:t>1.1.</a:t>
                      </a:r>
                      <a:endParaRPr/>
                    </a:p>
                  </a:txBody>
                  <a:tcPr/>
                </a:tc>
                <a:tc>
                  <a:txBody>
                    <a:bodyPr lIns="68400" rIns="68400" tIns="0" bIns="0" anchor="b"/>
                    <a:p>
                      <a:pPr>
                        <a:lnSpc>
                          <a:spcPct val="115000"/>
                        </a:lnSpc>
                      </a:pPr>
                      <a:r>
                        <a:rPr lang="ru-RU" sz="1200">
                          <a:solidFill>
                            <a:srgbClr val="000000"/>
                          </a:solidFill>
                          <a:latin typeface="Calibri"/>
                        </a:rPr>
                        <a:t>Дотацияяс</a:t>
                      </a:r>
                      <a:endParaRPr/>
                    </a:p>
                    <a:p>
                      <a:pPr>
                        <a:lnSpc>
                          <a:spcPct val="115000"/>
                        </a:lnSpc>
                      </a:pP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3 611 722,4   </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3 611 722,4   </a:t>
                      </a:r>
                      <a:endParaRPr/>
                    </a:p>
                  </a:txBody>
                  <a:tcPr/>
                </a:tc>
                <a:tc>
                  <a:txBody>
                    <a:bodyPr lIns="68400" rIns="68400" tIns="0" bIns="0" anchor="b"/>
                    <a:p>
                      <a:pPr algn="r">
                        <a:lnSpc>
                          <a:spcPct val="115000"/>
                        </a:lnSpc>
                      </a:pPr>
                      <a:r>
                        <a:rPr lang="ru-RU" sz="1100">
                          <a:solidFill>
                            <a:srgbClr val="000000"/>
                          </a:solidFill>
                          <a:latin typeface="Calibri"/>
                        </a:rPr>
                        <a:t>100,0   </a:t>
                      </a:r>
                      <a:endParaRPr/>
                    </a:p>
                  </a:txBody>
                  <a:tcPr/>
                </a:tc>
              </a:tr>
              <a:tr h="426600">
                <a:tc>
                  <a:txBody>
                    <a:bodyPr lIns="68400" rIns="68400" tIns="0" bIns="0" anchor="b"/>
                    <a:p>
                      <a:pPr>
                        <a:lnSpc>
                          <a:spcPct val="115000"/>
                        </a:lnSpc>
                      </a:pPr>
                      <a:r>
                        <a:rPr b="1" lang="ru-RU" sz="1200">
                          <a:solidFill>
                            <a:srgbClr val="ffffff"/>
                          </a:solidFill>
                          <a:latin typeface="Calibri"/>
                        </a:rPr>
                        <a:t>1.2.</a:t>
                      </a:r>
                      <a:endParaRPr/>
                    </a:p>
                  </a:txBody>
                  <a:tcPr/>
                </a:tc>
                <a:tc>
                  <a:txBody>
                    <a:bodyPr lIns="68400" rIns="68400" tIns="0" bIns="0" anchor="b"/>
                    <a:p>
                      <a:pPr>
                        <a:lnSpc>
                          <a:spcPct val="115000"/>
                        </a:lnSpc>
                      </a:pPr>
                      <a:r>
                        <a:rPr lang="ru-RU" sz="1200">
                          <a:solidFill>
                            <a:srgbClr val="000000"/>
                          </a:solidFill>
                          <a:latin typeface="Calibri"/>
                        </a:rPr>
                        <a:t>Субсидияяс</a:t>
                      </a:r>
                      <a:endParaRPr/>
                    </a:p>
                    <a:p>
                      <a:pPr>
                        <a:lnSpc>
                          <a:spcPct val="115000"/>
                        </a:lnSpc>
                      </a:pP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3 520 949,3   </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2 969 501,0   </a:t>
                      </a:r>
                      <a:endParaRPr/>
                    </a:p>
                  </a:txBody>
                  <a:tcPr/>
                </a:tc>
                <a:tc>
                  <a:txBody>
                    <a:bodyPr lIns="68400" rIns="68400" tIns="0" bIns="0" anchor="b"/>
                    <a:p>
                      <a:pPr algn="r">
                        <a:lnSpc>
                          <a:spcPct val="115000"/>
                        </a:lnSpc>
                      </a:pPr>
                      <a:r>
                        <a:rPr lang="ru-RU" sz="1100">
                          <a:solidFill>
                            <a:srgbClr val="000000"/>
                          </a:solidFill>
                          <a:latin typeface="Calibri"/>
                        </a:rPr>
                        <a:t>84,3   </a:t>
                      </a:r>
                      <a:endParaRPr/>
                    </a:p>
                  </a:txBody>
                  <a:tcPr/>
                </a:tc>
              </a:tr>
              <a:tr h="426600">
                <a:tc>
                  <a:txBody>
                    <a:bodyPr lIns="68400" rIns="68400" tIns="0" bIns="0" anchor="b"/>
                    <a:p>
                      <a:pPr>
                        <a:lnSpc>
                          <a:spcPct val="115000"/>
                        </a:lnSpc>
                      </a:pPr>
                      <a:r>
                        <a:rPr b="1" lang="ru-RU" sz="1200">
                          <a:solidFill>
                            <a:srgbClr val="ffffff"/>
                          </a:solidFill>
                          <a:latin typeface="Calibri"/>
                        </a:rPr>
                        <a:t>1.3.</a:t>
                      </a:r>
                      <a:endParaRPr/>
                    </a:p>
                  </a:txBody>
                  <a:tcPr/>
                </a:tc>
                <a:tc>
                  <a:txBody>
                    <a:bodyPr lIns="68400" rIns="68400" tIns="0" bIns="0" anchor="ctr"/>
                    <a:p>
                      <a:pPr>
                        <a:lnSpc>
                          <a:spcPct val="115000"/>
                        </a:lnSpc>
                      </a:pPr>
                      <a:r>
                        <a:rPr lang="ru-RU" sz="1200">
                          <a:solidFill>
                            <a:srgbClr val="000000"/>
                          </a:solidFill>
                          <a:latin typeface="Calibri"/>
                        </a:rPr>
                        <a:t>Субвенцияяс</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13 312 410,6   </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13 275 331,3   </a:t>
                      </a:r>
                      <a:endParaRPr/>
                    </a:p>
                  </a:txBody>
                  <a:tcPr/>
                </a:tc>
                <a:tc>
                  <a:txBody>
                    <a:bodyPr lIns="68400" rIns="68400" tIns="0" bIns="0" anchor="b"/>
                    <a:p>
                      <a:pPr algn="r">
                        <a:lnSpc>
                          <a:spcPct val="115000"/>
                        </a:lnSpc>
                      </a:pPr>
                      <a:r>
                        <a:rPr lang="ru-RU" sz="1100">
                          <a:solidFill>
                            <a:srgbClr val="000000"/>
                          </a:solidFill>
                          <a:latin typeface="Calibri"/>
                        </a:rPr>
                        <a:t>99,7   </a:t>
                      </a:r>
                      <a:endParaRPr/>
                    </a:p>
                  </a:txBody>
                  <a:tcPr/>
                </a:tc>
              </a:tr>
              <a:tr h="370440">
                <a:tc>
                  <a:txBody>
                    <a:bodyPr lIns="68400" rIns="68400" tIns="0" bIns="0" anchor="b"/>
                    <a:p>
                      <a:pPr>
                        <a:lnSpc>
                          <a:spcPct val="115000"/>
                        </a:lnSpc>
                      </a:pPr>
                      <a:r>
                        <a:rPr b="1" lang="ru-RU" sz="1200">
                          <a:solidFill>
                            <a:srgbClr val="ffffff"/>
                          </a:solidFill>
                          <a:latin typeface="Calibri"/>
                        </a:rPr>
                        <a:t>1.4.</a:t>
                      </a:r>
                      <a:endParaRPr/>
                    </a:p>
                  </a:txBody>
                  <a:tcPr/>
                </a:tc>
                <a:tc>
                  <a:txBody>
                    <a:bodyPr lIns="68400" rIns="68400" tIns="0" bIns="0" anchor="ctr"/>
                    <a:p>
                      <a:pPr>
                        <a:lnSpc>
                          <a:spcPct val="115000"/>
                        </a:lnSpc>
                      </a:pPr>
                      <a:r>
                        <a:rPr lang="ru-RU" sz="1200">
                          <a:solidFill>
                            <a:srgbClr val="000000"/>
                          </a:solidFill>
                          <a:latin typeface="Calibri"/>
                        </a:rPr>
                        <a:t>Мукӧд сьӧмкудкостса трансферт</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406 048,1   </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352 907,3   </a:t>
                      </a:r>
                      <a:endParaRPr/>
                    </a:p>
                  </a:txBody>
                  <a:tcPr/>
                </a:tc>
                <a:tc>
                  <a:txBody>
                    <a:bodyPr lIns="68400" rIns="68400" tIns="0" bIns="0" anchor="b"/>
                    <a:p>
                      <a:pPr algn="r">
                        <a:lnSpc>
                          <a:spcPct val="115000"/>
                        </a:lnSpc>
                      </a:pPr>
                      <a:r>
                        <a:rPr lang="ru-RU" sz="1100">
                          <a:solidFill>
                            <a:srgbClr val="000000"/>
                          </a:solidFill>
                          <a:latin typeface="Calibri"/>
                        </a:rPr>
                        <a:t>86,9   </a:t>
                      </a:r>
                      <a:endParaRPr/>
                    </a:p>
                  </a:txBody>
                  <a:tcPr/>
                </a:tc>
              </a:tr>
              <a:tr h="444960">
                <a:tc>
                  <a:txBody>
                    <a:bodyPr lIns="68400" rIns="68400" tIns="0" bIns="0" anchor="b"/>
                    <a:p>
                      <a:pPr>
                        <a:lnSpc>
                          <a:spcPct val="115000"/>
                        </a:lnSpc>
                      </a:pPr>
                      <a:r>
                        <a:rPr b="1" lang="ru-RU" sz="1200">
                          <a:solidFill>
                            <a:srgbClr val="ffffff"/>
                          </a:solidFill>
                          <a:latin typeface="Calibri"/>
                        </a:rPr>
                        <a:t>2.</a:t>
                      </a:r>
                      <a:endParaRPr/>
                    </a:p>
                  </a:txBody>
                  <a:tcPr/>
                </a:tc>
                <a:tc>
                  <a:txBody>
                    <a:bodyPr lIns="68400" rIns="68400" tIns="0" bIns="0" anchor="ctr"/>
                    <a:p>
                      <a:pPr>
                        <a:lnSpc>
                          <a:spcPct val="115000"/>
                        </a:lnSpc>
                      </a:pPr>
                      <a:r>
                        <a:rPr lang="ru-RU" sz="1200">
                          <a:solidFill>
                            <a:srgbClr val="000000"/>
                          </a:solidFill>
                          <a:latin typeface="Calibri"/>
                        </a:rPr>
                        <a:t>Россия Федерацияса пенсия фондлӧн сьӧмкудлы сьӧмкудкостса трансфертъяс</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26 773,6   </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26 773,6   </a:t>
                      </a:r>
                      <a:endParaRPr/>
                    </a:p>
                  </a:txBody>
                  <a:tcPr/>
                </a:tc>
                <a:tc>
                  <a:txBody>
                    <a:bodyPr lIns="68400" rIns="68400" tIns="0" bIns="0" anchor="b"/>
                    <a:p>
                      <a:pPr algn="r">
                        <a:lnSpc>
                          <a:spcPct val="115000"/>
                        </a:lnSpc>
                      </a:pPr>
                      <a:r>
                        <a:rPr lang="ru-RU" sz="1100">
                          <a:solidFill>
                            <a:srgbClr val="000000"/>
                          </a:solidFill>
                          <a:latin typeface="Calibri"/>
                        </a:rPr>
                        <a:t>100,0   </a:t>
                      </a:r>
                      <a:endParaRPr/>
                    </a:p>
                  </a:txBody>
                  <a:tcPr/>
                </a:tc>
              </a:tr>
              <a:tr h="602640">
                <a:tc>
                  <a:txBody>
                    <a:bodyPr lIns="68400" rIns="68400" tIns="0" bIns="0" anchor="b"/>
                    <a:p>
                      <a:pPr>
                        <a:lnSpc>
                          <a:spcPct val="115000"/>
                        </a:lnSpc>
                      </a:pPr>
                      <a:r>
                        <a:rPr b="1" lang="ru-RU" sz="1200">
                          <a:solidFill>
                            <a:srgbClr val="ffffff"/>
                          </a:solidFill>
                          <a:latin typeface="Calibri"/>
                        </a:rPr>
                        <a:t>3.</a:t>
                      </a:r>
                      <a:endParaRPr/>
                    </a:p>
                  </a:txBody>
                  <a:tcPr/>
                </a:tc>
                <a:tc>
                  <a:txBody>
                    <a:bodyPr lIns="68400" rIns="68400" tIns="0" bIns="0" anchor="ctr"/>
                    <a:p>
                      <a:pPr>
                        <a:lnSpc>
                          <a:spcPct val="115000"/>
                        </a:lnSpc>
                      </a:pPr>
                      <a:r>
                        <a:rPr lang="ru-RU" sz="1200">
                          <a:solidFill>
                            <a:srgbClr val="000000"/>
                          </a:solidFill>
                          <a:latin typeface="Calibri"/>
                        </a:rPr>
                        <a:t>Медицинскӧя быть страхуйтан мутас фондъяслӧн сьӧмкудъяслы сьӧмкудкостса трансфертъяс</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284 630,0   </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284 630,0   </a:t>
                      </a:r>
                      <a:endParaRPr/>
                    </a:p>
                  </a:txBody>
                  <a:tcPr/>
                </a:tc>
                <a:tc>
                  <a:txBody>
                    <a:bodyPr lIns="68400" rIns="68400" tIns="0" bIns="0" anchor="b"/>
                    <a:p>
                      <a:pPr algn="r">
                        <a:lnSpc>
                          <a:spcPct val="115000"/>
                        </a:lnSpc>
                      </a:pPr>
                      <a:r>
                        <a:rPr lang="ru-RU" sz="1100">
                          <a:solidFill>
                            <a:srgbClr val="000000"/>
                          </a:solidFill>
                          <a:latin typeface="Calibri"/>
                        </a:rPr>
                        <a:t>100,0   </a:t>
                      </a:r>
                      <a:endParaRPr/>
                    </a:p>
                  </a:txBody>
                  <a:tcPr/>
                </a:tc>
              </a:tr>
              <a:tr h="442800">
                <a:tc>
                  <a:txBody>
                    <a:bodyPr lIns="68400" rIns="68400" tIns="0" bIns="0" anchor="b"/>
                    <a:p>
                      <a:pPr algn="ctr">
                        <a:lnSpc>
                          <a:spcPct val="115000"/>
                        </a:lnSpc>
                      </a:pPr>
                      <a:r>
                        <a:rPr b="1" lang="ru-RU" sz="1200">
                          <a:solidFill>
                            <a:srgbClr val="ffffff"/>
                          </a:solidFill>
                          <a:latin typeface="Calibri"/>
                        </a:rPr>
                        <a:t>Сьӧмкуд системаын мукӧд сьӧмкудлы сетӧм</a:t>
                      </a:r>
                      <a:endParaRPr/>
                    </a:p>
                    <a:p>
                      <a:pPr algn="ctr">
                        <a:lnSpc>
                          <a:spcPct val="115000"/>
                        </a:lnSpc>
                      </a:pPr>
                      <a:r>
                        <a:rPr b="1" lang="ru-RU" sz="1200">
                          <a:solidFill>
                            <a:srgbClr val="ffffff"/>
                          </a:solidFill>
                          <a:latin typeface="Calibri"/>
                        </a:rPr>
                        <a:t>сьӧмкудкостса трансферт ыджда ставнас</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21 162 534,0   </a:t>
                      </a:r>
                      <a:endParaRPr/>
                    </a:p>
                  </a:txBody>
                  <a:tcPr/>
                </a:tc>
                <a:tc>
                  <a:txBody>
                    <a:bodyPr lIns="68400" rIns="68400" tIns="0" bIns="0" anchor="b"/>
                    <a:p>
                      <a:pPr algn="r">
                        <a:lnSpc>
                          <a:spcPct val="115000"/>
                        </a:lnSpc>
                      </a:pPr>
                      <a:r>
                        <a:rPr lang="ru-RU" sz="1100">
                          <a:solidFill>
                            <a:srgbClr val="000000"/>
                          </a:solidFill>
                          <a:latin typeface="Calibri"/>
                        </a:rPr>
                        <a:t>      </a:t>
                      </a:r>
                      <a:r>
                        <a:rPr lang="ru-RU" sz="1100">
                          <a:solidFill>
                            <a:srgbClr val="000000"/>
                          </a:solidFill>
                          <a:latin typeface="Calibri"/>
                        </a:rPr>
                        <a:t>20 520 865,6   </a:t>
                      </a:r>
                      <a:endParaRPr/>
                    </a:p>
                  </a:txBody>
                  <a:tcPr/>
                </a:tc>
                <a:tc>
                  <a:txBody>
                    <a:bodyPr lIns="68400" rIns="68400" tIns="0" bIns="0" anchor="b"/>
                    <a:p>
                      <a:pPr algn="r">
                        <a:lnSpc>
                          <a:spcPct val="115000"/>
                        </a:lnSpc>
                      </a:pPr>
                      <a:r>
                        <a:rPr lang="ru-RU" sz="1100">
                          <a:solidFill>
                            <a:srgbClr val="000000"/>
                          </a:solidFill>
                          <a:latin typeface="Calibri"/>
                        </a:rPr>
                        <a:t>97,0   </a:t>
                      </a:r>
                      <a:endParaRPr/>
                    </a:p>
                  </a:txBody>
                  <a:tcPr/>
                </a:tc>
              </a:tr>
            </a:tbl>
          </a:graphicData>
        </a:graphic>
      </p:graphicFrame>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0" y="6492960"/>
            <a:ext cx="395280" cy="364680"/>
          </a:xfrm>
          <a:prstGeom prst="rect">
            <a:avLst/>
          </a:prstGeom>
        </p:spPr>
        <p:txBody>
          <a:bodyPr anchor="ctr"/>
          <a:p>
            <a:pPr>
              <a:lnSpc>
                <a:spcPct val="100000"/>
              </a:lnSpc>
            </a:pPr>
            <a:fld id="{B178ECB7-E1E4-49D2-BB7E-B2517A7227EE}" type="slidenum">
              <a:rPr lang="ru-RU" sz="1200">
                <a:solidFill>
                  <a:srgbClr val="ffc000"/>
                </a:solidFill>
                <a:latin typeface="Calibri"/>
              </a:rPr>
              <a:t>&lt;номер&gt;</a:t>
            </a:fld>
            <a:endParaRPr/>
          </a:p>
        </p:txBody>
      </p:sp>
      <p:sp>
        <p:nvSpPr>
          <p:cNvPr id="240" name="CustomShape 2"/>
          <p:cNvSpPr/>
          <p:nvPr/>
        </p:nvSpPr>
        <p:spPr>
          <a:xfrm>
            <a:off x="501480" y="1063080"/>
            <a:ext cx="8294400" cy="942840"/>
          </a:xfrm>
          <a:prstGeom prst="rect">
            <a:avLst/>
          </a:prstGeom>
          <a:noFill/>
          <a:ln>
            <a:noFill/>
          </a:ln>
        </p:spPr>
        <p:txBody>
          <a:bodyPr lIns="90000" rIns="90000" tIns="45000" bIns="45000"/>
          <a:p>
            <a:pPr algn="just">
              <a:lnSpc>
                <a:spcPct val="100000"/>
              </a:lnSpc>
            </a:pPr>
            <a:r>
              <a:rPr lang="ru-RU" sz="1400">
                <a:solidFill>
                  <a:srgbClr val="000000"/>
                </a:solidFill>
                <a:latin typeface="Times New Roman"/>
              </a:rPr>
              <a:t>2015 воын Коми Республикалӧн канму уджйӧзыс содiс 5 033,3 млн. шайт вылӧ да 2016.01.01 лун кежлӧ лои 33 773,6 млн. шайт, сы вӧсна мый содiс Коми Республикаса республиканскӧй сьӧмкудлӧн дефицитыс ёнджыкасӧ РФ Президентлысь «майскӧй» индӧдъяс збыльмӧдӧм вылӧ унджык сьӧм видзӧм понда.</a:t>
            </a:r>
            <a:endParaRPr/>
          </a:p>
        </p:txBody>
      </p:sp>
      <p:sp>
        <p:nvSpPr>
          <p:cNvPr id="241" name="CustomShape 3"/>
          <p:cNvSpPr/>
          <p:nvPr/>
        </p:nvSpPr>
        <p:spPr>
          <a:xfrm>
            <a:off x="478440" y="71424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2015.01.01 лун вылӧ да 2016.01.01 лун вылӧ Коми Республикалӧн канму уджйӧз</a:t>
            </a:r>
            <a:endParaRPr/>
          </a:p>
        </p:txBody>
      </p:sp>
      <p:graphicFrame>
        <p:nvGraphicFramePr>
          <p:cNvPr id="242" name="Диаграмма 5"/>
          <p:cNvGraphicFramePr/>
          <p:nvPr/>
        </p:nvGraphicFramePr>
        <p:xfrm>
          <a:off x="511920" y="2017080"/>
          <a:ext cx="8283960" cy="4003560"/>
        </p:xfrm>
        <a:graphic>
          <a:graphicData uri="http://schemas.openxmlformats.org/drawingml/2006/chart">
            <c:chart xmlns:c="http://schemas.openxmlformats.org/drawingml/2006/chart" xmlns:r="http://schemas.openxmlformats.org/officeDocument/2006/relationships" r:id="rId1"/>
          </a:graphicData>
        </a:graphic>
      </p:graphicFrame>
      <p:sp>
        <p:nvSpPr>
          <p:cNvPr id="243" name="CustomShape 4"/>
          <p:cNvSpPr/>
          <p:nvPr/>
        </p:nvSpPr>
        <p:spPr>
          <a:xfrm>
            <a:off x="2242440" y="2072880"/>
            <a:ext cx="719640" cy="287640"/>
          </a:xfrm>
          <a:prstGeom prst="rect">
            <a:avLst/>
          </a:prstGeom>
          <a:noFill/>
          <a:ln>
            <a:noFill/>
          </a:ln>
        </p:spPr>
        <p:txBody>
          <a:bodyPr wrap="none" lIns="90000" rIns="90000" tIns="45000" bIns="45000"/>
          <a:p>
            <a:pPr algn="ctr">
              <a:lnSpc>
                <a:spcPct val="100000"/>
              </a:lnSpc>
            </a:pPr>
            <a:r>
              <a:rPr b="1" lang="ru-RU" sz="1200">
                <a:solidFill>
                  <a:srgbClr val="000000"/>
                </a:solidFill>
                <a:latin typeface="Calibri"/>
              </a:rPr>
              <a:t>млн. шайт</a:t>
            </a:r>
            <a:endParaRPr/>
          </a:p>
          <a:p>
            <a:pPr>
              <a:lnSpc>
                <a:spcPct val="100000"/>
              </a:lnSpc>
            </a:pPr>
            <a:endParaRPr/>
          </a:p>
        </p:txBody>
      </p:sp>
      <p:sp>
        <p:nvSpPr>
          <p:cNvPr id="244" name="CustomShape 5"/>
          <p:cNvSpPr/>
          <p:nvPr/>
        </p:nvSpPr>
        <p:spPr>
          <a:xfrm>
            <a:off x="477360" y="6021360"/>
            <a:ext cx="8294400" cy="729720"/>
          </a:xfrm>
          <a:prstGeom prst="rect">
            <a:avLst/>
          </a:prstGeom>
          <a:noFill/>
          <a:ln>
            <a:noFill/>
          </a:ln>
        </p:spPr>
        <p:txBody>
          <a:bodyPr lIns="90000" rIns="90000" tIns="45000" bIns="45000"/>
          <a:p>
            <a:pPr algn="just">
              <a:lnSpc>
                <a:spcPct val="100000"/>
              </a:lnSpc>
            </a:pPr>
            <a:r>
              <a:rPr lang="ru-RU" sz="1400">
                <a:solidFill>
                  <a:srgbClr val="000000"/>
                </a:solidFill>
                <a:latin typeface="Times New Roman"/>
              </a:rPr>
              <a:t>Та дырйи, канму уджйӧз содӧм вылӧ видзӧдтӧг сылӧн ыдждаыс лӧсялӧ Россия Федерацияса сьӧмкуд кодексӧн урчитӧм лыдпасъяслы. Коми Республикалӧн уджйӧз кузя кӧсйысьӧмъяс серти нюжӧдӧм уджйӧзыс абу.</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TextShape 1"/>
          <p:cNvSpPr txBox="1"/>
          <p:nvPr/>
        </p:nvSpPr>
        <p:spPr>
          <a:xfrm>
            <a:off x="0" y="6492960"/>
            <a:ext cx="395280" cy="364680"/>
          </a:xfrm>
          <a:prstGeom prst="rect">
            <a:avLst/>
          </a:prstGeom>
        </p:spPr>
        <p:txBody>
          <a:bodyPr anchor="ctr"/>
          <a:p>
            <a:pPr>
              <a:lnSpc>
                <a:spcPct val="100000"/>
              </a:lnSpc>
            </a:pPr>
            <a:fld id="{0E104225-8734-489F-A632-80CD39441C84}" type="slidenum">
              <a:rPr lang="ru-RU" sz="1200">
                <a:solidFill>
                  <a:srgbClr val="ffc000"/>
                </a:solidFill>
                <a:latin typeface="Calibri"/>
              </a:rPr>
              <a:t>&lt;номер&gt;</a:t>
            </a:fld>
            <a:endParaRPr/>
          </a:p>
        </p:txBody>
      </p:sp>
      <p:sp>
        <p:nvSpPr>
          <p:cNvPr id="246" name="CustomShape 2"/>
          <p:cNvSpPr/>
          <p:nvPr/>
        </p:nvSpPr>
        <p:spPr>
          <a:xfrm>
            <a:off x="478440" y="76464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Коми Республикаса канму уджйӧзлысь медпозяна ыдждасӧ водзвыв арталӧм тэчас</a:t>
            </a:r>
            <a:endParaRPr/>
          </a:p>
        </p:txBody>
      </p:sp>
      <p:graphicFrame>
        <p:nvGraphicFramePr>
          <p:cNvPr id="247" name="Диаграмма 6"/>
          <p:cNvGraphicFramePr/>
          <p:nvPr/>
        </p:nvGraphicFramePr>
        <p:xfrm>
          <a:off x="493560" y="1268640"/>
          <a:ext cx="8294400" cy="5328360"/>
        </p:xfrm>
        <a:graphic>
          <a:graphicData uri="http://schemas.openxmlformats.org/drawingml/2006/chart">
            <c:chart xmlns:c="http://schemas.openxmlformats.org/drawingml/2006/chart" xmlns:r="http://schemas.openxmlformats.org/officeDocument/2006/relationships" r:id="rId1"/>
          </a:graphicData>
        </a:graphic>
      </p:graphicFrame>
      <p:sp>
        <p:nvSpPr>
          <p:cNvPr id="248" name="CustomShape 3"/>
          <p:cNvSpPr/>
          <p:nvPr/>
        </p:nvSpPr>
        <p:spPr>
          <a:xfrm>
            <a:off x="1043640" y="1556640"/>
            <a:ext cx="719640" cy="287640"/>
          </a:xfrm>
          <a:prstGeom prst="rect">
            <a:avLst/>
          </a:prstGeom>
          <a:noFill/>
          <a:ln>
            <a:noFill/>
          </a:ln>
        </p:spPr>
        <p:txBody>
          <a:bodyPr wrap="none" lIns="90000" rIns="90000" tIns="45000" bIns="45000"/>
          <a:p>
            <a:pPr algn="ctr">
              <a:lnSpc>
                <a:spcPct val="100000"/>
              </a:lnSpc>
            </a:pPr>
            <a:r>
              <a:rPr b="1" lang="ru-RU" sz="1400">
                <a:solidFill>
                  <a:srgbClr val="000000"/>
                </a:solidFill>
                <a:latin typeface="Calibri"/>
              </a:rPr>
              <a:t>млн. шайт</a:t>
            </a:r>
            <a:endParaRPr/>
          </a:p>
          <a:p>
            <a:pPr>
              <a:lnSpc>
                <a:spcPct val="100000"/>
              </a:lnSpc>
            </a:pP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TextShape 1"/>
          <p:cNvSpPr txBox="1"/>
          <p:nvPr/>
        </p:nvSpPr>
        <p:spPr>
          <a:xfrm>
            <a:off x="0" y="6492960"/>
            <a:ext cx="395280" cy="364680"/>
          </a:xfrm>
          <a:prstGeom prst="rect">
            <a:avLst/>
          </a:prstGeom>
        </p:spPr>
        <p:txBody>
          <a:bodyPr anchor="ctr"/>
          <a:p>
            <a:pPr>
              <a:lnSpc>
                <a:spcPct val="100000"/>
              </a:lnSpc>
            </a:pPr>
            <a:fld id="{4138E59B-EA12-40F1-BCDF-177D1D5D572C}" type="slidenum">
              <a:rPr lang="ru-RU" sz="1200">
                <a:solidFill>
                  <a:srgbClr val="ffc000"/>
                </a:solidFill>
                <a:latin typeface="Calibri"/>
              </a:rPr>
              <a:t>&lt;номер&gt;</a:t>
            </a:fld>
            <a:endParaRPr/>
          </a:p>
        </p:txBody>
      </p:sp>
      <p:sp>
        <p:nvSpPr>
          <p:cNvPr id="250" name="CustomShape 2"/>
          <p:cNvSpPr/>
          <p:nvPr/>
        </p:nvSpPr>
        <p:spPr>
          <a:xfrm>
            <a:off x="478440" y="76464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2015 воын Коми Республикаын социальнӧй отсӧг сетан мераяс, 1 юкӧн</a:t>
            </a:r>
            <a:endParaRPr/>
          </a:p>
        </p:txBody>
      </p:sp>
      <p:graphicFrame>
        <p:nvGraphicFramePr>
          <p:cNvPr id="251" name="Table 3"/>
          <p:cNvGraphicFramePr/>
          <p:nvPr/>
        </p:nvGraphicFramePr>
        <p:xfrm>
          <a:off x="478440" y="1196640"/>
          <a:ext cx="8309520" cy="5400360"/>
        </p:xfrm>
        <a:graphic>
          <a:graphicData uri="http://schemas.openxmlformats.org/drawingml/2006/table">
            <a:tbl>
              <a:tblPr/>
              <a:tblGrid>
                <a:gridCol w="4237560"/>
                <a:gridCol w="1800000"/>
                <a:gridCol w="1152000"/>
                <a:gridCol w="1119960"/>
              </a:tblGrid>
              <a:tr h="909720">
                <a:tc>
                  <a:txBody>
                    <a:bodyPr lIns="36720" rIns="36720" tIns="0" bIns="0"/>
                    <a:p>
                      <a:pPr>
                        <a:lnSpc>
                          <a:spcPct val="115000"/>
                        </a:lnSpc>
                      </a:pPr>
                      <a:r>
                        <a:rPr b="1" lang="ru-RU" sz="1200">
                          <a:solidFill>
                            <a:srgbClr val="ffffff"/>
                          </a:solidFill>
                          <a:latin typeface="Calibri"/>
                        </a:rPr>
                        <a:t> </a:t>
                      </a:r>
                      <a:endParaRPr/>
                    </a:p>
                  </a:txBody>
                  <a:tcPr/>
                </a:tc>
                <a:tc>
                  <a:txBody>
                    <a:bodyPr lIns="36720" rIns="36720" tIns="0" bIns="0" anchor="ctr"/>
                    <a:p>
                      <a:pPr algn="ctr">
                        <a:lnSpc>
                          <a:spcPct val="115000"/>
                        </a:lnSpc>
                      </a:pPr>
                      <a:r>
                        <a:rPr b="1" lang="ru-RU" sz="1200">
                          <a:solidFill>
                            <a:srgbClr val="ffffff"/>
                          </a:solidFill>
                          <a:latin typeface="Calibri"/>
                        </a:rPr>
                        <a:t>Социальнӧй отсӧг мераяс босьтысь граждана лыд*, морт</a:t>
                      </a:r>
                      <a:endParaRPr/>
                    </a:p>
                  </a:txBody>
                  <a:tcPr/>
                </a:tc>
                <a:tc>
                  <a:txBody>
                    <a:bodyPr lIns="36720" rIns="36720" tIns="0" bIns="0" anchor="ctr"/>
                    <a:p>
                      <a:pPr algn="ctr">
                        <a:lnSpc>
                          <a:spcPct val="115000"/>
                        </a:lnSpc>
                      </a:pPr>
                      <a:r>
                        <a:rPr b="1" lang="ru-RU" sz="1200">
                          <a:solidFill>
                            <a:srgbClr val="ffffff"/>
                          </a:solidFill>
                          <a:latin typeface="Calibri"/>
                        </a:rPr>
                        <a:t>Водзвыв урчитӧма,</a:t>
                      </a:r>
                      <a:r>
                        <a:rPr b="1" lang="ru-RU" sz="1200">
                          <a:solidFill>
                            <a:srgbClr val="ffffff"/>
                          </a:solidFill>
                          <a:latin typeface="Calibri"/>
                        </a:rPr>
                        <a:t>
</a:t>
                      </a:r>
                      <a:r>
                        <a:rPr b="1" lang="ru-RU" sz="1200">
                          <a:solidFill>
                            <a:srgbClr val="ffffff"/>
                          </a:solidFill>
                          <a:latin typeface="Calibri"/>
                        </a:rPr>
                        <a:t>млн. шайт</a:t>
                      </a:r>
                      <a:endParaRPr/>
                    </a:p>
                  </a:txBody>
                  <a:tcPr/>
                </a:tc>
                <a:tc>
                  <a:txBody>
                    <a:bodyPr lIns="36720" rIns="36720" tIns="0" bIns="0" anchor="ctr"/>
                    <a:p>
                      <a:pPr algn="ctr">
                        <a:lnSpc>
                          <a:spcPct val="115000"/>
                        </a:lnSpc>
                      </a:pPr>
                      <a:r>
                        <a:rPr b="1" lang="ru-RU" sz="1200">
                          <a:solidFill>
                            <a:srgbClr val="ffffff"/>
                          </a:solidFill>
                          <a:latin typeface="Calibri"/>
                        </a:rPr>
                        <a:t>Збыльмӧдӧма,</a:t>
                      </a:r>
                      <a:r>
                        <a:rPr b="1" lang="ru-RU" sz="1200">
                          <a:solidFill>
                            <a:srgbClr val="ffffff"/>
                          </a:solidFill>
                          <a:latin typeface="Calibri"/>
                        </a:rPr>
                        <a:t>
</a:t>
                      </a:r>
                      <a:r>
                        <a:rPr b="1" lang="ru-RU" sz="1200">
                          <a:solidFill>
                            <a:srgbClr val="ffffff"/>
                          </a:solidFill>
                          <a:latin typeface="Calibri"/>
                        </a:rPr>
                        <a:t>млн. шайт</a:t>
                      </a:r>
                      <a:endParaRPr/>
                    </a:p>
                  </a:txBody>
                  <a:tcPr/>
                </a:tc>
              </a:tr>
              <a:tr h="454680">
                <a:tc>
                  <a:txBody>
                    <a:bodyPr lIns="36720" rIns="36720" tIns="0" bIns="0"/>
                    <a:p>
                      <a:pPr>
                        <a:lnSpc>
                          <a:spcPct val="115000"/>
                        </a:lnSpc>
                      </a:pPr>
                      <a:r>
                        <a:rPr b="1" lang="ru-RU" sz="1200">
                          <a:solidFill>
                            <a:srgbClr val="ffffff"/>
                          </a:solidFill>
                          <a:latin typeface="Calibri"/>
                        </a:rPr>
                        <a:t>Федеральнӧй сьӧмкуд сьӧм тшӧт весьтӧ социальнӧй отсӧг сетан мераяс</a:t>
                      </a:r>
                      <a:endParaRPr/>
                    </a:p>
                  </a:txBody>
                  <a:tcPr/>
                </a:tc>
                <a:tc>
                  <a:txBody>
                    <a:bodyPr lIns="36720" rIns="36720" tIns="0" bIns="0" anchor="ctr"/>
                    <a:p>
                      <a:pPr algn="ctr">
                        <a:lnSpc>
                          <a:spcPct val="115000"/>
                        </a:lnSpc>
                      </a:pPr>
                      <a:r>
                        <a:rPr lang="ru-RU" sz="1200">
                          <a:solidFill>
                            <a:srgbClr val="000000"/>
                          </a:solidFill>
                          <a:latin typeface="Calibri"/>
                        </a:rPr>
                        <a:t>134 539   </a:t>
                      </a:r>
                      <a:endParaRPr/>
                    </a:p>
                  </a:txBody>
                  <a:tcPr/>
                </a:tc>
                <a:tc>
                  <a:txBody>
                    <a:bodyPr lIns="36720" rIns="36720" tIns="0" bIns="0" anchor="ctr"/>
                    <a:p>
                      <a:pPr algn="ctr">
                        <a:lnSpc>
                          <a:spcPct val="115000"/>
                        </a:lnSpc>
                      </a:pPr>
                      <a:r>
                        <a:rPr lang="ru-RU" sz="1200">
                          <a:solidFill>
                            <a:srgbClr val="000000"/>
                          </a:solidFill>
                          <a:latin typeface="Calibri"/>
                        </a:rPr>
                        <a:t>1 839,6   </a:t>
                      </a:r>
                      <a:endParaRPr/>
                    </a:p>
                  </a:txBody>
                  <a:tcPr/>
                </a:tc>
                <a:tc>
                  <a:txBody>
                    <a:bodyPr lIns="36720" rIns="36720" tIns="0" bIns="0" anchor="ctr"/>
                    <a:p>
                      <a:pPr algn="ctr">
                        <a:lnSpc>
                          <a:spcPct val="115000"/>
                        </a:lnSpc>
                      </a:pPr>
                      <a:r>
                        <a:rPr lang="ru-RU" sz="1200">
                          <a:solidFill>
                            <a:srgbClr val="000000"/>
                          </a:solidFill>
                          <a:latin typeface="Calibri"/>
                        </a:rPr>
                        <a:t>1 691,8   </a:t>
                      </a:r>
                      <a:endParaRPr/>
                    </a:p>
                  </a:txBody>
                  <a:tcPr/>
                </a:tc>
              </a:tr>
              <a:tr h="227520">
                <a:tc>
                  <a:txBody>
                    <a:bodyPr lIns="36720" rIns="36720" tIns="0" bIns="0"/>
                    <a:p>
                      <a:pPr>
                        <a:lnSpc>
                          <a:spcPct val="115000"/>
                        </a:lnSpc>
                      </a:pPr>
                      <a:r>
                        <a:rPr b="1" lang="ru-RU" sz="1200">
                          <a:solidFill>
                            <a:srgbClr val="ffffff"/>
                          </a:solidFill>
                          <a:latin typeface="Calibri"/>
                        </a:rPr>
                        <a:t>сы лыдын:</a:t>
                      </a:r>
                      <a:endParaRPr/>
                    </a:p>
                  </a:txBody>
                  <a:tcPr/>
                </a:tc>
              </a:tr>
              <a:tr h="602640">
                <a:tc>
                  <a:txBody>
                    <a:bodyPr lIns="36720" rIns="36720" tIns="0" bIns="0"/>
                    <a:p>
                      <a:pPr>
                        <a:lnSpc>
                          <a:spcPct val="115000"/>
                        </a:lnSpc>
                      </a:pPr>
                      <a:r>
                        <a:rPr b="1" lang="ru-RU" sz="1200">
                          <a:solidFill>
                            <a:srgbClr val="ffffff"/>
                          </a:solidFill>
                          <a:latin typeface="Calibri"/>
                        </a:rPr>
                        <a:t>войнаса ветеранъяслы, вермытӧмъяслы оланiн да коммунальнӧй услугаясысь мынтысьӧм</a:t>
                      </a:r>
                      <a:endParaRPr/>
                    </a:p>
                  </a:txBody>
                  <a:tcPr/>
                </a:tc>
                <a:tc>
                  <a:txBody>
                    <a:bodyPr lIns="36720" rIns="36720" tIns="0" bIns="0" anchor="ctr"/>
                    <a:p>
                      <a:pPr algn="ctr">
                        <a:lnSpc>
                          <a:spcPct val="115000"/>
                        </a:lnSpc>
                      </a:pPr>
                      <a:r>
                        <a:rPr lang="ru-RU" sz="1200">
                          <a:solidFill>
                            <a:srgbClr val="000000"/>
                          </a:solidFill>
                          <a:latin typeface="Calibri"/>
                        </a:rPr>
                        <a:t>56 696   </a:t>
                      </a:r>
                      <a:endParaRPr/>
                    </a:p>
                  </a:txBody>
                  <a:tcPr/>
                </a:tc>
                <a:tc>
                  <a:txBody>
                    <a:bodyPr lIns="36720" rIns="36720" tIns="0" bIns="0" anchor="ctr"/>
                    <a:p>
                      <a:pPr algn="ctr">
                        <a:lnSpc>
                          <a:spcPct val="115000"/>
                        </a:lnSpc>
                      </a:pPr>
                      <a:r>
                        <a:rPr lang="ru-RU" sz="1200">
                          <a:solidFill>
                            <a:srgbClr val="000000"/>
                          </a:solidFill>
                          <a:latin typeface="Calibri"/>
                        </a:rPr>
                        <a:t>578,1   </a:t>
                      </a:r>
                      <a:endParaRPr/>
                    </a:p>
                  </a:txBody>
                  <a:tcPr/>
                </a:tc>
                <a:tc>
                  <a:txBody>
                    <a:bodyPr lIns="36720" rIns="36720" tIns="0" bIns="0" anchor="ctr"/>
                    <a:p>
                      <a:pPr algn="ctr">
                        <a:lnSpc>
                          <a:spcPct val="115000"/>
                        </a:lnSpc>
                      </a:pPr>
                      <a:r>
                        <a:rPr lang="ru-RU" sz="1200">
                          <a:solidFill>
                            <a:srgbClr val="000000"/>
                          </a:solidFill>
                          <a:latin typeface="Calibri"/>
                        </a:rPr>
                        <a:t>527,2   </a:t>
                      </a:r>
                      <a:endParaRPr/>
                    </a:p>
                  </a:txBody>
                  <a:tcPr/>
                </a:tc>
              </a:tr>
              <a:tr h="392760">
                <a:tc>
                  <a:txBody>
                    <a:bodyPr lIns="36720" rIns="36720" tIns="0" bIns="0"/>
                    <a:p>
                      <a:pPr>
                        <a:lnSpc>
                          <a:spcPct val="115000"/>
                        </a:lnSpc>
                      </a:pPr>
                      <a:r>
                        <a:rPr b="1" lang="ru-RU" sz="1200">
                          <a:solidFill>
                            <a:srgbClr val="ffffff"/>
                          </a:solidFill>
                          <a:latin typeface="Calibri"/>
                        </a:rPr>
                        <a:t>челядя семьяяслы социальнӧй отсӧг сетан мераяс</a:t>
                      </a:r>
                      <a:endParaRPr/>
                    </a:p>
                  </a:txBody>
                  <a:tcPr/>
                </a:tc>
                <a:tc>
                  <a:txBody>
                    <a:bodyPr lIns="36720" rIns="36720" tIns="0" bIns="0" anchor="ctr"/>
                    <a:p>
                      <a:pPr algn="ctr">
                        <a:lnSpc>
                          <a:spcPct val="115000"/>
                        </a:lnSpc>
                      </a:pPr>
                      <a:r>
                        <a:rPr lang="ru-RU" sz="1200">
                          <a:solidFill>
                            <a:srgbClr val="000000"/>
                          </a:solidFill>
                          <a:latin typeface="Calibri"/>
                        </a:rPr>
                        <a:t>9 466   </a:t>
                      </a:r>
                      <a:endParaRPr/>
                    </a:p>
                  </a:txBody>
                  <a:tcPr/>
                </a:tc>
                <a:tc>
                  <a:txBody>
                    <a:bodyPr lIns="36720" rIns="36720" tIns="0" bIns="0" anchor="ctr"/>
                    <a:p>
                      <a:pPr algn="ctr">
                        <a:lnSpc>
                          <a:spcPct val="115000"/>
                        </a:lnSpc>
                      </a:pPr>
                      <a:r>
                        <a:rPr lang="ru-RU" sz="1200">
                          <a:solidFill>
                            <a:srgbClr val="000000"/>
                          </a:solidFill>
                          <a:latin typeface="Calibri"/>
                        </a:rPr>
                        <a:t>385,8   </a:t>
                      </a:r>
                      <a:endParaRPr/>
                    </a:p>
                  </a:txBody>
                  <a:tcPr/>
                </a:tc>
                <a:tc>
                  <a:txBody>
                    <a:bodyPr lIns="36720" rIns="36720" tIns="0" bIns="0" anchor="ctr"/>
                    <a:p>
                      <a:pPr algn="ctr">
                        <a:lnSpc>
                          <a:spcPct val="115000"/>
                        </a:lnSpc>
                      </a:pPr>
                      <a:r>
                        <a:rPr lang="ru-RU" sz="1200">
                          <a:solidFill>
                            <a:srgbClr val="000000"/>
                          </a:solidFill>
                          <a:latin typeface="Calibri"/>
                        </a:rPr>
                        <a:t>383,0   </a:t>
                      </a:r>
                      <a:endParaRPr/>
                    </a:p>
                  </a:txBody>
                  <a:tcPr/>
                </a:tc>
              </a:tr>
              <a:tr h="227520">
                <a:tc>
                  <a:txBody>
                    <a:bodyPr lIns="36720" rIns="36720" tIns="0" bIns="0"/>
                    <a:p>
                      <a:pPr>
                        <a:lnSpc>
                          <a:spcPct val="115000"/>
                        </a:lnSpc>
                      </a:pPr>
                      <a:r>
                        <a:rPr b="1" lang="ru-RU" sz="1200">
                          <a:solidFill>
                            <a:srgbClr val="ffffff"/>
                          </a:solidFill>
                          <a:latin typeface="Calibri"/>
                        </a:rPr>
                        <a:t>уджтӧмалысь гражданалы пособие</a:t>
                      </a:r>
                      <a:endParaRPr/>
                    </a:p>
                  </a:txBody>
                  <a:tcPr/>
                </a:tc>
                <a:tc>
                  <a:txBody>
                    <a:bodyPr lIns="36720" rIns="36720" tIns="0" bIns="0" anchor="ctr"/>
                    <a:p>
                      <a:pPr algn="ctr">
                        <a:lnSpc>
                          <a:spcPct val="115000"/>
                        </a:lnSpc>
                      </a:pPr>
                      <a:r>
                        <a:rPr lang="ru-RU" sz="1200">
                          <a:solidFill>
                            <a:srgbClr val="000000"/>
                          </a:solidFill>
                          <a:latin typeface="Calibri"/>
                        </a:rPr>
                        <a:t>23 461   </a:t>
                      </a:r>
                      <a:endParaRPr/>
                    </a:p>
                  </a:txBody>
                  <a:tcPr/>
                </a:tc>
                <a:tc>
                  <a:txBody>
                    <a:bodyPr lIns="36720" rIns="36720" tIns="0" bIns="0" anchor="ctr"/>
                    <a:p>
                      <a:pPr algn="ctr">
                        <a:lnSpc>
                          <a:spcPct val="115000"/>
                        </a:lnSpc>
                      </a:pPr>
                      <a:r>
                        <a:rPr lang="ru-RU" sz="1200">
                          <a:solidFill>
                            <a:srgbClr val="000000"/>
                          </a:solidFill>
                          <a:latin typeface="Calibri"/>
                        </a:rPr>
                        <a:t>322,8   </a:t>
                      </a:r>
                      <a:endParaRPr/>
                    </a:p>
                  </a:txBody>
                  <a:tcPr/>
                </a:tc>
                <a:tc>
                  <a:txBody>
                    <a:bodyPr lIns="36720" rIns="36720" tIns="0" bIns="0" anchor="ctr"/>
                    <a:p>
                      <a:pPr algn="ctr">
                        <a:lnSpc>
                          <a:spcPct val="115000"/>
                        </a:lnSpc>
                      </a:pPr>
                      <a:r>
                        <a:rPr lang="ru-RU" sz="1200">
                          <a:solidFill>
                            <a:srgbClr val="000000"/>
                          </a:solidFill>
                          <a:latin typeface="Calibri"/>
                        </a:rPr>
                        <a:t>319,0   </a:t>
                      </a:r>
                      <a:endParaRPr/>
                    </a:p>
                  </a:txBody>
                  <a:tcPr/>
                </a:tc>
              </a:tr>
              <a:tr h="227520">
                <a:tc>
                  <a:txBody>
                    <a:bodyPr lIns="36720" rIns="36720" tIns="0" bIns="0"/>
                    <a:p>
                      <a:pPr>
                        <a:lnSpc>
                          <a:spcPct val="115000"/>
                        </a:lnSpc>
                      </a:pPr>
                      <a:r>
                        <a:rPr b="1" lang="ru-RU" sz="1200">
                          <a:solidFill>
                            <a:srgbClr val="ffffff"/>
                          </a:solidFill>
                          <a:latin typeface="Calibri"/>
                        </a:rPr>
                        <a:t>гражданаӧс лекарствоӧн могмӧдӧм</a:t>
                      </a:r>
                      <a:endParaRPr/>
                    </a:p>
                  </a:txBody>
                  <a:tcPr/>
                </a:tc>
                <a:tc>
                  <a:txBody>
                    <a:bodyPr lIns="36720" rIns="36720" tIns="0" bIns="0" anchor="ctr"/>
                    <a:p>
                      <a:pPr algn="ctr">
                        <a:lnSpc>
                          <a:spcPct val="115000"/>
                        </a:lnSpc>
                      </a:pPr>
                      <a:r>
                        <a:rPr lang="ru-RU" sz="1200">
                          <a:solidFill>
                            <a:srgbClr val="000000"/>
                          </a:solidFill>
                          <a:latin typeface="Calibri"/>
                        </a:rPr>
                        <a:t>38 268   </a:t>
                      </a:r>
                      <a:endParaRPr/>
                    </a:p>
                  </a:txBody>
                  <a:tcPr/>
                </a:tc>
                <a:tc>
                  <a:txBody>
                    <a:bodyPr lIns="36720" rIns="36720" tIns="0" bIns="0" anchor="ctr"/>
                    <a:p>
                      <a:pPr algn="ctr">
                        <a:lnSpc>
                          <a:spcPct val="115000"/>
                        </a:lnSpc>
                      </a:pPr>
                      <a:r>
                        <a:rPr lang="ru-RU" sz="1200">
                          <a:solidFill>
                            <a:srgbClr val="000000"/>
                          </a:solidFill>
                          <a:latin typeface="Calibri"/>
                        </a:rPr>
                        <a:t>419,4   </a:t>
                      </a:r>
                      <a:endParaRPr/>
                    </a:p>
                  </a:txBody>
                  <a:tcPr/>
                </a:tc>
                <a:tc>
                  <a:txBody>
                    <a:bodyPr lIns="36720" rIns="36720" tIns="0" bIns="0" anchor="ctr"/>
                    <a:p>
                      <a:pPr algn="ctr">
                        <a:lnSpc>
                          <a:spcPct val="115000"/>
                        </a:lnSpc>
                      </a:pPr>
                      <a:r>
                        <a:rPr lang="ru-RU" sz="1200">
                          <a:solidFill>
                            <a:srgbClr val="000000"/>
                          </a:solidFill>
                          <a:latin typeface="Calibri"/>
                        </a:rPr>
                        <a:t>331,0   </a:t>
                      </a:r>
                      <a:endParaRPr/>
                    </a:p>
                  </a:txBody>
                  <a:tcPr/>
                </a:tc>
              </a:tr>
              <a:tr h="602640">
                <a:tc>
                  <a:txBody>
                    <a:bodyPr lIns="36720" rIns="36720" tIns="0" bIns="0"/>
                    <a:p>
                      <a:pPr>
                        <a:lnSpc>
                          <a:spcPct val="115000"/>
                        </a:lnSpc>
                      </a:pPr>
                      <a:r>
                        <a:rPr b="1" lang="ru-RU" sz="1200">
                          <a:solidFill>
                            <a:srgbClr val="ffffff"/>
                          </a:solidFill>
                          <a:latin typeface="Calibri"/>
                        </a:rPr>
                        <a:t>«СССР-са почёта донор», «Россияса почёта донор» пасӧн наградитӧм йӧзлы быдвося сьӧм мынтӧм</a:t>
                      </a:r>
                      <a:endParaRPr/>
                    </a:p>
                  </a:txBody>
                  <a:tcPr/>
                </a:tc>
                <a:tc>
                  <a:txBody>
                    <a:bodyPr lIns="36720" rIns="36720" tIns="0" bIns="0" anchor="ctr"/>
                    <a:p>
                      <a:pPr algn="ctr">
                        <a:lnSpc>
                          <a:spcPct val="115000"/>
                        </a:lnSpc>
                      </a:pPr>
                      <a:r>
                        <a:rPr lang="ru-RU" sz="1200">
                          <a:solidFill>
                            <a:srgbClr val="000000"/>
                          </a:solidFill>
                          <a:latin typeface="Calibri"/>
                        </a:rPr>
                        <a:t>5 607   </a:t>
                      </a:r>
                      <a:endParaRPr/>
                    </a:p>
                  </a:txBody>
                  <a:tcPr/>
                </a:tc>
                <a:tc>
                  <a:txBody>
                    <a:bodyPr lIns="36720" rIns="36720" tIns="0" bIns="0" anchor="ctr"/>
                    <a:p>
                      <a:pPr algn="ctr">
                        <a:lnSpc>
                          <a:spcPct val="115000"/>
                        </a:lnSpc>
                      </a:pPr>
                      <a:r>
                        <a:rPr lang="ru-RU" sz="1200">
                          <a:solidFill>
                            <a:srgbClr val="000000"/>
                          </a:solidFill>
                          <a:latin typeface="Calibri"/>
                        </a:rPr>
                        <a:t>72,9   </a:t>
                      </a:r>
                      <a:endParaRPr/>
                    </a:p>
                  </a:txBody>
                  <a:tcPr/>
                </a:tc>
                <a:tc>
                  <a:txBody>
                    <a:bodyPr lIns="36720" rIns="36720" tIns="0" bIns="0" anchor="ctr"/>
                    <a:p>
                      <a:pPr algn="ctr">
                        <a:lnSpc>
                          <a:spcPct val="115000"/>
                        </a:lnSpc>
                      </a:pPr>
                      <a:r>
                        <a:rPr lang="ru-RU" sz="1200">
                          <a:solidFill>
                            <a:srgbClr val="000000"/>
                          </a:solidFill>
                          <a:latin typeface="Calibri"/>
                        </a:rPr>
                        <a:t>72,8   </a:t>
                      </a:r>
                      <a:endParaRPr/>
                    </a:p>
                  </a:txBody>
                  <a:tcPr/>
                </a:tc>
              </a:tr>
              <a:tr h="454680">
                <a:tc>
                  <a:txBody>
                    <a:bodyPr lIns="36720" rIns="36720" tIns="0" bIns="0"/>
                    <a:p>
                      <a:pPr>
                        <a:lnSpc>
                          <a:spcPct val="115000"/>
                        </a:lnSpc>
                      </a:pPr>
                      <a:r>
                        <a:rPr b="1" lang="ru-RU" sz="1200">
                          <a:solidFill>
                            <a:srgbClr val="ffffff"/>
                          </a:solidFill>
                          <a:latin typeface="Calibri"/>
                        </a:rPr>
                        <a:t>федеральнӧй оланпастэчас збыльмӧдӧм серти мукӧд социальнӧй отсӧг сетан мера</a:t>
                      </a:r>
                      <a:endParaRPr/>
                    </a:p>
                  </a:txBody>
                  <a:tcPr/>
                </a:tc>
                <a:tc>
                  <a:txBody>
                    <a:bodyPr lIns="36720" rIns="36720" tIns="0" bIns="0" anchor="ctr"/>
                    <a:p>
                      <a:pPr algn="ctr">
                        <a:lnSpc>
                          <a:spcPct val="115000"/>
                        </a:lnSpc>
                      </a:pPr>
                      <a:r>
                        <a:rPr lang="ru-RU" sz="1200">
                          <a:solidFill>
                            <a:srgbClr val="000000"/>
                          </a:solidFill>
                          <a:latin typeface="Calibri"/>
                        </a:rPr>
                        <a:t>1 041   </a:t>
                      </a:r>
                      <a:endParaRPr/>
                    </a:p>
                  </a:txBody>
                  <a:tcPr/>
                </a:tc>
                <a:tc>
                  <a:txBody>
                    <a:bodyPr lIns="36720" rIns="36720" tIns="0" bIns="0" anchor="ctr"/>
                    <a:p>
                      <a:pPr algn="ctr">
                        <a:lnSpc>
                          <a:spcPct val="115000"/>
                        </a:lnSpc>
                      </a:pPr>
                      <a:r>
                        <a:rPr lang="ru-RU" sz="1200">
                          <a:solidFill>
                            <a:srgbClr val="000000"/>
                          </a:solidFill>
                          <a:latin typeface="Calibri"/>
                        </a:rPr>
                        <a:t>60,6   </a:t>
                      </a:r>
                      <a:endParaRPr/>
                    </a:p>
                  </a:txBody>
                  <a:tcPr/>
                </a:tc>
                <a:tc>
                  <a:txBody>
                    <a:bodyPr lIns="36720" rIns="36720" tIns="0" bIns="0" anchor="ctr"/>
                    <a:p>
                      <a:pPr algn="ctr">
                        <a:lnSpc>
                          <a:spcPct val="115000"/>
                        </a:lnSpc>
                      </a:pPr>
                      <a:r>
                        <a:rPr lang="ru-RU" sz="1200">
                          <a:solidFill>
                            <a:srgbClr val="000000"/>
                          </a:solidFill>
                          <a:latin typeface="Calibri"/>
                        </a:rPr>
                        <a:t>58,8   </a:t>
                      </a:r>
                      <a:endParaRPr/>
                    </a:p>
                  </a:txBody>
                  <a:tcPr/>
                </a:tc>
              </a:tr>
              <a:tr h="454680">
                <a:tc>
                  <a:txBody>
                    <a:bodyPr lIns="36720" rIns="36720" tIns="0" bIns="0"/>
                    <a:p>
                      <a:pPr>
                        <a:lnSpc>
                          <a:spcPct val="115000"/>
                        </a:lnSpc>
                      </a:pPr>
                      <a:r>
                        <a:rPr b="1" lang="ru-RU" sz="1200">
                          <a:solidFill>
                            <a:srgbClr val="ffffff"/>
                          </a:solidFill>
                          <a:latin typeface="Calibri"/>
                        </a:rPr>
                        <a:t>Республиканскӧй сьӧмкуд сьӧм тшӧт весьтӧ социальнӧй отсӧг сетан мераяс</a:t>
                      </a:r>
                      <a:endParaRPr/>
                    </a:p>
                  </a:txBody>
                  <a:tcPr/>
                </a:tc>
                <a:tc>
                  <a:txBody>
                    <a:bodyPr lIns="36720" rIns="36720" tIns="0" bIns="0" anchor="ctr"/>
                    <a:p>
                      <a:pPr algn="ctr">
                        <a:lnSpc>
                          <a:spcPct val="115000"/>
                        </a:lnSpc>
                      </a:pPr>
                      <a:r>
                        <a:rPr lang="ru-RU" sz="1200">
                          <a:solidFill>
                            <a:srgbClr val="000000"/>
                          </a:solidFill>
                          <a:latin typeface="Calibri"/>
                        </a:rPr>
                        <a:t>735 305   </a:t>
                      </a:r>
                      <a:endParaRPr/>
                    </a:p>
                  </a:txBody>
                  <a:tcPr/>
                </a:tc>
                <a:tc>
                  <a:txBody>
                    <a:bodyPr lIns="36720" rIns="36720" tIns="0" bIns="0" anchor="ctr"/>
                    <a:p>
                      <a:pPr algn="ctr">
                        <a:lnSpc>
                          <a:spcPct val="115000"/>
                        </a:lnSpc>
                      </a:pPr>
                      <a:r>
                        <a:rPr lang="ru-RU" sz="1200">
                          <a:solidFill>
                            <a:srgbClr val="000000"/>
                          </a:solidFill>
                          <a:latin typeface="Calibri"/>
                        </a:rPr>
                        <a:t>7 278,2   </a:t>
                      </a:r>
                      <a:endParaRPr/>
                    </a:p>
                  </a:txBody>
                  <a:tcPr/>
                </a:tc>
                <a:tc>
                  <a:txBody>
                    <a:bodyPr lIns="36720" rIns="36720" tIns="0" bIns="0" anchor="ctr"/>
                    <a:p>
                      <a:pPr algn="ctr">
                        <a:lnSpc>
                          <a:spcPct val="115000"/>
                        </a:lnSpc>
                      </a:pPr>
                      <a:r>
                        <a:rPr lang="ru-RU" sz="1200">
                          <a:solidFill>
                            <a:srgbClr val="000000"/>
                          </a:solidFill>
                          <a:latin typeface="Calibri"/>
                        </a:rPr>
                        <a:t>6 993,1   </a:t>
                      </a:r>
                      <a:endParaRPr/>
                    </a:p>
                  </a:txBody>
                  <a:tcPr/>
                </a:tc>
              </a:tr>
              <a:tr h="227520">
                <a:tc>
                  <a:txBody>
                    <a:bodyPr lIns="36720" rIns="36720" tIns="0" bIns="0"/>
                    <a:p>
                      <a:pPr>
                        <a:lnSpc>
                          <a:spcPct val="115000"/>
                        </a:lnSpc>
                      </a:pPr>
                      <a:r>
                        <a:rPr b="1" lang="ru-RU" sz="1200">
                          <a:solidFill>
                            <a:srgbClr val="ffffff"/>
                          </a:solidFill>
                          <a:latin typeface="Calibri"/>
                        </a:rPr>
                        <a:t>сы лыдын:</a:t>
                      </a:r>
                      <a:endParaRPr/>
                    </a:p>
                  </a:txBody>
                  <a:tcPr/>
                </a:tc>
              </a:tr>
              <a:tr h="392760">
                <a:tc>
                  <a:txBody>
                    <a:bodyPr lIns="36720" rIns="36720" tIns="0" bIns="0"/>
                    <a:p>
                      <a:pPr>
                        <a:lnSpc>
                          <a:spcPct val="115000"/>
                        </a:lnSpc>
                      </a:pPr>
                      <a:r>
                        <a:rPr b="1" lang="ru-RU" sz="1200">
                          <a:solidFill>
                            <a:srgbClr val="ffffff"/>
                          </a:solidFill>
                          <a:latin typeface="Calibri"/>
                        </a:rPr>
                        <a:t>челядя семьяяслы социальнӧй отсӧг сетан мераяс</a:t>
                      </a:r>
                      <a:endParaRPr/>
                    </a:p>
                  </a:txBody>
                  <a:tcPr/>
                </a:tc>
                <a:tc>
                  <a:txBody>
                    <a:bodyPr lIns="36720" rIns="36720" tIns="0" bIns="0" anchor="ctr"/>
                    <a:p>
                      <a:pPr algn="ctr">
                        <a:lnSpc>
                          <a:spcPct val="115000"/>
                        </a:lnSpc>
                      </a:pPr>
                      <a:r>
                        <a:rPr lang="ru-RU" sz="1200">
                          <a:solidFill>
                            <a:srgbClr val="000000"/>
                          </a:solidFill>
                          <a:latin typeface="Calibri"/>
                        </a:rPr>
                        <a:t>151 126   </a:t>
                      </a:r>
                      <a:endParaRPr/>
                    </a:p>
                  </a:txBody>
                  <a:tcPr/>
                </a:tc>
                <a:tc>
                  <a:txBody>
                    <a:bodyPr lIns="36720" rIns="36720" tIns="0" bIns="0" anchor="ctr"/>
                    <a:p>
                      <a:pPr algn="ctr">
                        <a:lnSpc>
                          <a:spcPct val="115000"/>
                        </a:lnSpc>
                      </a:pPr>
                      <a:r>
                        <a:rPr lang="ru-RU" sz="1200">
                          <a:solidFill>
                            <a:srgbClr val="000000"/>
                          </a:solidFill>
                          <a:latin typeface="Calibri"/>
                        </a:rPr>
                        <a:t>1 533,2   </a:t>
                      </a:r>
                      <a:endParaRPr/>
                    </a:p>
                  </a:txBody>
                  <a:tcPr/>
                </a:tc>
                <a:tc>
                  <a:txBody>
                    <a:bodyPr lIns="36720" rIns="36720" tIns="0" bIns="0" anchor="ctr"/>
                    <a:p>
                      <a:pPr algn="ctr">
                        <a:lnSpc>
                          <a:spcPct val="115000"/>
                        </a:lnSpc>
                      </a:pPr>
                      <a:r>
                        <a:rPr lang="ru-RU" sz="1200">
                          <a:solidFill>
                            <a:srgbClr val="000000"/>
                          </a:solidFill>
                          <a:latin typeface="Calibri"/>
                        </a:rPr>
                        <a:t>1 491,2   </a:t>
                      </a:r>
                      <a:endParaRPr/>
                    </a:p>
                  </a:txBody>
                  <a:tcPr/>
                </a:tc>
              </a:tr>
              <a:tr h="225720">
                <a:tc>
                  <a:txBody>
                    <a:bodyPr lIns="36720" rIns="36720" tIns="0" bIns="0"/>
                    <a:p>
                      <a:pPr>
                        <a:lnSpc>
                          <a:spcPct val="115000"/>
                        </a:lnSpc>
                      </a:pPr>
                      <a:r>
                        <a:rPr b="1" lang="ru-RU" sz="1200">
                          <a:solidFill>
                            <a:srgbClr val="ffffff"/>
                          </a:solidFill>
                          <a:latin typeface="Calibri"/>
                        </a:rPr>
                        <a:t>гӧля олысь гражданалы пособие</a:t>
                      </a:r>
                      <a:endParaRPr/>
                    </a:p>
                  </a:txBody>
                  <a:tcPr/>
                </a:tc>
                <a:tc>
                  <a:txBody>
                    <a:bodyPr lIns="36720" rIns="36720" tIns="0" bIns="0" anchor="ctr"/>
                    <a:p>
                      <a:pPr algn="ctr">
                        <a:lnSpc>
                          <a:spcPct val="115000"/>
                        </a:lnSpc>
                      </a:pPr>
                      <a:r>
                        <a:rPr lang="ru-RU" sz="1200">
                          <a:solidFill>
                            <a:srgbClr val="000000"/>
                          </a:solidFill>
                          <a:latin typeface="Calibri"/>
                        </a:rPr>
                        <a:t>172 459   </a:t>
                      </a:r>
                      <a:endParaRPr/>
                    </a:p>
                  </a:txBody>
                  <a:tcPr/>
                </a:tc>
                <a:tc>
                  <a:txBody>
                    <a:bodyPr lIns="36720" rIns="36720" tIns="0" bIns="0" anchor="ctr"/>
                    <a:p>
                      <a:pPr algn="ctr">
                        <a:lnSpc>
                          <a:spcPct val="115000"/>
                        </a:lnSpc>
                      </a:pPr>
                      <a:r>
                        <a:rPr lang="ru-RU" sz="1200">
                          <a:solidFill>
                            <a:srgbClr val="000000"/>
                          </a:solidFill>
                          <a:latin typeface="Calibri"/>
                        </a:rPr>
                        <a:t>1 121,2   </a:t>
                      </a:r>
                      <a:endParaRPr/>
                    </a:p>
                  </a:txBody>
                  <a:tcPr/>
                </a:tc>
                <a:tc>
                  <a:txBody>
                    <a:bodyPr lIns="36720" rIns="36720" tIns="0" bIns="0" anchor="ctr"/>
                    <a:p>
                      <a:pPr algn="ctr">
                        <a:lnSpc>
                          <a:spcPct val="115000"/>
                        </a:lnSpc>
                      </a:pPr>
                      <a:r>
                        <a:rPr lang="ru-RU" sz="1200">
                          <a:solidFill>
                            <a:srgbClr val="000000"/>
                          </a:solidFill>
                          <a:latin typeface="Calibri"/>
                        </a:rPr>
                        <a:t>1 113,6   </a:t>
                      </a:r>
                      <a:endParaRPr/>
                    </a:p>
                  </a:txBody>
                  <a:tcPr/>
                </a:tc>
              </a:tr>
            </a:tbl>
          </a:graphicData>
        </a:graphic>
      </p:graphicFrame>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2" name="TextShape 1"/>
          <p:cNvSpPr txBox="1"/>
          <p:nvPr/>
        </p:nvSpPr>
        <p:spPr>
          <a:xfrm>
            <a:off x="0" y="6492960"/>
            <a:ext cx="395280" cy="364680"/>
          </a:xfrm>
          <a:prstGeom prst="rect">
            <a:avLst/>
          </a:prstGeom>
        </p:spPr>
        <p:txBody>
          <a:bodyPr anchor="ctr"/>
          <a:p>
            <a:pPr>
              <a:lnSpc>
                <a:spcPct val="100000"/>
              </a:lnSpc>
            </a:pPr>
            <a:fld id="{664D9C99-7AA7-4025-82C1-6B1EBDAA02D1}" type="slidenum">
              <a:rPr lang="ru-RU" sz="1200">
                <a:solidFill>
                  <a:srgbClr val="ffc000"/>
                </a:solidFill>
                <a:latin typeface="Calibri"/>
              </a:rPr>
              <a:t>&lt;номер&gt;</a:t>
            </a:fld>
            <a:endParaRPr/>
          </a:p>
        </p:txBody>
      </p:sp>
      <p:sp>
        <p:nvSpPr>
          <p:cNvPr id="253" name="CustomShape 2"/>
          <p:cNvSpPr/>
          <p:nvPr/>
        </p:nvSpPr>
        <p:spPr>
          <a:xfrm>
            <a:off x="478440" y="76464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2015 воын Коми Республикаын социальнӧй отсӧг сетан мераяс, 2 юкӧн</a:t>
            </a:r>
            <a:endParaRPr/>
          </a:p>
        </p:txBody>
      </p:sp>
      <p:graphicFrame>
        <p:nvGraphicFramePr>
          <p:cNvPr id="254" name="Table 3"/>
          <p:cNvGraphicFramePr/>
          <p:nvPr/>
        </p:nvGraphicFramePr>
        <p:xfrm>
          <a:off x="478440" y="1196640"/>
          <a:ext cx="8309520" cy="4641120"/>
        </p:xfrm>
        <a:graphic>
          <a:graphicData uri="http://schemas.openxmlformats.org/drawingml/2006/table">
            <a:tbl>
              <a:tblPr/>
              <a:tblGrid>
                <a:gridCol w="4381560"/>
                <a:gridCol w="1728000"/>
                <a:gridCol w="1080000"/>
                <a:gridCol w="1119960"/>
              </a:tblGrid>
              <a:tr h="812520">
                <a:tc>
                  <a:txBody>
                    <a:bodyPr lIns="36720" rIns="36720" tIns="0" bIns="0"/>
                    <a:p>
                      <a:pPr>
                        <a:lnSpc>
                          <a:spcPct val="115000"/>
                        </a:lnSpc>
                      </a:pPr>
                      <a:r>
                        <a:rPr b="1" lang="ru-RU" sz="1200">
                          <a:solidFill>
                            <a:srgbClr val="ffffff"/>
                          </a:solidFill>
                          <a:latin typeface="Calibri"/>
                        </a:rPr>
                        <a:t> </a:t>
                      </a:r>
                      <a:endParaRPr/>
                    </a:p>
                  </a:txBody>
                  <a:tcPr/>
                </a:tc>
                <a:tc>
                  <a:txBody>
                    <a:bodyPr lIns="36720" rIns="36720" tIns="0" bIns="0" anchor="ctr"/>
                    <a:p>
                      <a:pPr algn="ctr">
                        <a:lnSpc>
                          <a:spcPct val="115000"/>
                        </a:lnSpc>
                      </a:pPr>
                      <a:r>
                        <a:rPr b="1" lang="ru-RU" sz="1200">
                          <a:solidFill>
                            <a:srgbClr val="ffffff"/>
                          </a:solidFill>
                          <a:latin typeface="Calibri"/>
                        </a:rPr>
                        <a:t>Социальнӧй отсӧг мераяс босьтысь граждана лыд*, морт</a:t>
                      </a:r>
                      <a:endParaRPr/>
                    </a:p>
                  </a:txBody>
                  <a:tcPr/>
                </a:tc>
                <a:tc>
                  <a:txBody>
                    <a:bodyPr lIns="36720" rIns="36720" tIns="0" bIns="0" anchor="ctr"/>
                    <a:p>
                      <a:pPr algn="ctr">
                        <a:lnSpc>
                          <a:spcPct val="115000"/>
                        </a:lnSpc>
                      </a:pPr>
                      <a:r>
                        <a:rPr b="1" lang="ru-RU" sz="1200">
                          <a:solidFill>
                            <a:srgbClr val="ffffff"/>
                          </a:solidFill>
                          <a:latin typeface="Calibri"/>
                        </a:rPr>
                        <a:t>Водзвыв урчитӧма,</a:t>
                      </a:r>
                      <a:r>
                        <a:rPr b="1" lang="ru-RU" sz="1200">
                          <a:solidFill>
                            <a:srgbClr val="ffffff"/>
                          </a:solidFill>
                          <a:latin typeface="Calibri"/>
                        </a:rPr>
                        <a:t>
</a:t>
                      </a:r>
                      <a:r>
                        <a:rPr b="1" lang="ru-RU" sz="1200">
                          <a:solidFill>
                            <a:srgbClr val="ffffff"/>
                          </a:solidFill>
                          <a:latin typeface="Calibri"/>
                        </a:rPr>
                        <a:t>млн. шайт</a:t>
                      </a:r>
                      <a:endParaRPr/>
                    </a:p>
                  </a:txBody>
                  <a:tcPr/>
                </a:tc>
                <a:tc>
                  <a:txBody>
                    <a:bodyPr lIns="36720" rIns="36720" tIns="0" bIns="0" anchor="ctr"/>
                    <a:p>
                      <a:pPr algn="ctr">
                        <a:lnSpc>
                          <a:spcPct val="115000"/>
                        </a:lnSpc>
                      </a:pPr>
                      <a:r>
                        <a:rPr b="1" lang="ru-RU" sz="1200">
                          <a:solidFill>
                            <a:srgbClr val="ffffff"/>
                          </a:solidFill>
                          <a:latin typeface="Calibri"/>
                        </a:rPr>
                        <a:t>Збыльмӧдӧма,</a:t>
                      </a:r>
                      <a:r>
                        <a:rPr b="1" lang="ru-RU" sz="1200">
                          <a:solidFill>
                            <a:srgbClr val="ffffff"/>
                          </a:solidFill>
                          <a:latin typeface="Calibri"/>
                        </a:rPr>
                        <a:t>
</a:t>
                      </a:r>
                      <a:r>
                        <a:rPr b="1" lang="ru-RU" sz="1200">
                          <a:solidFill>
                            <a:srgbClr val="ffffff"/>
                          </a:solidFill>
                          <a:latin typeface="Calibri"/>
                        </a:rPr>
                        <a:t>млн. шайт</a:t>
                      </a:r>
                      <a:endParaRPr/>
                    </a:p>
                  </a:txBody>
                  <a:tcPr/>
                </a:tc>
              </a:tr>
              <a:tr h="1022400">
                <a:tc>
                  <a:txBody>
                    <a:bodyPr lIns="36720" rIns="36720" tIns="0" bIns="0"/>
                    <a:p>
                      <a:pPr>
                        <a:lnSpc>
                          <a:spcPct val="115000"/>
                        </a:lnSpc>
                      </a:pPr>
                      <a:r>
                        <a:rPr b="1" lang="ru-RU" sz="1200">
                          <a:solidFill>
                            <a:srgbClr val="ffffff"/>
                          </a:solidFill>
                          <a:latin typeface="Calibri"/>
                        </a:rPr>
                        <a:t>уджвывса ветеранъяслы, тылын уджалысьяслы, реабилитируйтӧм йӧзлы да йӧзлы, кодъяс веськавлісны политическӧй репрессияяс улӧ, социальнӧй отсӧг сетан мераяс</a:t>
                      </a:r>
                      <a:endParaRPr/>
                    </a:p>
                  </a:txBody>
                  <a:tcPr/>
                </a:tc>
                <a:tc>
                  <a:txBody>
                    <a:bodyPr lIns="36720" rIns="36720" tIns="0" bIns="0" anchor="ctr"/>
                    <a:p>
                      <a:pPr algn="ctr">
                        <a:lnSpc>
                          <a:spcPct val="115000"/>
                        </a:lnSpc>
                      </a:pPr>
                      <a:r>
                        <a:rPr lang="ru-RU" sz="1200">
                          <a:solidFill>
                            <a:srgbClr val="000000"/>
                          </a:solidFill>
                          <a:latin typeface="Calibri"/>
                        </a:rPr>
                        <a:t>138 655   </a:t>
                      </a:r>
                      <a:endParaRPr/>
                    </a:p>
                  </a:txBody>
                  <a:tcPr/>
                </a:tc>
                <a:tc>
                  <a:txBody>
                    <a:bodyPr lIns="36720" rIns="36720" tIns="0" bIns="0" anchor="ctr"/>
                    <a:p>
                      <a:pPr algn="ctr">
                        <a:lnSpc>
                          <a:spcPct val="115000"/>
                        </a:lnSpc>
                      </a:pPr>
                      <a:r>
                        <a:rPr lang="ru-RU" sz="1200">
                          <a:solidFill>
                            <a:srgbClr val="000000"/>
                          </a:solidFill>
                          <a:latin typeface="Calibri"/>
                        </a:rPr>
                        <a:t>1 080,0   </a:t>
                      </a:r>
                      <a:endParaRPr/>
                    </a:p>
                  </a:txBody>
                  <a:tcPr/>
                </a:tc>
                <a:tc>
                  <a:txBody>
                    <a:bodyPr lIns="36720" rIns="36720" tIns="0" bIns="0" anchor="ctr"/>
                    <a:p>
                      <a:pPr algn="ctr">
                        <a:lnSpc>
                          <a:spcPct val="115000"/>
                        </a:lnSpc>
                      </a:pPr>
                      <a:r>
                        <a:rPr lang="ru-RU" sz="1200">
                          <a:solidFill>
                            <a:srgbClr val="000000"/>
                          </a:solidFill>
                          <a:latin typeface="Calibri"/>
                        </a:rPr>
                        <a:t>1 060,7   </a:t>
                      </a:r>
                      <a:endParaRPr/>
                    </a:p>
                  </a:txBody>
                  <a:tcPr/>
                </a:tc>
              </a:tr>
              <a:tr h="392760">
                <a:tc>
                  <a:txBody>
                    <a:bodyPr lIns="36720" rIns="36720" tIns="0" bIns="0"/>
                    <a:p>
                      <a:pPr>
                        <a:lnSpc>
                          <a:spcPct val="115000"/>
                        </a:lnSpc>
                      </a:pPr>
                      <a:r>
                        <a:rPr b="1" lang="ru-RU" sz="1200">
                          <a:solidFill>
                            <a:srgbClr val="ffffff"/>
                          </a:solidFill>
                          <a:latin typeface="Calibri"/>
                        </a:rPr>
                        <a:t>бать-мамтӧм, бать-мам дӧзьӧртӧг кольӧм челядьлы социальнӧй отсӧг сетан мераяс</a:t>
                      </a:r>
                      <a:endParaRPr/>
                    </a:p>
                  </a:txBody>
                  <a:tcPr/>
                </a:tc>
                <a:tc>
                  <a:txBody>
                    <a:bodyPr lIns="36720" rIns="36720" tIns="0" bIns="0" anchor="ctr"/>
                    <a:p>
                      <a:pPr algn="ctr">
                        <a:lnSpc>
                          <a:spcPct val="115000"/>
                        </a:lnSpc>
                      </a:pPr>
                      <a:r>
                        <a:rPr lang="ru-RU" sz="1200">
                          <a:solidFill>
                            <a:srgbClr val="000000"/>
                          </a:solidFill>
                          <a:latin typeface="Calibri"/>
                        </a:rPr>
                        <a:t>9 916   </a:t>
                      </a:r>
                      <a:endParaRPr/>
                    </a:p>
                  </a:txBody>
                  <a:tcPr/>
                </a:tc>
                <a:tc>
                  <a:txBody>
                    <a:bodyPr lIns="36720" rIns="36720" tIns="0" bIns="0" anchor="ctr"/>
                    <a:p>
                      <a:pPr algn="ctr">
                        <a:lnSpc>
                          <a:spcPct val="115000"/>
                        </a:lnSpc>
                      </a:pPr>
                      <a:r>
                        <a:rPr lang="ru-RU" sz="1200">
                          <a:solidFill>
                            <a:srgbClr val="000000"/>
                          </a:solidFill>
                          <a:latin typeface="Calibri"/>
                        </a:rPr>
                        <a:t>584,0   </a:t>
                      </a:r>
                      <a:endParaRPr/>
                    </a:p>
                  </a:txBody>
                  <a:tcPr/>
                </a:tc>
                <a:tc>
                  <a:txBody>
                    <a:bodyPr lIns="36720" rIns="36720" tIns="0" bIns="0" anchor="ctr"/>
                    <a:p>
                      <a:pPr algn="ctr">
                        <a:lnSpc>
                          <a:spcPct val="115000"/>
                        </a:lnSpc>
                      </a:pPr>
                      <a:r>
                        <a:rPr lang="ru-RU" sz="1200">
                          <a:solidFill>
                            <a:srgbClr val="000000"/>
                          </a:solidFill>
                          <a:latin typeface="Calibri"/>
                        </a:rPr>
                        <a:t>576,4   </a:t>
                      </a:r>
                      <a:endParaRPr/>
                    </a:p>
                  </a:txBody>
                  <a:tcPr/>
                </a:tc>
              </a:tr>
              <a:tr h="182880">
                <a:tc>
                  <a:txBody>
                    <a:bodyPr lIns="36720" rIns="36720" tIns="0" bIns="0"/>
                    <a:p>
                      <a:pPr>
                        <a:lnSpc>
                          <a:spcPct val="115000"/>
                        </a:lnSpc>
                      </a:pPr>
                      <a:r>
                        <a:rPr b="1" lang="ru-RU" sz="1200">
                          <a:solidFill>
                            <a:srgbClr val="ffffff"/>
                          </a:solidFill>
                          <a:latin typeface="Calibri"/>
                        </a:rPr>
                        <a:t>уджтӧмалысь гражданалы пособие</a:t>
                      </a:r>
                      <a:endParaRPr/>
                    </a:p>
                  </a:txBody>
                  <a:tcPr/>
                </a:tc>
                <a:tc>
                  <a:txBody>
                    <a:bodyPr lIns="36720" rIns="36720" tIns="0" bIns="0" anchor="ctr"/>
                    <a:p>
                      <a:pPr algn="ctr">
                        <a:lnSpc>
                          <a:spcPct val="115000"/>
                        </a:lnSpc>
                      </a:pPr>
                      <a:r>
                        <a:rPr lang="ru-RU" sz="1200">
                          <a:solidFill>
                            <a:srgbClr val="000000"/>
                          </a:solidFill>
                          <a:latin typeface="Calibri"/>
                        </a:rPr>
                        <a:t>14 127   </a:t>
                      </a:r>
                      <a:endParaRPr/>
                    </a:p>
                  </a:txBody>
                  <a:tcPr/>
                </a:tc>
                <a:tc>
                  <a:txBody>
                    <a:bodyPr lIns="36720" rIns="36720" tIns="0" bIns="0" anchor="ctr"/>
                    <a:p>
                      <a:pPr algn="ctr">
                        <a:lnSpc>
                          <a:spcPct val="115000"/>
                        </a:lnSpc>
                      </a:pPr>
                      <a:r>
                        <a:rPr lang="ru-RU" sz="1200">
                          <a:solidFill>
                            <a:srgbClr val="000000"/>
                          </a:solidFill>
                          <a:latin typeface="Calibri"/>
                        </a:rPr>
                        <a:t>30,0   </a:t>
                      </a:r>
                      <a:endParaRPr/>
                    </a:p>
                  </a:txBody>
                  <a:tcPr/>
                </a:tc>
                <a:tc>
                  <a:txBody>
                    <a:bodyPr lIns="36720" rIns="36720" tIns="0" bIns="0" anchor="ctr"/>
                    <a:p>
                      <a:pPr algn="ctr">
                        <a:lnSpc>
                          <a:spcPct val="115000"/>
                        </a:lnSpc>
                      </a:pPr>
                      <a:r>
                        <a:rPr lang="ru-RU" sz="1200">
                          <a:solidFill>
                            <a:srgbClr val="000000"/>
                          </a:solidFill>
                          <a:latin typeface="Calibri"/>
                        </a:rPr>
                        <a:t>26,5   </a:t>
                      </a:r>
                      <a:endParaRPr/>
                    </a:p>
                  </a:txBody>
                  <a:tcPr/>
                </a:tc>
              </a:tr>
              <a:tr h="602640">
                <a:tc>
                  <a:txBody>
                    <a:bodyPr lIns="36720" rIns="36720" tIns="0" bIns="0"/>
                    <a:p>
                      <a:pPr>
                        <a:lnSpc>
                          <a:spcPct val="115000"/>
                        </a:lnSpc>
                      </a:pPr>
                      <a:r>
                        <a:rPr b="1" lang="ru-RU" sz="1200">
                          <a:solidFill>
                            <a:srgbClr val="ffffff"/>
                          </a:solidFill>
                          <a:latin typeface="Calibri"/>
                        </a:rPr>
                        <a:t>сиктын олысь сьӧмкуд юкӧнса учреждениеясын уджалысьяслы оланін да коммунальнӧй услугаясысь мынтысьӧм</a:t>
                      </a:r>
                      <a:endParaRPr/>
                    </a:p>
                  </a:txBody>
                  <a:tcPr/>
                </a:tc>
                <a:tc>
                  <a:txBody>
                    <a:bodyPr lIns="36720" rIns="36720" tIns="0" bIns="0" anchor="ctr"/>
                    <a:p>
                      <a:pPr algn="ctr">
                        <a:lnSpc>
                          <a:spcPct val="115000"/>
                        </a:lnSpc>
                      </a:pPr>
                      <a:r>
                        <a:rPr lang="ru-RU" sz="1200">
                          <a:solidFill>
                            <a:srgbClr val="000000"/>
                          </a:solidFill>
                          <a:latin typeface="Calibri"/>
                        </a:rPr>
                        <a:t>9 978   </a:t>
                      </a:r>
                      <a:endParaRPr/>
                    </a:p>
                  </a:txBody>
                  <a:tcPr/>
                </a:tc>
                <a:tc>
                  <a:txBody>
                    <a:bodyPr lIns="36720" rIns="36720" tIns="0" bIns="0" anchor="ctr"/>
                    <a:p>
                      <a:pPr algn="ctr">
                        <a:lnSpc>
                          <a:spcPct val="115000"/>
                        </a:lnSpc>
                      </a:pPr>
                      <a:r>
                        <a:rPr lang="ru-RU" sz="1200">
                          <a:solidFill>
                            <a:srgbClr val="000000"/>
                          </a:solidFill>
                          <a:latin typeface="Calibri"/>
                        </a:rPr>
                        <a:t>289,7   </a:t>
                      </a:r>
                      <a:endParaRPr/>
                    </a:p>
                  </a:txBody>
                  <a:tcPr/>
                </a:tc>
                <a:tc>
                  <a:txBody>
                    <a:bodyPr lIns="36720" rIns="36720" tIns="0" bIns="0" anchor="ctr"/>
                    <a:p>
                      <a:pPr algn="ctr">
                        <a:lnSpc>
                          <a:spcPct val="115000"/>
                        </a:lnSpc>
                      </a:pPr>
                      <a:r>
                        <a:rPr lang="ru-RU" sz="1200">
                          <a:solidFill>
                            <a:srgbClr val="000000"/>
                          </a:solidFill>
                          <a:latin typeface="Calibri"/>
                        </a:rPr>
                        <a:t>283,7   </a:t>
                      </a:r>
                      <a:endParaRPr/>
                    </a:p>
                  </a:txBody>
                  <a:tcPr/>
                </a:tc>
              </a:tr>
              <a:tr h="392760">
                <a:tc>
                  <a:txBody>
                    <a:bodyPr lIns="36720" rIns="36720" tIns="0" bIns="0"/>
                    <a:p>
                      <a:pPr>
                        <a:lnSpc>
                          <a:spcPct val="115000"/>
                        </a:lnSpc>
                      </a:pPr>
                      <a:r>
                        <a:rPr b="1" lang="ru-RU" sz="1200">
                          <a:solidFill>
                            <a:srgbClr val="ffffff"/>
                          </a:solidFill>
                          <a:latin typeface="Calibri"/>
                        </a:rPr>
                        <a:t>сиктӧ уджавны воӧм медицина уджалысьяслы компенсация мынтӧм</a:t>
                      </a:r>
                      <a:endParaRPr/>
                    </a:p>
                  </a:txBody>
                  <a:tcPr/>
                </a:tc>
                <a:tc>
                  <a:txBody>
                    <a:bodyPr lIns="36720" rIns="36720" tIns="0" bIns="0" anchor="ctr"/>
                    <a:p>
                      <a:pPr algn="ctr">
                        <a:lnSpc>
                          <a:spcPct val="115000"/>
                        </a:lnSpc>
                      </a:pPr>
                      <a:r>
                        <a:rPr lang="ru-RU" sz="1200">
                          <a:solidFill>
                            <a:srgbClr val="000000"/>
                          </a:solidFill>
                          <a:latin typeface="Calibri"/>
                        </a:rPr>
                        <a:t>89   </a:t>
                      </a:r>
                      <a:endParaRPr/>
                    </a:p>
                  </a:txBody>
                  <a:tcPr/>
                </a:tc>
                <a:tc>
                  <a:txBody>
                    <a:bodyPr lIns="36720" rIns="36720" tIns="0" bIns="0" anchor="ctr"/>
                    <a:p>
                      <a:pPr algn="ctr">
                        <a:lnSpc>
                          <a:spcPct val="115000"/>
                        </a:lnSpc>
                      </a:pPr>
                      <a:r>
                        <a:rPr lang="ru-RU" sz="1200">
                          <a:solidFill>
                            <a:srgbClr val="000000"/>
                          </a:solidFill>
                          <a:latin typeface="Calibri"/>
                        </a:rPr>
                        <a:t>38,7   </a:t>
                      </a:r>
                      <a:endParaRPr/>
                    </a:p>
                  </a:txBody>
                  <a:tcPr/>
                </a:tc>
                <a:tc>
                  <a:txBody>
                    <a:bodyPr lIns="36720" rIns="36720" tIns="0" bIns="0" anchor="ctr"/>
                    <a:p>
                      <a:pPr algn="ctr">
                        <a:lnSpc>
                          <a:spcPct val="115000"/>
                        </a:lnSpc>
                      </a:pPr>
                      <a:r>
                        <a:rPr lang="ru-RU" sz="1200">
                          <a:solidFill>
                            <a:srgbClr val="000000"/>
                          </a:solidFill>
                          <a:latin typeface="Calibri"/>
                        </a:rPr>
                        <a:t>37,7   </a:t>
                      </a:r>
                      <a:endParaRPr/>
                    </a:p>
                  </a:txBody>
                  <a:tcPr/>
                </a:tc>
              </a:tr>
              <a:tr h="182880">
                <a:tc>
                  <a:txBody>
                    <a:bodyPr lIns="36720" rIns="36720" tIns="0" bIns="0"/>
                    <a:p>
                      <a:pPr>
                        <a:lnSpc>
                          <a:spcPct val="115000"/>
                        </a:lnSpc>
                      </a:pPr>
                      <a:r>
                        <a:rPr b="1" lang="ru-RU" sz="1200">
                          <a:solidFill>
                            <a:srgbClr val="ffffff"/>
                          </a:solidFill>
                          <a:latin typeface="Calibri"/>
                        </a:rPr>
                        <a:t>гражданаӧс лекарствоӧн могмӧдӧм</a:t>
                      </a:r>
                      <a:endParaRPr/>
                    </a:p>
                  </a:txBody>
                  <a:tcPr/>
                </a:tc>
                <a:tc>
                  <a:txBody>
                    <a:bodyPr lIns="36720" rIns="36720" tIns="0" bIns="0" anchor="ctr"/>
                    <a:p>
                      <a:pPr algn="ctr">
                        <a:lnSpc>
                          <a:spcPct val="115000"/>
                        </a:lnSpc>
                      </a:pPr>
                      <a:r>
                        <a:rPr lang="ru-RU" sz="1200">
                          <a:solidFill>
                            <a:srgbClr val="000000"/>
                          </a:solidFill>
                          <a:latin typeface="Calibri"/>
                        </a:rPr>
                        <a:t>109 677   </a:t>
                      </a:r>
                      <a:endParaRPr/>
                    </a:p>
                  </a:txBody>
                  <a:tcPr/>
                </a:tc>
                <a:tc>
                  <a:txBody>
                    <a:bodyPr lIns="36720" rIns="36720" tIns="0" bIns="0" anchor="ctr"/>
                    <a:p>
                      <a:pPr algn="ctr">
                        <a:lnSpc>
                          <a:spcPct val="115000"/>
                        </a:lnSpc>
                      </a:pPr>
                      <a:r>
                        <a:rPr lang="ru-RU" sz="1200">
                          <a:solidFill>
                            <a:srgbClr val="000000"/>
                          </a:solidFill>
                          <a:latin typeface="Calibri"/>
                        </a:rPr>
                        <a:t>726,4   </a:t>
                      </a:r>
                      <a:endParaRPr/>
                    </a:p>
                  </a:txBody>
                  <a:tcPr/>
                </a:tc>
                <a:tc>
                  <a:txBody>
                    <a:bodyPr lIns="36720" rIns="36720" tIns="0" bIns="0" anchor="ctr"/>
                    <a:p>
                      <a:pPr algn="ctr">
                        <a:lnSpc>
                          <a:spcPct val="115000"/>
                        </a:lnSpc>
                      </a:pPr>
                      <a:r>
                        <a:rPr lang="ru-RU" sz="1200">
                          <a:solidFill>
                            <a:srgbClr val="000000"/>
                          </a:solidFill>
                          <a:latin typeface="Calibri"/>
                        </a:rPr>
                        <a:t>576,9   </a:t>
                      </a:r>
                      <a:endParaRPr/>
                    </a:p>
                  </a:txBody>
                  <a:tcPr/>
                </a:tc>
              </a:tr>
              <a:tr h="392760">
                <a:tc>
                  <a:txBody>
                    <a:bodyPr lIns="36720" rIns="36720" tIns="0" bIns="0"/>
                    <a:p>
                      <a:pPr>
                        <a:lnSpc>
                          <a:spcPct val="115000"/>
                        </a:lnSpc>
                      </a:pPr>
                      <a:r>
                        <a:rPr b="1" lang="ru-RU" sz="1200">
                          <a:solidFill>
                            <a:srgbClr val="ffffff"/>
                          </a:solidFill>
                          <a:latin typeface="Calibri"/>
                        </a:rPr>
                        <a:t>том семьяяслы стрӧитчӧм вылӧ социальнӧй отсӧг сетан мераяс</a:t>
                      </a:r>
                      <a:endParaRPr/>
                    </a:p>
                  </a:txBody>
                  <a:tcPr/>
                </a:tc>
                <a:tc>
                  <a:txBody>
                    <a:bodyPr lIns="36720" rIns="36720" tIns="0" bIns="0" anchor="ctr"/>
                    <a:p>
                      <a:pPr algn="ctr">
                        <a:lnSpc>
                          <a:spcPct val="115000"/>
                        </a:lnSpc>
                      </a:pPr>
                      <a:r>
                        <a:rPr lang="ru-RU" sz="1200">
                          <a:solidFill>
                            <a:srgbClr val="000000"/>
                          </a:solidFill>
                          <a:latin typeface="Calibri"/>
                        </a:rPr>
                        <a:t>570   </a:t>
                      </a:r>
                      <a:endParaRPr/>
                    </a:p>
                  </a:txBody>
                  <a:tcPr/>
                </a:tc>
                <a:tc>
                  <a:txBody>
                    <a:bodyPr lIns="36720" rIns="36720" tIns="0" bIns="0" anchor="ctr"/>
                    <a:p>
                      <a:pPr algn="ctr">
                        <a:lnSpc>
                          <a:spcPct val="115000"/>
                        </a:lnSpc>
                      </a:pPr>
                      <a:r>
                        <a:rPr lang="ru-RU" sz="1200">
                          <a:solidFill>
                            <a:srgbClr val="000000"/>
                          </a:solidFill>
                          <a:latin typeface="Calibri"/>
                        </a:rPr>
                        <a:t>154,4   </a:t>
                      </a:r>
                      <a:endParaRPr/>
                    </a:p>
                  </a:txBody>
                  <a:tcPr/>
                </a:tc>
                <a:tc>
                  <a:txBody>
                    <a:bodyPr lIns="36720" rIns="36720" tIns="0" bIns="0" anchor="ctr"/>
                    <a:p>
                      <a:pPr algn="ctr">
                        <a:lnSpc>
                          <a:spcPct val="115000"/>
                        </a:lnSpc>
                      </a:pPr>
                      <a:r>
                        <a:rPr lang="ru-RU" sz="1200">
                          <a:solidFill>
                            <a:srgbClr val="000000"/>
                          </a:solidFill>
                          <a:latin typeface="Calibri"/>
                        </a:rPr>
                        <a:t>124,8   </a:t>
                      </a:r>
                      <a:endParaRPr/>
                    </a:p>
                  </a:txBody>
                  <a:tcPr/>
                </a:tc>
              </a:tr>
              <a:tr h="392760">
                <a:tc>
                  <a:txBody>
                    <a:bodyPr lIns="36720" rIns="36720" tIns="0" bIns="0"/>
                    <a:p>
                      <a:pPr>
                        <a:lnSpc>
                          <a:spcPct val="115000"/>
                        </a:lnSpc>
                      </a:pPr>
                      <a:r>
                        <a:rPr b="1" lang="ru-RU" sz="1200">
                          <a:solidFill>
                            <a:srgbClr val="ffffff"/>
                          </a:solidFill>
                          <a:latin typeface="Calibri"/>
                        </a:rPr>
                        <a:t>мукӧд категориялы социальнӧй отсӧг сетан мераяс</a:t>
                      </a:r>
                      <a:endParaRPr/>
                    </a:p>
                  </a:txBody>
                  <a:tcPr/>
                </a:tc>
                <a:tc>
                  <a:txBody>
                    <a:bodyPr lIns="36720" rIns="36720" tIns="0" bIns="0" anchor="ctr"/>
                    <a:p>
                      <a:pPr algn="ctr">
                        <a:lnSpc>
                          <a:spcPct val="115000"/>
                        </a:lnSpc>
                      </a:pPr>
                      <a:r>
                        <a:rPr lang="ru-RU" sz="1200">
                          <a:solidFill>
                            <a:srgbClr val="000000"/>
                          </a:solidFill>
                          <a:latin typeface="Calibri"/>
                        </a:rPr>
                        <a:t>128 708   </a:t>
                      </a:r>
                      <a:endParaRPr/>
                    </a:p>
                  </a:txBody>
                  <a:tcPr/>
                </a:tc>
                <a:tc>
                  <a:txBody>
                    <a:bodyPr lIns="36720" rIns="36720" tIns="0" bIns="0" anchor="ctr"/>
                    <a:p>
                      <a:pPr algn="ctr">
                        <a:lnSpc>
                          <a:spcPct val="115000"/>
                        </a:lnSpc>
                      </a:pPr>
                      <a:r>
                        <a:rPr lang="ru-RU" sz="1200">
                          <a:solidFill>
                            <a:srgbClr val="000000"/>
                          </a:solidFill>
                          <a:latin typeface="Calibri"/>
                        </a:rPr>
                        <a:t>1 720,6   </a:t>
                      </a:r>
                      <a:endParaRPr/>
                    </a:p>
                  </a:txBody>
                  <a:tcPr/>
                </a:tc>
                <a:tc>
                  <a:txBody>
                    <a:bodyPr lIns="36720" rIns="36720" tIns="0" bIns="0" anchor="ctr"/>
                    <a:p>
                      <a:pPr algn="ctr">
                        <a:lnSpc>
                          <a:spcPct val="115000"/>
                        </a:lnSpc>
                      </a:pPr>
                      <a:r>
                        <a:rPr lang="ru-RU" sz="1200">
                          <a:solidFill>
                            <a:srgbClr val="000000"/>
                          </a:solidFill>
                          <a:latin typeface="Calibri"/>
                        </a:rPr>
                        <a:t>1 701,6   </a:t>
                      </a:r>
                      <a:endParaRPr/>
                    </a:p>
                  </a:txBody>
                  <a:tcPr/>
                </a:tc>
              </a:tr>
              <a:tr h="392760">
                <a:tc>
                  <a:txBody>
                    <a:bodyPr lIns="36720" rIns="36720" tIns="0" bIns="0"/>
                    <a:p>
                      <a:pPr>
                        <a:lnSpc>
                          <a:spcPct val="115000"/>
                        </a:lnSpc>
                      </a:pPr>
                      <a:r>
                        <a:rPr b="1" lang="ru-RU" sz="1200">
                          <a:solidFill>
                            <a:srgbClr val="ffffff"/>
                          </a:solidFill>
                          <a:latin typeface="Calibri"/>
                        </a:rPr>
                        <a:t>Сьӧмӧн могмӧдан став ӧшмӧс тшӧт весьтӧ социальнӧй отсӧг сетан мераяс СТАВНАС </a:t>
                      </a:r>
                      <a:endParaRPr/>
                    </a:p>
                  </a:txBody>
                  <a:tcPr/>
                </a:tc>
                <a:tc>
                  <a:txBody>
                    <a:bodyPr lIns="36720" rIns="36720" tIns="0" bIns="0" anchor="ctr"/>
                    <a:p>
                      <a:pPr algn="ctr">
                        <a:lnSpc>
                          <a:spcPct val="115000"/>
                        </a:lnSpc>
                      </a:pPr>
                      <a:r>
                        <a:rPr lang="ru-RU" sz="1200">
                          <a:solidFill>
                            <a:srgbClr val="000000"/>
                          </a:solidFill>
                          <a:latin typeface="Calibri"/>
                        </a:rPr>
                        <a:t>869 844   </a:t>
                      </a:r>
                      <a:endParaRPr/>
                    </a:p>
                  </a:txBody>
                  <a:tcPr/>
                </a:tc>
                <a:tc>
                  <a:txBody>
                    <a:bodyPr lIns="36720" rIns="36720" tIns="0" bIns="0" anchor="ctr"/>
                    <a:p>
                      <a:pPr algn="ctr">
                        <a:lnSpc>
                          <a:spcPct val="115000"/>
                        </a:lnSpc>
                      </a:pPr>
                      <a:r>
                        <a:rPr lang="ru-RU" sz="1200">
                          <a:solidFill>
                            <a:srgbClr val="000000"/>
                          </a:solidFill>
                          <a:latin typeface="Calibri"/>
                        </a:rPr>
                        <a:t>9 118   </a:t>
                      </a:r>
                      <a:endParaRPr/>
                    </a:p>
                  </a:txBody>
                  <a:tcPr/>
                </a:tc>
                <a:tc>
                  <a:txBody>
                    <a:bodyPr lIns="36720" rIns="36720" tIns="0" bIns="0" anchor="ctr"/>
                    <a:p>
                      <a:pPr algn="ctr">
                        <a:lnSpc>
                          <a:spcPct val="115000"/>
                        </a:lnSpc>
                      </a:pPr>
                      <a:r>
                        <a:rPr lang="ru-RU" sz="1200">
                          <a:solidFill>
                            <a:srgbClr val="000000"/>
                          </a:solidFill>
                          <a:latin typeface="Calibri"/>
                        </a:rPr>
                        <a:t>8 685   </a:t>
                      </a:r>
                      <a:endParaRPr/>
                    </a:p>
                  </a:txBody>
                  <a:tcPr/>
                </a:tc>
              </a:tr>
            </a:tbl>
          </a:graphicData>
        </a:graphic>
      </p:graphicFrame>
      <p:sp>
        <p:nvSpPr>
          <p:cNvPr id="255" name="CustomShape 4"/>
          <p:cNvSpPr/>
          <p:nvPr/>
        </p:nvSpPr>
        <p:spPr>
          <a:xfrm>
            <a:off x="478440" y="6218280"/>
            <a:ext cx="8294400" cy="516600"/>
          </a:xfrm>
          <a:prstGeom prst="rect">
            <a:avLst/>
          </a:prstGeom>
          <a:noFill/>
          <a:ln>
            <a:noFill/>
          </a:ln>
        </p:spPr>
        <p:txBody>
          <a:bodyPr lIns="90000" rIns="90000" tIns="45000" bIns="45000"/>
          <a:p>
            <a:pPr algn="just">
              <a:lnSpc>
                <a:spcPct val="100000"/>
              </a:lnSpc>
            </a:pPr>
            <a:r>
              <a:rPr i="1" lang="ru-RU" sz="1400">
                <a:solidFill>
                  <a:srgbClr val="000000"/>
                </a:solidFill>
                <a:latin typeface="Times New Roman"/>
              </a:rPr>
              <a:t>* индӧма став граждана лыд, кодъяс босьтӧны быд сикас социальнӧй отсӧг сетан мераяс (ӧти гражданин вермӧ босьтны некымын социальнӧй отсӧг сетан мера).</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TextShape 1"/>
          <p:cNvSpPr txBox="1"/>
          <p:nvPr/>
        </p:nvSpPr>
        <p:spPr>
          <a:xfrm>
            <a:off x="0" y="6492960"/>
            <a:ext cx="395280" cy="364680"/>
          </a:xfrm>
          <a:prstGeom prst="rect">
            <a:avLst/>
          </a:prstGeom>
        </p:spPr>
        <p:txBody>
          <a:bodyPr anchor="ctr"/>
          <a:p>
            <a:pPr algn="ctr">
              <a:lnSpc>
                <a:spcPct val="100000"/>
              </a:lnSpc>
            </a:pPr>
            <a:fld id="{719EB940-1F8C-4B7A-81D3-3AFE3F45CC1D}" type="slidenum">
              <a:rPr lang="ru-RU" sz="1200">
                <a:solidFill>
                  <a:srgbClr val="ffc000"/>
                </a:solidFill>
                <a:latin typeface="Calibri"/>
              </a:rPr>
              <a:t>&lt;номер&gt;</a:t>
            </a:fld>
            <a:endParaRPr/>
          </a:p>
        </p:txBody>
      </p:sp>
      <p:sp>
        <p:nvSpPr>
          <p:cNvPr id="132" name="CustomShape 2"/>
          <p:cNvSpPr/>
          <p:nvPr/>
        </p:nvSpPr>
        <p:spPr>
          <a:xfrm>
            <a:off x="0" y="508680"/>
            <a:ext cx="9146520" cy="395280"/>
          </a:xfrm>
          <a:prstGeom prst="rect">
            <a:avLst/>
          </a:prstGeom>
          <a:noFill/>
          <a:ln>
            <a:noFill/>
          </a:ln>
        </p:spPr>
        <p:txBody>
          <a:bodyPr lIns="90000" rIns="90000" tIns="45000" bIns="45000"/>
          <a:p>
            <a:pPr algn="ctr">
              <a:lnSpc>
                <a:spcPct val="100000"/>
              </a:lnSpc>
            </a:pPr>
            <a:r>
              <a:rPr b="1" lang="ru-RU" sz="2000">
                <a:solidFill>
                  <a:srgbClr val="256474"/>
                </a:solidFill>
                <a:latin typeface="Times New Roman"/>
              </a:rPr>
              <a:t>ЮРИНДАЛЫСЬ</a:t>
            </a:r>
            <a:endParaRPr/>
          </a:p>
        </p:txBody>
      </p:sp>
      <p:graphicFrame>
        <p:nvGraphicFramePr>
          <p:cNvPr id="133" name="Table 3"/>
          <p:cNvGraphicFramePr/>
          <p:nvPr/>
        </p:nvGraphicFramePr>
        <p:xfrm>
          <a:off x="539640" y="908640"/>
          <a:ext cx="8208720" cy="5590800"/>
        </p:xfrm>
        <a:graphic>
          <a:graphicData uri="http://schemas.openxmlformats.org/drawingml/2006/table">
            <a:tbl>
              <a:tblPr/>
              <a:tblGrid>
                <a:gridCol w="7669080"/>
                <a:gridCol w="539640"/>
              </a:tblGrid>
              <a:tr h="823320">
                <a:tc>
                  <a:txBody>
                    <a:bodyPr lIns="27720" rIns="27720" tIns="0" bIns="0"/>
                    <a:p>
                      <a:pPr algn="ctr">
                        <a:lnSpc>
                          <a:spcPct val="100000"/>
                        </a:lnSpc>
                      </a:pPr>
                      <a:r>
                        <a:rPr b="1" lang="ru-RU">
                          <a:solidFill>
                            <a:srgbClr val="ffffff"/>
                          </a:solidFill>
                          <a:latin typeface="Calibri"/>
                        </a:rPr>
                        <a:t>«2015 воын Коми Республикаса республиканскӧй сьӧмкуд  збыльмӧдӧм йылысь» Коми Республикаса оланпас подув вылын гражданалы сьӧмкуд</a:t>
                      </a:r>
                      <a:endParaRPr/>
                    </a:p>
                  </a:txBody>
                  <a:tcPr/>
                </a:tc>
                <a:tc>
                  <a:txBody>
                    <a:bodyPr lIns="27720" rIns="27720" tIns="0" bIns="0"/>
                    <a:p>
                      <a:pPr>
                        <a:lnSpc>
                          <a:spcPct val="100000"/>
                        </a:lnSpc>
                      </a:pPr>
                      <a:endParaRPr/>
                    </a:p>
                    <a:p>
                      <a:pPr algn="ctr">
                        <a:lnSpc>
                          <a:spcPct val="100000"/>
                        </a:lnSpc>
                      </a:pPr>
                      <a:r>
                        <a:rPr b="1" lang="ru-RU" sz="1400">
                          <a:solidFill>
                            <a:srgbClr val="ffffff"/>
                          </a:solidFill>
                          <a:latin typeface="Calibri"/>
                        </a:rPr>
                        <a:t>Л/б</a:t>
                      </a:r>
                      <a:endParaRPr/>
                    </a:p>
                  </a:txBody>
                  <a:tcPr/>
                </a:tc>
              </a:tr>
              <a:tr h="213480">
                <a:tc>
                  <a:txBody>
                    <a:bodyPr lIns="27720" rIns="27720" tIns="0" bIns="0"/>
                    <a:p>
                      <a:pPr algn="just">
                        <a:lnSpc>
                          <a:spcPct val="100000"/>
                        </a:lnSpc>
                      </a:pPr>
                      <a:r>
                        <a:rPr b="1" lang="ru-RU" sz="1400">
                          <a:solidFill>
                            <a:srgbClr val="ffffff"/>
                          </a:solidFill>
                          <a:latin typeface="Calibri"/>
                        </a:rPr>
                        <a:t>Вӧдитчан терминъяслӧн да понятиеяслӧн дженьыд кывкуд</a:t>
                      </a:r>
                      <a:endParaRPr/>
                    </a:p>
                  </a:txBody>
                  <a:tcPr/>
                </a:tc>
                <a:tc>
                  <a:txBody>
                    <a:bodyPr lIns="27720" rIns="27720" tIns="0" bIns="0"/>
                    <a:p>
                      <a:pPr algn="ctr">
                        <a:lnSpc>
                          <a:spcPct val="115000"/>
                        </a:lnSpc>
                      </a:pPr>
                      <a:r>
                        <a:rPr b="1" lang="ru-RU" sz="1400">
                          <a:solidFill>
                            <a:srgbClr val="000000"/>
                          </a:solidFill>
                          <a:latin typeface="Calibri"/>
                        </a:rPr>
                        <a:t>5</a:t>
                      </a:r>
                      <a:endParaRPr/>
                    </a:p>
                  </a:txBody>
                  <a:tcPr/>
                </a:tc>
              </a:tr>
              <a:tr h="213480">
                <a:tc>
                  <a:txBody>
                    <a:bodyPr lIns="27720" rIns="27720" tIns="0" bIns="0"/>
                    <a:p>
                      <a:pPr algn="just">
                        <a:lnSpc>
                          <a:spcPct val="100000"/>
                        </a:lnSpc>
                      </a:pPr>
                      <a:r>
                        <a:rPr b="1" lang="ru-RU" sz="1400">
                          <a:solidFill>
                            <a:srgbClr val="ffffff"/>
                          </a:solidFill>
                          <a:latin typeface="Calibri"/>
                        </a:rPr>
                        <a:t>Коми Республикаса административнӧй мутас юклӧм</a:t>
                      </a:r>
                      <a:endParaRPr/>
                    </a:p>
                  </a:txBody>
                  <a:tcPr/>
                </a:tc>
                <a:tc>
                  <a:txBody>
                    <a:bodyPr lIns="27720" rIns="27720" tIns="0" bIns="0"/>
                    <a:p>
                      <a:pPr algn="ctr">
                        <a:lnSpc>
                          <a:spcPct val="115000"/>
                        </a:lnSpc>
                      </a:pPr>
                      <a:r>
                        <a:rPr b="1" lang="ru-RU" sz="1400">
                          <a:solidFill>
                            <a:srgbClr val="000000"/>
                          </a:solidFill>
                          <a:latin typeface="Calibri"/>
                        </a:rPr>
                        <a:t>7</a:t>
                      </a:r>
                      <a:endParaRPr/>
                    </a:p>
                  </a:txBody>
                  <a:tcPr/>
                </a:tc>
              </a:tr>
              <a:tr h="213480">
                <a:tc>
                  <a:txBody>
                    <a:bodyPr lIns="27720" rIns="27720" tIns="0" bIns="0"/>
                    <a:p>
                      <a:pPr algn="just">
                        <a:lnSpc>
                          <a:spcPct val="100000"/>
                        </a:lnSpc>
                      </a:pPr>
                      <a:r>
                        <a:rPr b="1" lang="ru-RU" sz="1400">
                          <a:solidFill>
                            <a:srgbClr val="ffffff"/>
                          </a:solidFill>
                          <a:latin typeface="Calibri"/>
                        </a:rPr>
                        <a:t>Коми Республикаын сьӧмкуд процесслӧн нормативнӧй подув</a:t>
                      </a:r>
                      <a:endParaRPr/>
                    </a:p>
                  </a:txBody>
                  <a:tcPr/>
                </a:tc>
                <a:tc>
                  <a:txBody>
                    <a:bodyPr lIns="27720" rIns="27720" tIns="0" bIns="0"/>
                    <a:p>
                      <a:pPr algn="ctr">
                        <a:lnSpc>
                          <a:spcPct val="115000"/>
                        </a:lnSpc>
                      </a:pPr>
                      <a:r>
                        <a:rPr b="1" lang="ru-RU" sz="1400">
                          <a:solidFill>
                            <a:srgbClr val="000000"/>
                          </a:solidFill>
                          <a:latin typeface="Calibri"/>
                        </a:rPr>
                        <a:t>8</a:t>
                      </a:r>
                      <a:endParaRPr/>
                    </a:p>
                  </a:txBody>
                  <a:tcPr/>
                </a:tc>
              </a:tr>
              <a:tr h="213480">
                <a:tc>
                  <a:txBody>
                    <a:bodyPr lIns="27720" rIns="27720" tIns="0" bIns="0"/>
                    <a:p>
                      <a:pPr algn="just">
                        <a:lnSpc>
                          <a:spcPct val="100000"/>
                        </a:lnSpc>
                      </a:pPr>
                      <a:r>
                        <a:rPr b="1" lang="ru-RU" sz="1400">
                          <a:solidFill>
                            <a:srgbClr val="ffffff"/>
                          </a:solidFill>
                          <a:latin typeface="Calibri"/>
                        </a:rPr>
                        <a:t>Коми Республикаын сьӧмкуд процесслӧн медшӧр тшупӧдъяс</a:t>
                      </a:r>
                      <a:endParaRPr/>
                    </a:p>
                  </a:txBody>
                  <a:tcPr/>
                </a:tc>
                <a:tc>
                  <a:txBody>
                    <a:bodyPr lIns="27720" rIns="27720" tIns="0" bIns="0"/>
                    <a:p>
                      <a:pPr algn="ctr">
                        <a:lnSpc>
                          <a:spcPct val="115000"/>
                        </a:lnSpc>
                      </a:pPr>
                      <a:r>
                        <a:rPr b="1" lang="ru-RU" sz="1400">
                          <a:solidFill>
                            <a:srgbClr val="000000"/>
                          </a:solidFill>
                          <a:latin typeface="Calibri"/>
                        </a:rPr>
                        <a:t>9</a:t>
                      </a:r>
                      <a:endParaRPr/>
                    </a:p>
                  </a:txBody>
                  <a:tcPr/>
                </a:tc>
              </a:tr>
              <a:tr h="426600">
                <a:tc>
                  <a:txBody>
                    <a:bodyPr lIns="27720" rIns="27720" tIns="0" bIns="0"/>
                    <a:p>
                      <a:pPr algn="just">
                        <a:lnSpc>
                          <a:spcPct val="100000"/>
                        </a:lnSpc>
                      </a:pPr>
                      <a:r>
                        <a:rPr b="1" lang="ru-RU" sz="1400">
                          <a:solidFill>
                            <a:srgbClr val="ffffff"/>
                          </a:solidFill>
                          <a:latin typeface="Calibri"/>
                        </a:rPr>
                        <a:t>Макроэкономическӧй петкӧдласъяслӧн дженьыд характеристика (социально-экономическӧя сӧвман петкӧдласъяс йылысь тӧдмӧгъяс)</a:t>
                      </a:r>
                      <a:endParaRPr/>
                    </a:p>
                  </a:txBody>
                  <a:tcPr/>
                </a:tc>
                <a:tc>
                  <a:txBody>
                    <a:bodyPr lIns="27720" rIns="27720" tIns="0" bIns="0"/>
                    <a:p>
                      <a:pPr algn="ctr">
                        <a:lnSpc>
                          <a:spcPct val="115000"/>
                        </a:lnSpc>
                      </a:pPr>
                      <a:r>
                        <a:rPr b="1" lang="ru-RU" sz="1400">
                          <a:solidFill>
                            <a:srgbClr val="000000"/>
                          </a:solidFill>
                          <a:latin typeface="Calibri"/>
                        </a:rPr>
                        <a:t>10</a:t>
                      </a:r>
                      <a:endParaRPr/>
                    </a:p>
                  </a:txBody>
                  <a:tcPr/>
                </a:tc>
              </a:tr>
              <a:tr h="1705320">
                <a:tc>
                  <a:txBody>
                    <a:bodyPr lIns="27720" rIns="27720" tIns="0" bIns="0"/>
                    <a:p>
                      <a:pPr algn="just">
                        <a:lnSpc>
                          <a:spcPct val="100000"/>
                        </a:lnSpc>
                      </a:pPr>
                      <a:r>
                        <a:rPr b="1" lang="ru-RU" sz="1400">
                          <a:solidFill>
                            <a:srgbClr val="ffffff"/>
                          </a:solidFill>
                          <a:latin typeface="Calibri"/>
                        </a:rPr>
                        <a:t>КОМИ РЕСПУБЛИКАСА РЕСПУБЛИКАНСКӦЙ СЬӦМКУДЛӦН ШӦР АСЛЫСПӦЛӦСЛУНЪЯС — чӧжӧс (сы лыдын вотысь, вотысь ӧтдор, водзӧстӧг воӧм сьӧм), рӧскод (сы лыдын сьӧмкудкостса трансфертъясӧн, а сідзжӧ уджтасӧ пырттӧм юкӧн), дефицит, дефицит сьӧмӧн могмӧдан ӧшмӧсъяс, Коми Республикалӧн канму уджйӧз ыджда, Коми Республикаса ӧтувтӧм сьӧмкудлӧн чӧжӧс да рӧскод ӧтувъя ыджда йылысь тӧдмӧгъяс, 2015 воын Коми Республикаын социальнӧй отсӧг сетан мераяс (сы лыдын торъя мога группаяс серти)</a:t>
                      </a:r>
                      <a:endParaRPr/>
                    </a:p>
                  </a:txBody>
                  <a:tcPr/>
                </a:tc>
                <a:tc>
                  <a:txBody>
                    <a:bodyPr lIns="27720" rIns="27720" tIns="0" bIns="0"/>
                    <a:p>
                      <a:pPr algn="ctr">
                        <a:lnSpc>
                          <a:spcPct val="115000"/>
                        </a:lnSpc>
                      </a:pPr>
                      <a:r>
                        <a:rPr b="1" lang="ru-RU" sz="1400">
                          <a:solidFill>
                            <a:srgbClr val="000000"/>
                          </a:solidFill>
                          <a:latin typeface="Calibri"/>
                        </a:rPr>
                        <a:t>11</a:t>
                      </a:r>
                      <a:endParaRPr/>
                    </a:p>
                  </a:txBody>
                  <a:tcPr/>
                </a:tc>
              </a:tr>
              <a:tr h="213480">
                <a:tc>
                  <a:txBody>
                    <a:bodyPr lIns="27720" rIns="27720" tIns="0" bIns="0"/>
                    <a:p>
                      <a:pPr algn="just">
                        <a:lnSpc>
                          <a:spcPct val="100000"/>
                        </a:lnSpc>
                      </a:pPr>
                      <a:r>
                        <a:rPr b="1" lang="ru-RU" sz="1400">
                          <a:solidFill>
                            <a:srgbClr val="ffffff"/>
                          </a:solidFill>
                          <a:latin typeface="Calibri"/>
                        </a:rPr>
                        <a:t>КОМИ РЕСПУБЛИКАСА КАНМУ УДЖТАСЪЯС</a:t>
                      </a:r>
                      <a:endParaRPr/>
                    </a:p>
                  </a:txBody>
                  <a:tcPr/>
                </a:tc>
                <a:tc>
                  <a:txBody>
                    <a:bodyPr lIns="27720" rIns="27720" tIns="0" bIns="0"/>
                    <a:p>
                      <a:pPr algn="ctr">
                        <a:lnSpc>
                          <a:spcPct val="115000"/>
                        </a:lnSpc>
                      </a:pPr>
                      <a:r>
                        <a:rPr b="1" lang="ru-RU" sz="1400">
                          <a:solidFill>
                            <a:srgbClr val="000000"/>
                          </a:solidFill>
                          <a:latin typeface="Calibri"/>
                        </a:rPr>
                        <a:t>30</a:t>
                      </a:r>
                      <a:endParaRPr/>
                    </a:p>
                  </a:txBody>
                  <a:tcPr/>
                </a:tc>
              </a:tr>
              <a:tr h="213480">
                <a:tc>
                  <a:txBody>
                    <a:bodyPr lIns="27720" rIns="27720" tIns="0" bIns="0"/>
                    <a:p>
                      <a:pPr algn="just">
                        <a:lnSpc>
                          <a:spcPct val="100000"/>
                        </a:lnSpc>
                      </a:pPr>
                      <a:r>
                        <a:rPr b="1" lang="ru-RU" sz="1400">
                          <a:solidFill>
                            <a:srgbClr val="ffffff"/>
                          </a:solidFill>
                          <a:latin typeface="Calibri"/>
                        </a:rPr>
                        <a:t>«Выль оланног» туйвизь серти рӧскод (социальнӧй рӧскод):</a:t>
                      </a:r>
                      <a:endParaRPr/>
                    </a:p>
                  </a:txBody>
                  <a:tcPr/>
                </a:tc>
              </a:tr>
              <a:tr h="213480">
                <a:tc>
                  <a:txBody>
                    <a:bodyPr lIns="27720" rIns="27720" tIns="0" bIns="0"/>
                    <a:p>
                      <a:pPr algn="just">
                        <a:lnSpc>
                          <a:spcPct val="100000"/>
                        </a:lnSpc>
                      </a:pPr>
                      <a:r>
                        <a:rPr b="1" lang="ru-RU" sz="1400">
                          <a:solidFill>
                            <a:srgbClr val="ffffff"/>
                          </a:solidFill>
                          <a:latin typeface="Calibri"/>
                        </a:rPr>
                        <a:t>Йӧзлысь дзоньвидзалун видзӧм сӧвмӧдӧм</a:t>
                      </a:r>
                      <a:endParaRPr/>
                    </a:p>
                  </a:txBody>
                  <a:tcPr/>
                </a:tc>
                <a:tc>
                  <a:txBody>
                    <a:bodyPr lIns="27720" rIns="27720" tIns="0" bIns="0"/>
                    <a:p>
                      <a:pPr algn="ctr">
                        <a:lnSpc>
                          <a:spcPct val="115000"/>
                        </a:lnSpc>
                      </a:pPr>
                      <a:r>
                        <a:rPr b="1" lang="ru-RU" sz="1400">
                          <a:solidFill>
                            <a:srgbClr val="000000"/>
                          </a:solidFill>
                          <a:latin typeface="Calibri"/>
                        </a:rPr>
                        <a:t>33</a:t>
                      </a:r>
                      <a:endParaRPr/>
                    </a:p>
                  </a:txBody>
                  <a:tcPr/>
                </a:tc>
              </a:tr>
              <a:tr h="213480">
                <a:tc>
                  <a:txBody>
                    <a:bodyPr lIns="27720" rIns="27720" tIns="0" bIns="0"/>
                    <a:p>
                      <a:pPr algn="just">
                        <a:lnSpc>
                          <a:spcPct val="100000"/>
                        </a:lnSpc>
                      </a:pPr>
                      <a:r>
                        <a:rPr b="1" lang="ru-RU" sz="1400">
                          <a:solidFill>
                            <a:srgbClr val="ffffff"/>
                          </a:solidFill>
                          <a:latin typeface="Calibri"/>
                        </a:rPr>
                        <a:t>Велӧдӧм сӧвмӧдӧм</a:t>
                      </a:r>
                      <a:endParaRPr/>
                    </a:p>
                  </a:txBody>
                  <a:tcPr/>
                </a:tc>
                <a:tc>
                  <a:txBody>
                    <a:bodyPr lIns="27720" rIns="27720" tIns="0" bIns="0"/>
                    <a:p>
                      <a:pPr algn="ctr">
                        <a:lnSpc>
                          <a:spcPct val="115000"/>
                        </a:lnSpc>
                      </a:pPr>
                      <a:r>
                        <a:rPr b="1" lang="ru-RU" sz="1400">
                          <a:solidFill>
                            <a:srgbClr val="000000"/>
                          </a:solidFill>
                          <a:latin typeface="Calibri"/>
                        </a:rPr>
                        <a:t>37</a:t>
                      </a:r>
                      <a:endParaRPr/>
                    </a:p>
                  </a:txBody>
                  <a:tcPr/>
                </a:tc>
              </a:tr>
              <a:tr h="213480">
                <a:tc>
                  <a:txBody>
                    <a:bodyPr lIns="27720" rIns="27720" tIns="0" bIns="0"/>
                    <a:p>
                      <a:pPr algn="just">
                        <a:lnSpc>
                          <a:spcPct val="100000"/>
                        </a:lnSpc>
                      </a:pPr>
                      <a:r>
                        <a:rPr b="1" lang="ru-RU" sz="1400">
                          <a:solidFill>
                            <a:srgbClr val="ffffff"/>
                          </a:solidFill>
                          <a:latin typeface="Calibri"/>
                        </a:rPr>
                        <a:t>Йӧзӧс социальнӧя дорйӧм</a:t>
                      </a:r>
                      <a:endParaRPr/>
                    </a:p>
                  </a:txBody>
                  <a:tcPr/>
                </a:tc>
                <a:tc>
                  <a:txBody>
                    <a:bodyPr lIns="27720" rIns="27720" tIns="0" bIns="0"/>
                    <a:p>
                      <a:pPr algn="ctr">
                        <a:lnSpc>
                          <a:spcPct val="115000"/>
                        </a:lnSpc>
                      </a:pPr>
                      <a:r>
                        <a:rPr b="1" lang="ru-RU" sz="1400">
                          <a:solidFill>
                            <a:srgbClr val="000000"/>
                          </a:solidFill>
                          <a:latin typeface="Calibri"/>
                        </a:rPr>
                        <a:t>43</a:t>
                      </a:r>
                      <a:endParaRPr/>
                    </a:p>
                  </a:txBody>
                  <a:tcPr/>
                </a:tc>
              </a:tr>
              <a:tr h="426600">
                <a:tc>
                  <a:txBody>
                    <a:bodyPr lIns="27720" rIns="27720" tIns="0" bIns="0"/>
                    <a:p>
                      <a:pPr algn="just">
                        <a:lnSpc>
                          <a:spcPct val="100000"/>
                        </a:lnSpc>
                      </a:pPr>
                      <a:r>
                        <a:rPr b="1" lang="ru-RU" sz="1400">
                          <a:solidFill>
                            <a:srgbClr val="ffffff"/>
                          </a:solidFill>
                          <a:latin typeface="Calibri"/>
                        </a:rPr>
                        <a:t>Стрӧитчӧм да оланiн да коммунальнӧй комплекс сӧвмӧдӧм, энергия видзтӧм да энергетическӧй окталун кыпӧдӧм</a:t>
                      </a:r>
                      <a:endParaRPr/>
                    </a:p>
                  </a:txBody>
                  <a:tcPr/>
                </a:tc>
                <a:tc>
                  <a:txBody>
                    <a:bodyPr lIns="27720" rIns="27720" tIns="0" bIns="0"/>
                    <a:p>
                      <a:pPr algn="ctr">
                        <a:lnSpc>
                          <a:spcPct val="115000"/>
                        </a:lnSpc>
                      </a:pPr>
                      <a:r>
                        <a:rPr b="1" lang="ru-RU" sz="1400">
                          <a:solidFill>
                            <a:srgbClr val="000000"/>
                          </a:solidFill>
                          <a:latin typeface="Calibri"/>
                        </a:rPr>
                        <a:t>47</a:t>
                      </a:r>
                      <a:endParaRPr/>
                    </a:p>
                  </a:txBody>
                  <a:tcPr/>
                </a:tc>
              </a:tr>
              <a:tr h="213480">
                <a:tc>
                  <a:txBody>
                    <a:bodyPr lIns="27720" rIns="27720" tIns="0" bIns="0"/>
                    <a:p>
                      <a:pPr algn="just">
                        <a:lnSpc>
                          <a:spcPct val="100000"/>
                        </a:lnSpc>
                      </a:pPr>
                      <a:r>
                        <a:rPr b="1" lang="ru-RU" sz="1400">
                          <a:solidFill>
                            <a:srgbClr val="ffffff"/>
                          </a:solidFill>
                          <a:latin typeface="Calibri"/>
                        </a:rPr>
                        <a:t>Йӧзӧс уджӧн могмӧдӧмлы отсалӧм</a:t>
                      </a:r>
                      <a:endParaRPr/>
                    </a:p>
                  </a:txBody>
                  <a:tcPr/>
                </a:tc>
                <a:tc>
                  <a:txBody>
                    <a:bodyPr lIns="27720" rIns="27720" tIns="0" bIns="0"/>
                    <a:p>
                      <a:pPr algn="ctr">
                        <a:lnSpc>
                          <a:spcPct val="115000"/>
                        </a:lnSpc>
                      </a:pPr>
                      <a:r>
                        <a:rPr b="1" lang="ru-RU" sz="1400">
                          <a:solidFill>
                            <a:srgbClr val="000000"/>
                          </a:solidFill>
                          <a:latin typeface="Calibri"/>
                        </a:rPr>
                        <a:t>54</a:t>
                      </a:r>
                      <a:endParaRPr/>
                    </a:p>
                  </a:txBody>
                  <a:tcPr/>
                </a:tc>
              </a:tr>
              <a:tr h="639720">
                <a:tc>
                  <a:txBody>
                    <a:bodyPr lIns="27720" rIns="27720" tIns="0" bIns="0"/>
                    <a:p>
                      <a:pPr algn="just">
                        <a:lnSpc>
                          <a:spcPct val="100000"/>
                        </a:lnSpc>
                      </a:pPr>
                      <a:r>
                        <a:rPr b="1" lang="ru-RU" sz="1400">
                          <a:solidFill>
                            <a:srgbClr val="ffffff"/>
                          </a:solidFill>
                          <a:latin typeface="Calibri"/>
                        </a:rPr>
                        <a:t>Коми Республикаса олысьясӧс да мутасъяс виччысьтӧмторъясысь дорйӧм, пӧжарысь видзчысьӧм да ва объектъяс вылын йӧзлысь видзчысянлун могмӧдӧм</a:t>
                      </a:r>
                      <a:endParaRPr/>
                    </a:p>
                  </a:txBody>
                  <a:tcPr/>
                </a:tc>
                <a:tc>
                  <a:txBody>
                    <a:bodyPr lIns="27720" rIns="27720" tIns="0" bIns="0"/>
                    <a:p>
                      <a:pPr algn="ctr">
                        <a:lnSpc>
                          <a:spcPct val="115000"/>
                        </a:lnSpc>
                      </a:pPr>
                      <a:r>
                        <a:rPr b="1" lang="ru-RU" sz="1400">
                          <a:solidFill>
                            <a:srgbClr val="000000"/>
                          </a:solidFill>
                          <a:latin typeface="Calibri"/>
                        </a:rPr>
                        <a:t>57</a:t>
                      </a:r>
                      <a:endParaRPr/>
                    </a:p>
                  </a:txBody>
                  <a:tcPr/>
                </a:tc>
              </a:tr>
            </a:tbl>
          </a:graphicData>
        </a:graphic>
      </p:graphicFrame>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TextShape 1"/>
          <p:cNvSpPr txBox="1"/>
          <p:nvPr/>
        </p:nvSpPr>
        <p:spPr>
          <a:xfrm>
            <a:off x="0" y="6492960"/>
            <a:ext cx="395280" cy="364680"/>
          </a:xfrm>
          <a:prstGeom prst="rect">
            <a:avLst/>
          </a:prstGeom>
        </p:spPr>
        <p:txBody>
          <a:bodyPr anchor="ctr"/>
          <a:p>
            <a:pPr>
              <a:lnSpc>
                <a:spcPct val="100000"/>
              </a:lnSpc>
            </a:pPr>
            <a:fld id="{0DE79A97-AB15-4E31-8FDB-6612ED3DF7CC}" type="slidenum">
              <a:rPr lang="ru-RU" sz="1200">
                <a:solidFill>
                  <a:srgbClr val="ffc000"/>
                </a:solidFill>
                <a:latin typeface="Calibri"/>
              </a:rPr>
              <a:t>&lt;номер&gt;</a:t>
            </a:fld>
            <a:endParaRPr/>
          </a:p>
        </p:txBody>
      </p:sp>
      <p:sp>
        <p:nvSpPr>
          <p:cNvPr id="257" name="CustomShape 2"/>
          <p:cNvSpPr/>
          <p:nvPr/>
        </p:nvSpPr>
        <p:spPr>
          <a:xfrm>
            <a:off x="-11160" y="611280"/>
            <a:ext cx="9180000" cy="364680"/>
          </a:xfrm>
          <a:prstGeom prst="rect">
            <a:avLst/>
          </a:prstGeom>
          <a:noFill/>
          <a:ln>
            <a:noFill/>
          </a:ln>
        </p:spPr>
        <p:txBody>
          <a:bodyPr lIns="90000" rIns="90000" tIns="45000" bIns="45000"/>
          <a:p>
            <a:pPr algn="ctr">
              <a:lnSpc>
                <a:spcPct val="100000"/>
              </a:lnSpc>
            </a:pPr>
            <a:r>
              <a:rPr b="1" lang="ru-RU">
                <a:solidFill>
                  <a:srgbClr val="256474"/>
                </a:solidFill>
                <a:latin typeface="Times New Roman"/>
              </a:rPr>
              <a:t>КОМИ РЕСПУБЛИКАСА КАНМУ УДЖТАСЪЯС</a:t>
            </a:r>
            <a:endParaRPr/>
          </a:p>
        </p:txBody>
      </p:sp>
      <p:sp>
        <p:nvSpPr>
          <p:cNvPr id="258" name="CustomShape 3"/>
          <p:cNvSpPr/>
          <p:nvPr/>
        </p:nvSpPr>
        <p:spPr>
          <a:xfrm>
            <a:off x="467640" y="980640"/>
            <a:ext cx="8328240" cy="1155960"/>
          </a:xfrm>
          <a:prstGeom prst="rect">
            <a:avLst/>
          </a:prstGeom>
          <a:noFill/>
          <a:ln>
            <a:noFill/>
          </a:ln>
        </p:spPr>
        <p:txBody>
          <a:bodyPr lIns="90000" rIns="90000" tIns="45000" bIns="45000"/>
          <a:p>
            <a:pPr algn="just">
              <a:lnSpc>
                <a:spcPct val="100000"/>
              </a:lnSpc>
            </a:pPr>
            <a:r>
              <a:rPr lang="ru-RU" sz="1400">
                <a:solidFill>
                  <a:srgbClr val="000000"/>
                </a:solidFill>
                <a:latin typeface="Times New Roman"/>
              </a:rPr>
              <a:t>Коми Республикаса канму уджтасъяслӧн лыддьӧг серти, кутшӧмӧс вынсьӧдӧма Коми Республикаса Веськӧдлан котырлӧн 2011 во лӧддза-номъя тӧлысь 30 лунся 252-р №-а тшӧктӧмӧн, 2015 воын Коми Республикаын примитӧма да уджалiс Коми Республикаса 18 канму уджтас.</a:t>
            </a:r>
            <a:endParaRPr/>
          </a:p>
          <a:p>
            <a:pPr algn="just">
              <a:lnSpc>
                <a:spcPct val="100000"/>
              </a:lnSpc>
            </a:pPr>
            <a:r>
              <a:rPr lang="ru-RU" sz="1400">
                <a:solidFill>
                  <a:srgbClr val="000000"/>
                </a:solidFill>
                <a:latin typeface="Times New Roman"/>
              </a:rPr>
              <a:t>Коми Республикаса канму уджтасъяссӧ збыльмӧдісны Коми Республикаӧс социальнӧй да экономика боксянь сӧвмӧдан 3 шӧр туйвизь серти:</a:t>
            </a:r>
            <a:endParaRPr/>
          </a:p>
        </p:txBody>
      </p:sp>
      <p:graphicFrame>
        <p:nvGraphicFramePr>
          <p:cNvPr id="259" name="Table 4"/>
          <p:cNvGraphicFramePr/>
          <p:nvPr/>
        </p:nvGraphicFramePr>
        <p:xfrm>
          <a:off x="3060000" y="2133000"/>
          <a:ext cx="5616360" cy="4598640"/>
        </p:xfrm>
        <a:graphic>
          <a:graphicData uri="http://schemas.openxmlformats.org/drawingml/2006/table">
            <a:tbl>
              <a:tblPr/>
              <a:tblGrid>
                <a:gridCol w="5616360"/>
              </a:tblGrid>
              <a:tr h="182880">
                <a:tc>
                  <a:txBody>
                    <a:bodyPr lIns="50400" rIns="50400" tIns="0" bIns="0"/>
                    <a:p>
                      <a:pPr>
                        <a:lnSpc>
                          <a:spcPct val="100000"/>
                        </a:lnSpc>
                      </a:pPr>
                      <a:r>
                        <a:rPr b="1" lang="ru-RU" sz="1200">
                          <a:solidFill>
                            <a:srgbClr val="ffffff"/>
                          </a:solidFill>
                          <a:latin typeface="Calibri"/>
                        </a:rPr>
                        <a:t>1. Йӧзлысь дзоньвидзалун видзӧм сӧвмӧдӧм</a:t>
                      </a:r>
                      <a:endParaRPr/>
                    </a:p>
                  </a:txBody>
                  <a:tcPr/>
                </a:tc>
              </a:tr>
              <a:tr h="182880">
                <a:tc>
                  <a:txBody>
                    <a:bodyPr lIns="50400" rIns="50400" tIns="0" bIns="0"/>
                    <a:p>
                      <a:pPr>
                        <a:lnSpc>
                          <a:spcPct val="100000"/>
                        </a:lnSpc>
                      </a:pPr>
                      <a:r>
                        <a:rPr b="1" lang="ru-RU" sz="1200">
                          <a:solidFill>
                            <a:srgbClr val="ffffff"/>
                          </a:solidFill>
                          <a:latin typeface="Calibri"/>
                        </a:rPr>
                        <a:t>2. Велӧдӧм сӧвмӧдӧм</a:t>
                      </a:r>
                      <a:endParaRPr/>
                    </a:p>
                  </a:txBody>
                  <a:tcPr/>
                </a:tc>
              </a:tr>
              <a:tr h="182880">
                <a:tc>
                  <a:txBody>
                    <a:bodyPr lIns="50400" rIns="50400" tIns="0" bIns="0"/>
                    <a:p>
                      <a:pPr>
                        <a:lnSpc>
                          <a:spcPct val="100000"/>
                        </a:lnSpc>
                      </a:pPr>
                      <a:r>
                        <a:rPr b="1" lang="ru-RU" sz="1200">
                          <a:solidFill>
                            <a:srgbClr val="ffffff"/>
                          </a:solidFill>
                          <a:latin typeface="Calibri"/>
                        </a:rPr>
                        <a:t>3. Йӧзӧс социальнӧя дорйӧм</a:t>
                      </a:r>
                      <a:endParaRPr/>
                    </a:p>
                  </a:txBody>
                  <a:tcPr/>
                </a:tc>
              </a:tr>
              <a:tr h="365400">
                <a:tc>
                  <a:txBody>
                    <a:bodyPr lIns="50400" rIns="50400" tIns="0" bIns="0"/>
                    <a:p>
                      <a:pPr>
                        <a:lnSpc>
                          <a:spcPct val="100000"/>
                        </a:lnSpc>
                      </a:pPr>
                      <a:r>
                        <a:rPr b="1" lang="ru-RU" sz="1200">
                          <a:solidFill>
                            <a:srgbClr val="ffffff"/>
                          </a:solidFill>
                          <a:latin typeface="Calibri"/>
                        </a:rPr>
                        <a:t>4. Стрӧитчӧм да оланін да коммунальнӧй овмӧс сӧвмӧдӧм, энергия видзтӧм да энергетическӧй окталун кыпӧдӧм</a:t>
                      </a:r>
                      <a:endParaRPr/>
                    </a:p>
                  </a:txBody>
                  <a:tcPr/>
                </a:tc>
              </a:tr>
              <a:tr h="182880">
                <a:tc>
                  <a:txBody>
                    <a:bodyPr lIns="50400" rIns="50400" tIns="0" bIns="0"/>
                    <a:p>
                      <a:pPr>
                        <a:lnSpc>
                          <a:spcPct val="100000"/>
                        </a:lnSpc>
                      </a:pPr>
                      <a:r>
                        <a:rPr b="1" lang="ru-RU" sz="1200">
                          <a:solidFill>
                            <a:srgbClr val="ffffff"/>
                          </a:solidFill>
                          <a:latin typeface="Calibri"/>
                        </a:rPr>
                        <a:t>5. Олысьясӧс уджӧн могмӧдӧмлы отсалӧм</a:t>
                      </a:r>
                      <a:endParaRPr/>
                    </a:p>
                  </a:txBody>
                  <a:tcPr/>
                </a:tc>
              </a:tr>
              <a:tr h="547920">
                <a:tc>
                  <a:txBody>
                    <a:bodyPr lIns="50400" rIns="50400" tIns="0" bIns="0"/>
                    <a:p>
                      <a:pPr>
                        <a:lnSpc>
                          <a:spcPct val="100000"/>
                        </a:lnSpc>
                      </a:pPr>
                      <a:r>
                        <a:rPr b="1" lang="ru-RU" sz="1200">
                          <a:solidFill>
                            <a:srgbClr val="ffffff"/>
                          </a:solidFill>
                          <a:latin typeface="Calibri"/>
                        </a:rPr>
                        <a:t>6. Виччысьтӧмторъясысь олысьясӧс да мутасъяс дорйӧм, пӧжарысь видзчысьӧм да ва объектъяс вылын йӧзлысь видзчысянлун могмӧдӧм </a:t>
                      </a:r>
                      <a:endParaRPr/>
                    </a:p>
                  </a:txBody>
                  <a:tcPr/>
                </a:tc>
              </a:tr>
              <a:tr h="182880">
                <a:tc>
                  <a:txBody>
                    <a:bodyPr lIns="50400" rIns="50400" tIns="0" bIns="0"/>
                    <a:p>
                      <a:pPr>
                        <a:lnSpc>
                          <a:spcPct val="100000"/>
                        </a:lnSpc>
                      </a:pPr>
                      <a:r>
                        <a:rPr b="1" lang="ru-RU" sz="1200">
                          <a:solidFill>
                            <a:srgbClr val="ffffff"/>
                          </a:solidFill>
                          <a:latin typeface="Calibri"/>
                        </a:rPr>
                        <a:t>7. Коми Республикаса культура</a:t>
                      </a:r>
                      <a:endParaRPr/>
                    </a:p>
                  </a:txBody>
                  <a:tcPr/>
                </a:tc>
              </a:tr>
              <a:tr h="182880">
                <a:tc>
                  <a:txBody>
                    <a:bodyPr lIns="50400" rIns="50400" tIns="0" bIns="0"/>
                    <a:p>
                      <a:pPr>
                        <a:lnSpc>
                          <a:spcPct val="100000"/>
                        </a:lnSpc>
                      </a:pPr>
                      <a:r>
                        <a:rPr b="1" lang="ru-RU" sz="1200">
                          <a:solidFill>
                            <a:srgbClr val="ffffff"/>
                          </a:solidFill>
                          <a:latin typeface="Calibri"/>
                        </a:rPr>
                        <a:t>8. Мортӧс ёнмӧдӧм да спорт сӧвмӧдӧм</a:t>
                      </a:r>
                      <a:endParaRPr/>
                    </a:p>
                  </a:txBody>
                  <a:tcPr/>
                </a:tc>
              </a:tr>
              <a:tr h="182880">
                <a:tc>
                  <a:txBody>
                    <a:bodyPr lIns="50400" rIns="50400" tIns="0" bIns="0"/>
                    <a:p>
                      <a:pPr>
                        <a:lnSpc>
                          <a:spcPct val="100000"/>
                        </a:lnSpc>
                      </a:pPr>
                      <a:r>
                        <a:rPr b="1" lang="ru-RU" sz="1200">
                          <a:solidFill>
                            <a:srgbClr val="ffffff"/>
                          </a:solidFill>
                          <a:latin typeface="Calibri"/>
                        </a:rPr>
                        <a:t>9. Экономика сӧвмӧдӧм</a:t>
                      </a:r>
                      <a:endParaRPr/>
                    </a:p>
                  </a:txBody>
                  <a:tcPr/>
                </a:tc>
              </a:tr>
              <a:tr h="182880">
                <a:tc>
                  <a:txBody>
                    <a:bodyPr lIns="50400" rIns="50400" tIns="0" bIns="0"/>
                    <a:p>
                      <a:pPr>
                        <a:lnSpc>
                          <a:spcPct val="100000"/>
                        </a:lnSpc>
                      </a:pPr>
                      <a:r>
                        <a:rPr b="1" lang="ru-RU" sz="1200">
                          <a:solidFill>
                            <a:srgbClr val="ffffff"/>
                          </a:solidFill>
                          <a:latin typeface="Calibri"/>
                        </a:rPr>
                        <a:t>10. Промышленносьт сӧвмӧдӧм</a:t>
                      </a:r>
                      <a:endParaRPr/>
                    </a:p>
                  </a:txBody>
                  <a:tcPr/>
                </a:tc>
              </a:tr>
              <a:tr h="182880">
                <a:tc>
                  <a:txBody>
                    <a:bodyPr lIns="50400" rIns="50400" tIns="0" bIns="0"/>
                    <a:p>
                      <a:pPr>
                        <a:lnSpc>
                          <a:spcPct val="100000"/>
                        </a:lnSpc>
                      </a:pPr>
                      <a:r>
                        <a:rPr b="1" lang="ru-RU" sz="1200">
                          <a:solidFill>
                            <a:srgbClr val="ffffff"/>
                          </a:solidFill>
                          <a:latin typeface="Calibri"/>
                        </a:rPr>
                        <a:t>11. Юӧра йӧзкотыр</a:t>
                      </a:r>
                      <a:endParaRPr/>
                    </a:p>
                  </a:txBody>
                  <a:tcPr/>
                </a:tc>
              </a:tr>
              <a:tr h="182880">
                <a:tc>
                  <a:txBody>
                    <a:bodyPr lIns="50400" rIns="50400" tIns="0" bIns="0"/>
                    <a:p>
                      <a:pPr>
                        <a:lnSpc>
                          <a:spcPct val="100000"/>
                        </a:lnSpc>
                      </a:pPr>
                      <a:r>
                        <a:rPr b="1" lang="ru-RU" sz="1200">
                          <a:solidFill>
                            <a:srgbClr val="ffffff"/>
                          </a:solidFill>
                          <a:latin typeface="Calibri"/>
                        </a:rPr>
                        <a:t>12. Транспорт система сӧвмӧдӧм</a:t>
                      </a:r>
                      <a:endParaRPr/>
                    </a:p>
                  </a:txBody>
                  <a:tcPr/>
                </a:tc>
              </a:tr>
              <a:tr h="547920">
                <a:tc>
                  <a:txBody>
                    <a:bodyPr lIns="50400" rIns="50400" tIns="0" bIns="0"/>
                    <a:p>
                      <a:pPr>
                        <a:lnSpc>
                          <a:spcPct val="100000"/>
                        </a:lnSpc>
                      </a:pPr>
                      <a:r>
                        <a:rPr b="1" lang="ru-RU" sz="1200">
                          <a:solidFill>
                            <a:srgbClr val="ffffff"/>
                          </a:solidFill>
                          <a:latin typeface="Calibri"/>
                        </a:rPr>
                        <a:t>13. Коми Республикаын видз-му овмӧс сӧвмӧдӧм да видз-му овмӧс продукция, сырье да сёян-юан рынокъяс ладмӧдӧм, чери овмӧс сӧвмӧдӧм</a:t>
                      </a:r>
                      <a:endParaRPr/>
                    </a:p>
                  </a:txBody>
                  <a:tcPr/>
                </a:tc>
              </a:tr>
              <a:tr h="365400">
                <a:tc>
                  <a:txBody>
                    <a:bodyPr lIns="50400" rIns="50400" tIns="0" bIns="0"/>
                    <a:p>
                      <a:pPr>
                        <a:lnSpc>
                          <a:spcPct val="100000"/>
                        </a:lnSpc>
                      </a:pPr>
                      <a:r>
                        <a:rPr b="1" lang="ru-RU" sz="1200">
                          <a:solidFill>
                            <a:srgbClr val="ffffff"/>
                          </a:solidFill>
                          <a:latin typeface="Calibri"/>
                        </a:rPr>
                        <a:t>14. Вӧр-ва  ресурсъяс выльмӧдӧм да наӧн вӧдитчӧм да гӧгӧртас видзӧм</a:t>
                      </a:r>
                      <a:endParaRPr/>
                    </a:p>
                  </a:txBody>
                  <a:tcPr/>
                </a:tc>
              </a:tr>
              <a:tr h="182880">
                <a:tc>
                  <a:txBody>
                    <a:bodyPr lIns="50400" rIns="50400" tIns="0" bIns="0"/>
                    <a:p>
                      <a:pPr>
                        <a:lnSpc>
                          <a:spcPct val="100000"/>
                        </a:lnSpc>
                      </a:pPr>
                      <a:r>
                        <a:rPr b="1" lang="ru-RU" sz="1200">
                          <a:solidFill>
                            <a:srgbClr val="ffffff"/>
                          </a:solidFill>
                          <a:latin typeface="Calibri"/>
                        </a:rPr>
                        <a:t>15. Вӧр овмӧс сӧвмӧдӧм</a:t>
                      </a:r>
                      <a:endParaRPr/>
                    </a:p>
                  </a:txBody>
                  <a:tcPr/>
                </a:tc>
              </a:tr>
              <a:tr h="365400">
                <a:tc>
                  <a:txBody>
                    <a:bodyPr lIns="50400" rIns="50400" tIns="0" bIns="0"/>
                    <a:p>
                      <a:pPr>
                        <a:lnSpc>
                          <a:spcPct val="100000"/>
                        </a:lnSpc>
                      </a:pPr>
                      <a:r>
                        <a:rPr b="1" lang="ru-RU" sz="1200">
                          <a:solidFill>
                            <a:srgbClr val="ffffff"/>
                          </a:solidFill>
                          <a:latin typeface="Calibri"/>
                        </a:rPr>
                        <a:t>16. Коми Республикаын канму да муниципальнӧй веськӧдлан системаын кадрӧвӧй политика</a:t>
                      </a:r>
                      <a:endParaRPr/>
                    </a:p>
                  </a:txBody>
                  <a:tcPr/>
                </a:tc>
              </a:tr>
              <a:tr h="182880">
                <a:tc>
                  <a:txBody>
                    <a:bodyPr lIns="50400" rIns="50400" tIns="0" bIns="0"/>
                    <a:p>
                      <a:pPr>
                        <a:lnSpc>
                          <a:spcPct val="100000"/>
                        </a:lnSpc>
                      </a:pPr>
                      <a:r>
                        <a:rPr b="1" lang="ru-RU" sz="1200">
                          <a:solidFill>
                            <a:srgbClr val="ffffff"/>
                          </a:solidFill>
                          <a:latin typeface="Calibri"/>
                        </a:rPr>
                        <a:t>17. Коми Республикаса канму эмбурӧн веськӧдлӧм</a:t>
                      </a:r>
                      <a:endParaRPr/>
                    </a:p>
                  </a:txBody>
                  <a:tcPr/>
                </a:tc>
              </a:tr>
              <a:tr h="182880">
                <a:tc>
                  <a:txBody>
                    <a:bodyPr lIns="50400" rIns="50400" tIns="0" bIns="0"/>
                    <a:p>
                      <a:pPr>
                        <a:lnSpc>
                          <a:spcPct val="100000"/>
                        </a:lnSpc>
                      </a:pPr>
                      <a:r>
                        <a:rPr b="1" lang="ru-RU" sz="1200">
                          <a:solidFill>
                            <a:srgbClr val="ffffff"/>
                          </a:solidFill>
                          <a:latin typeface="Calibri"/>
                        </a:rPr>
                        <a:t>18. Канму сьӧмӧн да канму уджйӧзӧн веськӧдлӧм</a:t>
                      </a:r>
                      <a:endParaRPr/>
                    </a:p>
                  </a:txBody>
                  <a:tcPr/>
                </a:tc>
              </a:tr>
            </a:tbl>
          </a:graphicData>
        </a:graphic>
      </p:graphicFrame>
      <p:sp>
        <p:nvSpPr>
          <p:cNvPr id="260" name="CustomShape 5"/>
          <p:cNvSpPr/>
          <p:nvPr/>
        </p:nvSpPr>
        <p:spPr>
          <a:xfrm>
            <a:off x="539640" y="2133000"/>
            <a:ext cx="1872000" cy="1872000"/>
          </a:xfrm>
          <a:prstGeom prst="rect">
            <a:avLst/>
          </a:prstGeom>
          <a:gradFill>
            <a:gsLst>
              <a:gs pos="0">
                <a:srgbClr val="276a7c"/>
              </a:gs>
              <a:gs pos="100000">
                <a:srgbClr val="719dad"/>
              </a:gs>
            </a:gsLst>
            <a:lin ang="8346000"/>
          </a:gradFill>
          <a:ln>
            <a:noFill/>
          </a:ln>
        </p:spPr>
        <p:txBody>
          <a:bodyPr lIns="90000" rIns="90000" tIns="45000" bIns="45000" anchor="ctr"/>
          <a:p>
            <a:pPr algn="ctr">
              <a:lnSpc>
                <a:spcPct val="100000"/>
              </a:lnSpc>
            </a:pPr>
            <a:r>
              <a:rPr lang="ru-RU" sz="1600">
                <a:solidFill>
                  <a:srgbClr val="000000"/>
                </a:solidFill>
                <a:latin typeface="Times New Roman"/>
                <a:ea typeface="Times New Roman"/>
              </a:rPr>
              <a:t>I. Выль оланног</a:t>
            </a:r>
            <a:endParaRPr/>
          </a:p>
        </p:txBody>
      </p:sp>
      <p:sp>
        <p:nvSpPr>
          <p:cNvPr id="261" name="CustomShape 6"/>
          <p:cNvSpPr/>
          <p:nvPr/>
        </p:nvSpPr>
        <p:spPr>
          <a:xfrm>
            <a:off x="559440" y="4005000"/>
            <a:ext cx="1851840" cy="1872000"/>
          </a:xfrm>
          <a:prstGeom prst="rect">
            <a:avLst/>
          </a:prstGeom>
          <a:gradFill>
            <a:gsLst>
              <a:gs pos="0">
                <a:srgbClr val="276a7c"/>
              </a:gs>
              <a:gs pos="100000">
                <a:srgbClr val="719dad"/>
              </a:gs>
            </a:gsLst>
            <a:lin ang="8346000"/>
          </a:gradFill>
          <a:ln>
            <a:noFill/>
          </a:ln>
        </p:spPr>
        <p:txBody>
          <a:bodyPr lIns="90000" rIns="90000" tIns="45000" bIns="45000" anchor="ctr"/>
          <a:p>
            <a:pPr algn="ctr">
              <a:lnSpc>
                <a:spcPct val="100000"/>
              </a:lnSpc>
            </a:pPr>
            <a:r>
              <a:rPr lang="ru-RU" sz="1600">
                <a:solidFill>
                  <a:srgbClr val="000000"/>
                </a:solidFill>
                <a:latin typeface="Times New Roman"/>
                <a:ea typeface="Times New Roman"/>
              </a:rPr>
              <a:t>II. Инновация пыр экономика</a:t>
            </a:r>
            <a:endParaRPr/>
          </a:p>
          <a:p>
            <a:pPr algn="ctr">
              <a:lnSpc>
                <a:spcPct val="100000"/>
              </a:lnSpc>
            </a:pPr>
            <a:r>
              <a:rPr lang="ru-RU" sz="1600">
                <a:solidFill>
                  <a:srgbClr val="000000"/>
                </a:solidFill>
                <a:latin typeface="Times New Roman"/>
                <a:ea typeface="Times New Roman"/>
              </a:rPr>
              <a:t> </a:t>
            </a:r>
            <a:r>
              <a:rPr lang="ru-RU" sz="1600">
                <a:solidFill>
                  <a:srgbClr val="000000"/>
                </a:solidFill>
                <a:latin typeface="Times New Roman"/>
                <a:ea typeface="Times New Roman"/>
              </a:rPr>
              <a:t>сӧвмӧдӧм да ӧнъяӧдӧм</a:t>
            </a:r>
            <a:endParaRPr/>
          </a:p>
        </p:txBody>
      </p:sp>
      <p:sp>
        <p:nvSpPr>
          <p:cNvPr id="262" name="CustomShape 7"/>
          <p:cNvSpPr/>
          <p:nvPr/>
        </p:nvSpPr>
        <p:spPr>
          <a:xfrm>
            <a:off x="539640" y="5877360"/>
            <a:ext cx="1872000" cy="863640"/>
          </a:xfrm>
          <a:prstGeom prst="rect">
            <a:avLst/>
          </a:prstGeom>
          <a:gradFill>
            <a:gsLst>
              <a:gs pos="0">
                <a:srgbClr val="276a7c"/>
              </a:gs>
              <a:gs pos="100000">
                <a:srgbClr val="719dad"/>
              </a:gs>
            </a:gsLst>
            <a:lin ang="8346000"/>
          </a:gradFill>
          <a:ln>
            <a:noFill/>
          </a:ln>
        </p:spPr>
        <p:txBody>
          <a:bodyPr lIns="90000" rIns="90000" tIns="45000" bIns="45000" anchor="ctr"/>
          <a:p>
            <a:pPr algn="ctr">
              <a:lnSpc>
                <a:spcPct val="100000"/>
              </a:lnSpc>
            </a:pPr>
            <a:r>
              <a:rPr lang="ru-RU" sz="1600">
                <a:solidFill>
                  <a:srgbClr val="000000"/>
                </a:solidFill>
                <a:latin typeface="Times New Roman"/>
                <a:ea typeface="Times New Roman"/>
              </a:rPr>
              <a:t>III. Канмуӧн бура веськӧдлӧм</a:t>
            </a:r>
            <a:endParaRPr/>
          </a:p>
        </p:txBody>
      </p:sp>
      <p:pic>
        <p:nvPicPr>
          <p:cNvPr id="263" name="Рисунок 28" descr=""/>
          <p:cNvPicPr/>
          <p:nvPr/>
        </p:nvPicPr>
        <p:blipFill>
          <a:blip r:embed="rId1"/>
          <a:stretch>
            <a:fillRect/>
          </a:stretch>
        </p:blipFill>
        <p:spPr>
          <a:xfrm>
            <a:off x="2373840" y="2150280"/>
            <a:ext cx="757800" cy="1874880"/>
          </a:xfrm>
          <a:prstGeom prst="rect">
            <a:avLst/>
          </a:prstGeom>
          <a:ln>
            <a:noFill/>
          </a:ln>
        </p:spPr>
      </p:pic>
      <p:pic>
        <p:nvPicPr>
          <p:cNvPr id="264" name="Рисунок 29" descr=""/>
          <p:cNvPicPr/>
          <p:nvPr/>
        </p:nvPicPr>
        <p:blipFill>
          <a:blip r:embed="rId2"/>
          <a:stretch>
            <a:fillRect/>
          </a:stretch>
        </p:blipFill>
        <p:spPr>
          <a:xfrm>
            <a:off x="2373840" y="4025520"/>
            <a:ext cx="757800" cy="1923120"/>
          </a:xfrm>
          <a:prstGeom prst="rect">
            <a:avLst/>
          </a:prstGeom>
          <a:ln>
            <a:noFill/>
          </a:ln>
        </p:spPr>
      </p:pic>
      <p:pic>
        <p:nvPicPr>
          <p:cNvPr id="265" name="Рисунок 30" descr=""/>
          <p:cNvPicPr/>
          <p:nvPr/>
        </p:nvPicPr>
        <p:blipFill>
          <a:blip r:embed="rId3"/>
          <a:stretch>
            <a:fillRect/>
          </a:stretch>
        </p:blipFill>
        <p:spPr>
          <a:xfrm>
            <a:off x="2373840" y="5949360"/>
            <a:ext cx="791640" cy="79164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6" name="CustomShape 1"/>
          <p:cNvSpPr/>
          <p:nvPr/>
        </p:nvSpPr>
        <p:spPr>
          <a:xfrm>
            <a:off x="429480" y="1663920"/>
            <a:ext cx="2702160" cy="2592000"/>
          </a:xfrm>
          <a:prstGeom prst="rightArrowCallout">
            <a:avLst>
              <a:gd name="adj1" fmla="val 25000"/>
              <a:gd name="adj2" fmla="val 25000"/>
              <a:gd name="adj3" fmla="val 25000"/>
              <a:gd name="adj4" fmla="val 64977"/>
            </a:avLst>
          </a:prstGeom>
          <a:gradFill>
            <a:gsLst>
              <a:gs pos="0">
                <a:srgbClr val="f5f8fa"/>
              </a:gs>
              <a:gs pos="100000">
                <a:srgbClr val="9fc9d9"/>
              </a:gs>
            </a:gsLst>
            <a:path path="circle"/>
          </a:gradFill>
          <a:ln w="9360">
            <a:solidFill>
              <a:srgbClr val="328093"/>
            </a:solidFill>
            <a:round/>
          </a:ln>
        </p:spPr>
        <p:txBody>
          <a:bodyPr lIns="90000" rIns="90000" tIns="45000" bIns="45000" anchor="ctr"/>
          <a:p>
            <a:pPr algn="ctr">
              <a:lnSpc>
                <a:spcPct val="100000"/>
              </a:lnSpc>
            </a:pPr>
            <a:r>
              <a:rPr lang="ru-RU" sz="1600">
                <a:solidFill>
                  <a:srgbClr val="000000"/>
                </a:solidFill>
                <a:latin typeface="Times New Roman"/>
              </a:rPr>
              <a:t>Канму уджтасъяслӧн удельнӧй сьӧкта Коми Республикаса республиканскӧй сьӧмкудйысь найӧс сьӧмӧн могмӧдан ӧтувъя ыдждаын</a:t>
            </a:r>
            <a:endParaRPr/>
          </a:p>
        </p:txBody>
      </p:sp>
      <p:sp>
        <p:nvSpPr>
          <p:cNvPr id="267" name="TextShape 2"/>
          <p:cNvSpPr txBox="1"/>
          <p:nvPr/>
        </p:nvSpPr>
        <p:spPr>
          <a:xfrm>
            <a:off x="0" y="6492960"/>
            <a:ext cx="395280" cy="364680"/>
          </a:xfrm>
          <a:prstGeom prst="rect">
            <a:avLst/>
          </a:prstGeom>
        </p:spPr>
        <p:txBody>
          <a:bodyPr anchor="ctr"/>
          <a:p>
            <a:pPr>
              <a:lnSpc>
                <a:spcPct val="100000"/>
              </a:lnSpc>
            </a:pPr>
            <a:fld id="{A0CCD2BB-9477-45A3-9228-278A3103192E}" type="slidenum">
              <a:rPr lang="ru-RU" sz="1200">
                <a:solidFill>
                  <a:srgbClr val="ffc000"/>
                </a:solidFill>
                <a:latin typeface="Calibri"/>
              </a:rPr>
              <a:t>&lt;номер&gt;</a:t>
            </a:fld>
            <a:endParaRPr/>
          </a:p>
        </p:txBody>
      </p:sp>
      <p:sp>
        <p:nvSpPr>
          <p:cNvPr id="268" name="CustomShape 3"/>
          <p:cNvSpPr/>
          <p:nvPr/>
        </p:nvSpPr>
        <p:spPr>
          <a:xfrm>
            <a:off x="395640" y="764640"/>
            <a:ext cx="8424720" cy="739800"/>
          </a:xfrm>
          <a:prstGeom prst="rect">
            <a:avLst/>
          </a:prstGeom>
          <a:noFill/>
          <a:ln>
            <a:noFill/>
          </a:ln>
        </p:spPr>
        <p:txBody>
          <a:bodyPr lIns="90000" rIns="90000" tIns="45000" bIns="45000"/>
          <a:p>
            <a:pPr algn="just">
              <a:lnSpc>
                <a:spcPct val="114000"/>
              </a:lnSpc>
            </a:pPr>
            <a:r>
              <a:rPr lang="ru-RU" sz="1300">
                <a:solidFill>
                  <a:srgbClr val="000000"/>
                </a:solidFill>
                <a:latin typeface="Times New Roman"/>
              </a:rPr>
              <a:t>2015 воын уджтасъяс серти Коми Республикаса республиканскӧй сьӧмкудлӧн рӧскод пайыс лои 94,2 прӧчент Коми Республикаса республиканскӧй сьӧмкудлӧн ӧтувъя рӧскод дорӧ, мый вевтыртіс 2014 вося лӧсялана петкӧдлассӧ 0,9 п.п. вылӧ.</a:t>
            </a:r>
            <a:endParaRPr/>
          </a:p>
        </p:txBody>
      </p:sp>
      <p:graphicFrame>
        <p:nvGraphicFramePr>
          <p:cNvPr id="269" name="Диаграмма 5"/>
          <p:cNvGraphicFramePr/>
          <p:nvPr/>
        </p:nvGraphicFramePr>
        <p:xfrm>
          <a:off x="3132000" y="1551600"/>
          <a:ext cx="5688360" cy="2885040"/>
        </p:xfrm>
        <a:graphic>
          <a:graphicData uri="http://schemas.openxmlformats.org/drawingml/2006/chart">
            <c:chart xmlns:c="http://schemas.openxmlformats.org/drawingml/2006/chart" xmlns:r="http://schemas.openxmlformats.org/officeDocument/2006/relationships" r:id="rId1"/>
          </a:graphicData>
        </a:graphic>
      </p:graphicFrame>
      <p:sp>
        <p:nvSpPr>
          <p:cNvPr id="270" name="CustomShape 4"/>
          <p:cNvSpPr/>
          <p:nvPr/>
        </p:nvSpPr>
        <p:spPr>
          <a:xfrm>
            <a:off x="429480" y="4608360"/>
            <a:ext cx="8424720" cy="2167920"/>
          </a:xfrm>
          <a:prstGeom prst="rect">
            <a:avLst/>
          </a:prstGeom>
          <a:noFill/>
          <a:ln>
            <a:noFill/>
          </a:ln>
        </p:spPr>
        <p:txBody>
          <a:bodyPr lIns="90000" rIns="90000" tIns="45000" bIns="45000"/>
          <a:p>
            <a:pPr algn="just">
              <a:lnSpc>
                <a:spcPct val="114000"/>
              </a:lnSpc>
            </a:pPr>
            <a:r>
              <a:rPr lang="ru-RU" sz="1350">
                <a:solidFill>
                  <a:srgbClr val="000000"/>
                </a:solidFill>
                <a:latin typeface="Times New Roman"/>
              </a:rPr>
              <a:t>2015 воын уджтасъяс серти Коми Республикаса республиканскӧй сьӧмкудлысь кызвын рӧскодсӧ (69 прӧчент) веськӧдӧма 3 канму уджтас сьӧмӧн могмӧдӧм вылӧ, мыйяс лоӧны медся тӧдчанаясӧн Коми Республикаса олысьяслы («Йӧзлысь дзоньвидзалун видзӧм сӧвмӧдӧм», «Велӧдӧм сӧвмӧдӧм», «Йӧзӧс социальнӧя дорйӧм»).</a:t>
            </a:r>
            <a:endParaRPr/>
          </a:p>
          <a:p>
            <a:pPr algn="just">
              <a:lnSpc>
                <a:spcPct val="114000"/>
              </a:lnSpc>
            </a:pPr>
            <a:r>
              <a:rPr lang="ru-RU" sz="1350">
                <a:solidFill>
                  <a:srgbClr val="000000"/>
                </a:solidFill>
                <a:latin typeface="Times New Roman"/>
              </a:rPr>
              <a:t>Сэк, кор 2014 воын республикаса ӧти олысь вылӧ 3 уджтас серти сьӧмкуд рӧскодыс вӧлі 46,1 сюрс шайт, 2015 воын – 48,3 сюрс шайт, содіс 4,8 прӧчент вылӧ.</a:t>
            </a:r>
            <a:endParaRPr/>
          </a:p>
          <a:p>
            <a:pPr algn="just">
              <a:lnSpc>
                <a:spcPct val="114000"/>
              </a:lnSpc>
            </a:pPr>
            <a:r>
              <a:rPr lang="ru-RU" sz="1350">
                <a:solidFill>
                  <a:srgbClr val="000000"/>
                </a:solidFill>
                <a:latin typeface="Times New Roman"/>
              </a:rPr>
              <a:t>Босьтны кӧ тӧд вылӧ, мый 2015 воын инфляцияыс лоис 13,2 прӧчент (Росстат серти), то позьӧ шуны, мый вося кывкӧртӧдъяс серти оптимизация босьтіс тайӧ социальнӧй уджтасъяслӧн рӧскодысь 10 прӧчентысь этшаджык.</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TextShape 1"/>
          <p:cNvSpPr txBox="1"/>
          <p:nvPr/>
        </p:nvSpPr>
        <p:spPr>
          <a:xfrm>
            <a:off x="0" y="6492960"/>
            <a:ext cx="395280" cy="364680"/>
          </a:xfrm>
          <a:prstGeom prst="rect">
            <a:avLst/>
          </a:prstGeom>
        </p:spPr>
        <p:txBody>
          <a:bodyPr anchor="ctr"/>
          <a:p>
            <a:pPr>
              <a:lnSpc>
                <a:spcPct val="100000"/>
              </a:lnSpc>
            </a:pPr>
            <a:fld id="{B0F67E70-EEEA-482F-9B26-1B49A0F5CBCE}" type="slidenum">
              <a:rPr lang="ru-RU" sz="1200">
                <a:solidFill>
                  <a:srgbClr val="ffc000"/>
                </a:solidFill>
                <a:latin typeface="Calibri"/>
              </a:rPr>
              <a:t>&lt;номер&gt;</a:t>
            </a:fld>
            <a:endParaRPr/>
          </a:p>
        </p:txBody>
      </p:sp>
      <p:sp>
        <p:nvSpPr>
          <p:cNvPr id="272" name="CustomShape 2"/>
          <p:cNvSpPr/>
          <p:nvPr/>
        </p:nvSpPr>
        <p:spPr>
          <a:xfrm>
            <a:off x="395640" y="1181880"/>
            <a:ext cx="8424720" cy="1191240"/>
          </a:xfrm>
          <a:prstGeom prst="rect">
            <a:avLst/>
          </a:prstGeom>
          <a:noFill/>
          <a:ln>
            <a:noFill/>
          </a:ln>
        </p:spPr>
        <p:txBody>
          <a:bodyPr lIns="90000" rIns="90000" tIns="45000" bIns="45000"/>
          <a:p>
            <a:pPr algn="just">
              <a:lnSpc>
                <a:spcPct val="114000"/>
              </a:lnSpc>
            </a:pPr>
            <a:r>
              <a:rPr lang="ru-RU" sz="1300">
                <a:solidFill>
                  <a:srgbClr val="000000"/>
                </a:solidFill>
                <a:latin typeface="Times New Roman"/>
              </a:rPr>
              <a:t>2015 воын канму уджтасъясса мероприятиеяссӧ могмӧдісны сьӧмӧн ёнджыкасӧ Коми Республикаса республиканскӧй сьӧмкуд да сьӧмкудйӧ пырттӧм канму фондъяс тшӧт весьтӧ. Меставывса сьӧмкудъясысь да мукӧд ӧшмӧсысь босьтӧм сьӧм пайыс ичӧт – 2,1 прӧчент.</a:t>
            </a:r>
            <a:endParaRPr/>
          </a:p>
          <a:p>
            <a:pPr algn="just">
              <a:lnSpc>
                <a:spcPct val="114000"/>
              </a:lnSpc>
            </a:pPr>
            <a:r>
              <a:rPr lang="ru-RU" sz="1300">
                <a:solidFill>
                  <a:srgbClr val="000000"/>
                </a:solidFill>
                <a:latin typeface="Times New Roman"/>
              </a:rPr>
              <a:t>Та дырйи, 2015 воын Коми Республикаса республиканскӧй сьӧмкудлӧн рӧскодын 2014 во серти содіс сьӧм, мый воис федеральнӧй сьӧмкудйысь сьӧмкудкостса трансфертъясӧн (6,5 прӧчентсянь 7,3 прӧчентӧдз).</a:t>
            </a:r>
            <a:endParaRPr/>
          </a:p>
        </p:txBody>
      </p:sp>
      <p:graphicFrame>
        <p:nvGraphicFramePr>
          <p:cNvPr id="273" name="Диаграмма 9"/>
          <p:cNvGraphicFramePr/>
          <p:nvPr/>
        </p:nvGraphicFramePr>
        <p:xfrm>
          <a:off x="17640" y="2133000"/>
          <a:ext cx="6083640" cy="47246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74" name="Диаграмма 10"/>
          <p:cNvGraphicFramePr/>
          <p:nvPr/>
        </p:nvGraphicFramePr>
        <p:xfrm>
          <a:off x="5148000" y="2925000"/>
          <a:ext cx="3816000" cy="3706560"/>
        </p:xfrm>
        <a:graphic>
          <a:graphicData uri="http://schemas.openxmlformats.org/drawingml/2006/chart">
            <c:chart xmlns:c="http://schemas.openxmlformats.org/drawingml/2006/chart" xmlns:r="http://schemas.openxmlformats.org/officeDocument/2006/relationships" r:id="rId2"/>
          </a:graphicData>
        </a:graphic>
      </p:graphicFrame>
      <p:sp>
        <p:nvSpPr>
          <p:cNvPr id="275" name="CustomShape 3"/>
          <p:cNvSpPr/>
          <p:nvPr/>
        </p:nvSpPr>
        <p:spPr>
          <a:xfrm>
            <a:off x="462240" y="786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2015 воын канму уджтасъяс сьӧмӧн могмӧдан ӧшмӧсъяс</a:t>
            </a:r>
            <a:endParaRPr/>
          </a:p>
        </p:txBody>
      </p:sp>
      <p:sp>
        <p:nvSpPr>
          <p:cNvPr id="276" name="Line 4"/>
          <p:cNvSpPr/>
          <p:nvPr/>
        </p:nvSpPr>
        <p:spPr>
          <a:xfrm>
            <a:off x="3275640" y="2924640"/>
            <a:ext cx="3744360" cy="864360"/>
          </a:xfrm>
          <a:prstGeom prst="line">
            <a:avLst/>
          </a:prstGeom>
          <a:ln w="9360">
            <a:solidFill>
              <a:srgbClr val="31859c"/>
            </a:solidFill>
            <a:round/>
          </a:ln>
        </p:spPr>
      </p:sp>
      <p:sp>
        <p:nvSpPr>
          <p:cNvPr id="277" name="Line 5"/>
          <p:cNvSpPr/>
          <p:nvPr/>
        </p:nvSpPr>
        <p:spPr>
          <a:xfrm flipV="1">
            <a:off x="3275640" y="5733000"/>
            <a:ext cx="3744360" cy="504000"/>
          </a:xfrm>
          <a:prstGeom prst="line">
            <a:avLst/>
          </a:prstGeom>
          <a:ln w="9360">
            <a:solidFill>
              <a:srgbClr val="31859c"/>
            </a:solidFill>
            <a:round/>
          </a:ln>
        </p:spPr>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78" name="Picture 2" descr=""/>
          <p:cNvPicPr/>
          <p:nvPr/>
        </p:nvPicPr>
        <p:blipFill>
          <a:blip r:embed="rId1"/>
          <a:stretch>
            <a:fillRect/>
          </a:stretch>
        </p:blipFill>
        <p:spPr>
          <a:xfrm>
            <a:off x="478800" y="692640"/>
            <a:ext cx="1356480" cy="1167120"/>
          </a:xfrm>
          <a:prstGeom prst="rect">
            <a:avLst/>
          </a:prstGeom>
          <a:ln>
            <a:noFill/>
          </a:ln>
        </p:spPr>
      </p:pic>
      <p:sp>
        <p:nvSpPr>
          <p:cNvPr id="279" name="TextShape 1"/>
          <p:cNvSpPr txBox="1"/>
          <p:nvPr/>
        </p:nvSpPr>
        <p:spPr>
          <a:xfrm>
            <a:off x="0" y="6492960"/>
            <a:ext cx="395280" cy="364680"/>
          </a:xfrm>
          <a:prstGeom prst="rect">
            <a:avLst/>
          </a:prstGeom>
        </p:spPr>
        <p:txBody>
          <a:bodyPr anchor="ctr"/>
          <a:p>
            <a:pPr>
              <a:lnSpc>
                <a:spcPct val="100000"/>
              </a:lnSpc>
            </a:pPr>
            <a:fld id="{3056D1B1-FE6B-4FDD-B991-84ACECC4978B}" type="slidenum">
              <a:rPr lang="ru-RU" sz="1200">
                <a:solidFill>
                  <a:srgbClr val="ffc000"/>
                </a:solidFill>
                <a:latin typeface="Calibri"/>
              </a:rPr>
              <a:t>&lt;номер&gt;</a:t>
            </a:fld>
            <a:endParaRPr/>
          </a:p>
        </p:txBody>
      </p:sp>
      <p:sp>
        <p:nvSpPr>
          <p:cNvPr id="280" name="CustomShape 2"/>
          <p:cNvSpPr/>
          <p:nvPr/>
        </p:nvSpPr>
        <p:spPr>
          <a:xfrm>
            <a:off x="1835640" y="1322640"/>
            <a:ext cx="7056360" cy="1167840"/>
          </a:xfrm>
          <a:prstGeom prst="rect">
            <a:avLst/>
          </a:prstGeom>
          <a:noFill/>
          <a:ln>
            <a:noFill/>
          </a:ln>
        </p:spPr>
        <p:txBody>
          <a:bodyPr lIns="90000" rIns="90000" tIns="45000" bIns="45000"/>
          <a:p>
            <a:pPr>
              <a:lnSpc>
                <a:spcPct val="100000"/>
              </a:lnSpc>
            </a:pPr>
            <a:r>
              <a:rPr lang="ru-RU" sz="1400">
                <a:solidFill>
                  <a:srgbClr val="000000"/>
                </a:solidFill>
                <a:latin typeface="Times New Roman"/>
              </a:rPr>
              <a:t>Вынсьӧдӧма Коми Республикаса Веськӧдлан котырлӧн 2012.09.28 лунся 420 №-а шуӧмӧн.</a:t>
            </a:r>
            <a:endParaRPr/>
          </a:p>
          <a:p>
            <a:pPr>
              <a:lnSpc>
                <a:spcPct val="100000"/>
              </a:lnSpc>
            </a:pPr>
            <a:r>
              <a:rPr lang="ru-RU" sz="1400">
                <a:solidFill>
                  <a:srgbClr val="000000"/>
                </a:solidFill>
                <a:latin typeface="Times New Roman"/>
              </a:rPr>
              <a:t>Шӧр мог – сетны позянлун олысьяслы босьтны медицина отсӧг да бурмӧдны медицина услугаяссӧ сы могысь, медым налӧн ыдждаыс, сикасыс да качествоыс лӧсялiсны олысьяслӧн висьмӧм тшупӧдлы да коланлунлы, медицина наукаын ӧнія вермӧмъяслы.</a:t>
            </a:r>
            <a:endParaRPr/>
          </a:p>
        </p:txBody>
      </p:sp>
      <p:sp>
        <p:nvSpPr>
          <p:cNvPr id="281" name="CustomShape 3"/>
          <p:cNvSpPr/>
          <p:nvPr/>
        </p:nvSpPr>
        <p:spPr>
          <a:xfrm>
            <a:off x="1907640" y="692640"/>
            <a:ext cx="6880320" cy="577080"/>
          </a:xfrm>
          <a:prstGeom prst="rect">
            <a:avLst/>
          </a:prstGeom>
          <a:solidFill>
            <a:srgbClr val="ebf1de"/>
          </a:solidFill>
          <a:ln w="9360">
            <a:solidFill>
              <a:srgbClr val="718b3c"/>
            </a:solidFill>
            <a:round/>
          </a:ln>
        </p:spPr>
        <p:txBody>
          <a:bodyPr lIns="90000" rIns="90000" tIns="45000" bIns="45000"/>
          <a:p>
            <a:pPr algn="ctr">
              <a:lnSpc>
                <a:spcPct val="100000"/>
              </a:lnSpc>
              <a:buFont typeface="StarSymbol"/>
              <a:buAutoNum type="arabicPeriod"/>
            </a:pPr>
            <a:r>
              <a:rPr b="1" lang="ru-RU" sz="1600">
                <a:solidFill>
                  <a:srgbClr val="000000"/>
                </a:solidFill>
                <a:latin typeface="Times New Roman"/>
              </a:rPr>
              <a:t>«ЙӦЗЛЫСЬ ДЗОНЬВИДЗАЛУН ВИДЗӦМ»</a:t>
            </a:r>
            <a:endParaRPr/>
          </a:p>
          <a:p>
            <a:pPr algn="ctr">
              <a:lnSpc>
                <a:spcPct val="100000"/>
              </a:lnSpc>
            </a:pPr>
            <a:r>
              <a:rPr b="1" lang="ru-RU" sz="1600">
                <a:solidFill>
                  <a:srgbClr val="000000"/>
                </a:solidFill>
                <a:latin typeface="Times New Roman"/>
              </a:rPr>
              <a:t>КОМИ РЕСПУБЛИКАСА КАНМУ УДЖТАС</a:t>
            </a:r>
            <a:endParaRPr/>
          </a:p>
        </p:txBody>
      </p:sp>
      <p:sp>
        <p:nvSpPr>
          <p:cNvPr id="282" name="CustomShape 4"/>
          <p:cNvSpPr/>
          <p:nvPr/>
        </p:nvSpPr>
        <p:spPr>
          <a:xfrm>
            <a:off x="462240" y="2277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уджтасувъяс серти да ставнас*, млн. шайт</a:t>
            </a:r>
            <a:endParaRPr/>
          </a:p>
        </p:txBody>
      </p:sp>
      <p:graphicFrame>
        <p:nvGraphicFramePr>
          <p:cNvPr id="283" name="Диаграмма 20"/>
          <p:cNvGraphicFramePr/>
          <p:nvPr/>
        </p:nvGraphicFramePr>
        <p:xfrm>
          <a:off x="462240" y="2709000"/>
          <a:ext cx="8320320" cy="3960000"/>
        </p:xfrm>
        <a:graphic>
          <a:graphicData uri="http://schemas.openxmlformats.org/drawingml/2006/chart">
            <c:chart xmlns:c="http://schemas.openxmlformats.org/drawingml/2006/chart" xmlns:r="http://schemas.openxmlformats.org/officeDocument/2006/relationships" r:id="rId2"/>
          </a:graphicData>
        </a:graphic>
      </p:graphicFrame>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4" name="CustomShape 1"/>
          <p:cNvSpPr/>
          <p:nvPr/>
        </p:nvSpPr>
        <p:spPr>
          <a:xfrm>
            <a:off x="467640" y="249300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уджтаслӧн торъя мога петкӧдласъяс (индикаторъяс) шедӧдӧм</a:t>
            </a:r>
            <a:endParaRPr/>
          </a:p>
          <a:p>
            <a:pPr algn="ctr">
              <a:lnSpc>
                <a:spcPct val="100000"/>
              </a:lnSpc>
            </a:pPr>
            <a:r>
              <a:rPr b="1" lang="ru-RU" sz="1600">
                <a:solidFill>
                  <a:srgbClr val="77933c"/>
                </a:solidFill>
                <a:latin typeface="Times New Roman"/>
              </a:rPr>
              <a:t>йылысь тӧдмӧгъяс</a:t>
            </a:r>
            <a:endParaRPr/>
          </a:p>
        </p:txBody>
      </p:sp>
      <p:graphicFrame>
        <p:nvGraphicFramePr>
          <p:cNvPr id="285" name="Диаграмма 7"/>
          <p:cNvGraphicFramePr/>
          <p:nvPr/>
        </p:nvGraphicFramePr>
        <p:xfrm>
          <a:off x="466560" y="2997000"/>
          <a:ext cx="8309520" cy="2304000"/>
        </p:xfrm>
        <a:graphic>
          <a:graphicData uri="http://schemas.openxmlformats.org/drawingml/2006/chart">
            <c:chart xmlns:c="http://schemas.openxmlformats.org/drawingml/2006/chart" xmlns:r="http://schemas.openxmlformats.org/officeDocument/2006/relationships" r:id="rId1"/>
          </a:graphicData>
        </a:graphic>
      </p:graphicFrame>
      <p:sp>
        <p:nvSpPr>
          <p:cNvPr id="286" name="CustomShape 2"/>
          <p:cNvSpPr/>
          <p:nvPr/>
        </p:nvSpPr>
        <p:spPr>
          <a:xfrm>
            <a:off x="6876360" y="1340640"/>
            <a:ext cx="1899720" cy="935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 95,6% вылӧ.</a:t>
            </a:r>
            <a:endParaRPr/>
          </a:p>
        </p:txBody>
      </p:sp>
      <p:sp>
        <p:nvSpPr>
          <p:cNvPr id="287" name="TextShape 3"/>
          <p:cNvSpPr txBox="1"/>
          <p:nvPr/>
        </p:nvSpPr>
        <p:spPr>
          <a:xfrm>
            <a:off x="0" y="6492960"/>
            <a:ext cx="395280" cy="364680"/>
          </a:xfrm>
          <a:prstGeom prst="rect">
            <a:avLst/>
          </a:prstGeom>
        </p:spPr>
        <p:txBody>
          <a:bodyPr anchor="ctr"/>
          <a:p>
            <a:pPr>
              <a:lnSpc>
                <a:spcPct val="100000"/>
              </a:lnSpc>
            </a:pPr>
            <a:fld id="{0554DB4E-F7EF-4299-9642-F718B4F0DF23}" type="slidenum">
              <a:rPr lang="ru-RU" sz="1200">
                <a:solidFill>
                  <a:srgbClr val="ffc000"/>
                </a:solidFill>
                <a:latin typeface="Calibri"/>
              </a:rPr>
              <a:t>&lt;номер&gt;</a:t>
            </a:fld>
            <a:endParaRPr/>
          </a:p>
        </p:txBody>
      </p:sp>
      <p:graphicFrame>
        <p:nvGraphicFramePr>
          <p:cNvPr id="288" name="Диаграмма 16"/>
          <p:cNvGraphicFramePr/>
          <p:nvPr/>
        </p:nvGraphicFramePr>
        <p:xfrm>
          <a:off x="395640" y="1340640"/>
          <a:ext cx="6552360" cy="863640"/>
        </p:xfrm>
        <a:graphic>
          <a:graphicData uri="http://schemas.openxmlformats.org/drawingml/2006/chart">
            <c:chart xmlns:c="http://schemas.openxmlformats.org/drawingml/2006/chart" xmlns:r="http://schemas.openxmlformats.org/officeDocument/2006/relationships" r:id="rId2"/>
          </a:graphicData>
        </a:graphic>
      </p:graphicFrame>
      <p:sp>
        <p:nvSpPr>
          <p:cNvPr id="289" name="CustomShape 4"/>
          <p:cNvSpPr/>
          <p:nvPr/>
        </p:nvSpPr>
        <p:spPr>
          <a:xfrm>
            <a:off x="469440" y="620640"/>
            <a:ext cx="8352720" cy="739800"/>
          </a:xfrm>
          <a:prstGeom prst="rect">
            <a:avLst/>
          </a:prstGeom>
          <a:noFill/>
          <a:ln>
            <a:noFill/>
          </a:ln>
        </p:spPr>
        <p:txBody>
          <a:bodyPr lIns="90000" rIns="90000" tIns="45000" bIns="45000"/>
          <a:p>
            <a:pPr algn="just">
              <a:lnSpc>
                <a:spcPct val="114000"/>
              </a:lnSpc>
            </a:pPr>
            <a:r>
              <a:rPr i="1" lang="ru-RU" sz="1300">
                <a:solidFill>
                  <a:srgbClr val="000000"/>
                </a:solidFill>
                <a:latin typeface="Times New Roman"/>
              </a:rPr>
              <a:t>*«Йӧзлысь</a:t>
            </a:r>
            <a:r>
              <a:rPr lang="ru-RU" sz="1200">
                <a:solidFill>
                  <a:srgbClr val="000000"/>
                </a:solidFill>
                <a:latin typeface="Times New Roman"/>
              </a:rPr>
              <a:t> д</a:t>
            </a:r>
            <a:r>
              <a:rPr i="1" lang="ru-RU" sz="1300">
                <a:solidFill>
                  <a:srgbClr val="000000"/>
                </a:solidFill>
                <a:latin typeface="Times New Roman"/>
              </a:rPr>
              <a:t>зоньвидзалун видзан юкӧнын канму-аспом уджъёртасьӧм сӧвмӧдӧм», «Йӧзлысь дзоньвидзалун видзӧмын информатизация сӧвмӧдӧм» да «Коми Республикаса йӧзлысь дзоньвидзалун видзӧмсӧ мутасъяс серти планируйтан система бурмӧдӧм» уджтасувъяс оз финансируйтны.</a:t>
            </a:r>
            <a:endParaRPr/>
          </a:p>
        </p:txBody>
      </p:sp>
      <p:graphicFrame>
        <p:nvGraphicFramePr>
          <p:cNvPr id="290" name="Диаграмма 19"/>
          <p:cNvGraphicFramePr/>
          <p:nvPr/>
        </p:nvGraphicFramePr>
        <p:xfrm>
          <a:off x="466560" y="5301360"/>
          <a:ext cx="8309520" cy="1339200"/>
        </p:xfrm>
        <a:graphic>
          <a:graphicData uri="http://schemas.openxmlformats.org/drawingml/2006/chart">
            <c:chart xmlns:c="http://schemas.openxmlformats.org/drawingml/2006/chart" xmlns:r="http://schemas.openxmlformats.org/officeDocument/2006/relationships" r:id="rId3"/>
          </a:graphicData>
        </a:graphic>
      </p:graphicFrame>
      <p:sp>
        <p:nvSpPr>
          <p:cNvPr id="291" name="CustomShape 5"/>
          <p:cNvSpPr/>
          <p:nvPr/>
        </p:nvSpPr>
        <p:spPr>
          <a:xfrm>
            <a:off x="6012000" y="3141000"/>
            <a:ext cx="717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134,9 %</a:t>
            </a:r>
            <a:endParaRPr/>
          </a:p>
        </p:txBody>
      </p:sp>
      <p:sp>
        <p:nvSpPr>
          <p:cNvPr id="292" name="CustomShape 6"/>
          <p:cNvSpPr/>
          <p:nvPr/>
        </p:nvSpPr>
        <p:spPr>
          <a:xfrm>
            <a:off x="7742160" y="3671280"/>
            <a:ext cx="717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96,8 %</a:t>
            </a:r>
            <a:endParaRPr/>
          </a:p>
        </p:txBody>
      </p:sp>
      <p:sp>
        <p:nvSpPr>
          <p:cNvPr id="293" name="CustomShape 7"/>
          <p:cNvSpPr/>
          <p:nvPr/>
        </p:nvSpPr>
        <p:spPr>
          <a:xfrm>
            <a:off x="7886520" y="4149000"/>
            <a:ext cx="717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119,4 %</a:t>
            </a:r>
            <a:endParaRPr/>
          </a:p>
        </p:txBody>
      </p:sp>
      <p:sp>
        <p:nvSpPr>
          <p:cNvPr id="294" name="CustomShape 8"/>
          <p:cNvSpPr/>
          <p:nvPr/>
        </p:nvSpPr>
        <p:spPr>
          <a:xfrm>
            <a:off x="7884360" y="4509000"/>
            <a:ext cx="717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82,6 %</a:t>
            </a:r>
            <a:endParaRPr/>
          </a:p>
        </p:txBody>
      </p:sp>
      <p:sp>
        <p:nvSpPr>
          <p:cNvPr id="295" name="CustomShape 9"/>
          <p:cNvSpPr/>
          <p:nvPr/>
        </p:nvSpPr>
        <p:spPr>
          <a:xfrm>
            <a:off x="5724000" y="5445360"/>
            <a:ext cx="717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92,4 %</a:t>
            </a:r>
            <a:endParaRPr/>
          </a:p>
        </p:txBody>
      </p:sp>
      <p:sp>
        <p:nvSpPr>
          <p:cNvPr id="296" name="CustomShape 10"/>
          <p:cNvSpPr/>
          <p:nvPr/>
        </p:nvSpPr>
        <p:spPr>
          <a:xfrm>
            <a:off x="7886520" y="5949360"/>
            <a:ext cx="717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88,4 %</a:t>
            </a: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TextShape 1"/>
          <p:cNvSpPr txBox="1"/>
          <p:nvPr/>
        </p:nvSpPr>
        <p:spPr>
          <a:xfrm>
            <a:off x="0" y="6492960"/>
            <a:ext cx="395280" cy="364680"/>
          </a:xfrm>
          <a:prstGeom prst="rect">
            <a:avLst/>
          </a:prstGeom>
        </p:spPr>
        <p:txBody>
          <a:bodyPr anchor="ctr"/>
          <a:p>
            <a:pPr>
              <a:lnSpc>
                <a:spcPct val="100000"/>
              </a:lnSpc>
            </a:pPr>
            <a:fld id="{3B015E9A-2733-471C-9F41-0049D69BC8F2}" type="slidenum">
              <a:rPr lang="ru-RU" sz="1200">
                <a:solidFill>
                  <a:srgbClr val="ffc000"/>
                </a:solidFill>
                <a:latin typeface="Calibri"/>
              </a:rPr>
              <a:t>&lt;номер&gt;</a:t>
            </a:fld>
            <a:endParaRPr/>
          </a:p>
        </p:txBody>
      </p:sp>
      <p:sp>
        <p:nvSpPr>
          <p:cNvPr id="298" name="CustomShape 2"/>
          <p:cNvSpPr/>
          <p:nvPr/>
        </p:nvSpPr>
        <p:spPr>
          <a:xfrm>
            <a:off x="395640" y="1052640"/>
            <a:ext cx="8424720" cy="5641560"/>
          </a:xfrm>
          <a:prstGeom prst="rect">
            <a:avLst/>
          </a:prstGeom>
          <a:noFill/>
          <a:ln>
            <a:noFill/>
          </a:ln>
        </p:spPr>
        <p:txBody>
          <a:bodyPr lIns="90000" rIns="90000" tIns="45000" bIns="45000"/>
          <a:p>
            <a:pPr algn="just">
              <a:lnSpc>
                <a:spcPct val="114000"/>
              </a:lnSpc>
            </a:pPr>
            <a:r>
              <a:rPr lang="ru-RU" sz="1400">
                <a:solidFill>
                  <a:srgbClr val="000000"/>
                </a:solidFill>
                <a:latin typeface="Times New Roman"/>
              </a:rPr>
              <a:t>2015 воын медся тӧдчана мероприятиеяс лыдын вӧлісны сэтшӧм мероприятиеяс, кутшӧмъяслӧн могыс вӧлi ӧлӧдны сьӧлӧм-сӧн висьӧмъясысь да бурмӧдны амбулаторияын сӧн висьӧм водз тӧдмалӧмсӧ. Та могысь йӧзӧс юӧртан средствояс пыр паськӧдiсны юӧртан да пропаганда удж, медицина боксянь профилактика нуӧдан службаса специалистъяс гӧгӧрвоӧдiсны олысьяслы, кутшӧм помкаяс вӧсна вермасны сӧвмыны сьӧлӧм-сӧн висьӧмъяс да мый вӧчны, медым найӧ эз лоны.</a:t>
            </a:r>
            <a:endParaRPr/>
          </a:p>
          <a:p>
            <a:pPr algn="just">
              <a:lnSpc>
                <a:spcPct val="114000"/>
              </a:lnSpc>
            </a:pPr>
            <a:r>
              <a:rPr lang="ru-RU" sz="1400">
                <a:solidFill>
                  <a:srgbClr val="000000"/>
                </a:solidFill>
                <a:latin typeface="Times New Roman"/>
              </a:rPr>
              <a:t>2015 восянь кагалысь сӧвмӧмын торксьӧмъяс пренатальнӧй (чужтӧмӧдз) тӧдмалӧмсӧ да неонатальнӧй скринингс</a:t>
            </a:r>
            <a:r>
              <a:rPr lang="ru-RU" sz="1400">
                <a:solidFill>
                  <a:srgbClr val="000000"/>
                </a:solidFill>
                <a:latin typeface="Times New Roman"/>
              </a:rPr>
              <a:t>ӧ бурмӧдӧмкӧд йитчӧм мероприятиеяссӧ сьӧмӧн могмӧдӧны сӧмын Коми Республикаса республиканскӧй сьӧмкуд сьӧм тшӧт весьтӧ, сэк, кор водзджык та вылӧ сьӧмсӧ сетлісны федеральнӧй сьӧмкудйысь. Татшӧм мероприятиеяс отсӧгӧн кага кувсьӧм петкӧдласыс чиніс 2014 воын ловъяӧн 1000 кага чужӧм вылӧ 5,2 случайсянь 2015 воын ловъяӧн 1000 кага чужӧм вылӧ 4,3 случайӧдз либӧ 17,0 % вылӧ. </a:t>
            </a:r>
            <a:endParaRPr/>
          </a:p>
          <a:p>
            <a:pPr algn="just">
              <a:lnSpc>
                <a:spcPct val="114000"/>
              </a:lnSpc>
            </a:pPr>
            <a:r>
              <a:rPr lang="ru-RU" sz="1400">
                <a:solidFill>
                  <a:srgbClr val="000000"/>
                </a:solidFill>
                <a:latin typeface="Times New Roman"/>
              </a:rPr>
              <a:t>2015 воын унджык йӧзӧс видлалӧма туберкулёз вылӧ профилактическӧй осмотръяс да диспансеризация дырйи. Тайӧ отсаліс чинтыны туберкулёзысь кувсьӧм петкӧдлассӧ, мый вося кывкӧртӧдъяс серти лои 100 сюрс морт вылӧ 10,8 случай (Россияын шӧркодь тшупӧдысь ичӧтджык). Татшӧм бур вежсьӧмыс артмис сы понда, мый йӧзлысь дзоньвидзалун видзан учреждениеяссӧ могмӧдiсны передвижнӧй да стационарнӧй флюорография техникаӧн йӧзлысь дзоньвидзалун видзӧмсӧ ӧнъяӧдан дінму уджтас збыльмӧдан кадколастӧ.</a:t>
            </a:r>
            <a:endParaRPr/>
          </a:p>
          <a:p>
            <a:pPr algn="just">
              <a:lnSpc>
                <a:spcPct val="114000"/>
              </a:lnSpc>
            </a:pPr>
            <a:r>
              <a:rPr lang="ru-RU" sz="1400">
                <a:solidFill>
                  <a:srgbClr val="000000"/>
                </a:solidFill>
                <a:latin typeface="Times New Roman"/>
              </a:rPr>
              <a:t>Туй вылын лоӧмторъясӧ веськавлӧм йӧзлӧн кувсьӧм петкӧдласыс лои 100,0 сюрс морт вылӧ 14,9 случай, водзвыв планируйтӧм 508 серти. 2014 во серти кувсьӧмыс чиніс 2,5% вылӧ. Торъя мога лыдпасӧдз абу воӧдчӧма сы вӧсна, мый ёна содіс туй вылын гырысь лоӧмторйыс, кӧні унаӧн кувсисны. Туй вылын татшӧм лоӧмторъясӧ веськавлӧм йӧзлӧн тшӧкыда овлӧ некымын, зэв сьӧкыд, олӧмкӧд лӧсявтӧм дойяс да кувсьӧны эвакуируйтiгӧн, сы лыдын госпитализация дырйи, мыйын тыдовтчӧ больничаын кувсьӧм петкӧдласыс. </a:t>
            </a:r>
            <a:endParaRPr/>
          </a:p>
        </p:txBody>
      </p:sp>
      <p:sp>
        <p:nvSpPr>
          <p:cNvPr id="299" name="CustomShape 3"/>
          <p:cNvSpPr/>
          <p:nvPr/>
        </p:nvSpPr>
        <p:spPr>
          <a:xfrm>
            <a:off x="467640" y="714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0" name="TextShape 1"/>
          <p:cNvSpPr txBox="1"/>
          <p:nvPr/>
        </p:nvSpPr>
        <p:spPr>
          <a:xfrm>
            <a:off x="0" y="6492960"/>
            <a:ext cx="395280" cy="364680"/>
          </a:xfrm>
          <a:prstGeom prst="rect">
            <a:avLst/>
          </a:prstGeom>
        </p:spPr>
        <p:txBody>
          <a:bodyPr anchor="ctr"/>
          <a:p>
            <a:pPr>
              <a:lnSpc>
                <a:spcPct val="100000"/>
              </a:lnSpc>
            </a:pPr>
            <a:fld id="{0D522BF0-4D63-4944-9C78-509749932A18}" type="slidenum">
              <a:rPr lang="ru-RU" sz="1200">
                <a:solidFill>
                  <a:srgbClr val="ffc000"/>
                </a:solidFill>
                <a:latin typeface="Calibri"/>
              </a:rPr>
              <a:t>&lt;номер&gt;</a:t>
            </a:fld>
            <a:endParaRPr/>
          </a:p>
        </p:txBody>
      </p:sp>
      <p:sp>
        <p:nvSpPr>
          <p:cNvPr id="301" name="CustomShape 2"/>
          <p:cNvSpPr/>
          <p:nvPr/>
        </p:nvSpPr>
        <p:spPr>
          <a:xfrm>
            <a:off x="395640" y="1052640"/>
            <a:ext cx="8424720" cy="5543280"/>
          </a:xfrm>
          <a:prstGeom prst="rect">
            <a:avLst/>
          </a:prstGeom>
          <a:noFill/>
          <a:ln>
            <a:noFill/>
          </a:ln>
        </p:spPr>
        <p:txBody>
          <a:bodyPr lIns="90000" rIns="90000" tIns="45000" bIns="45000"/>
          <a:p>
            <a:pPr algn="just">
              <a:lnSpc>
                <a:spcPct val="105000"/>
              </a:lnSpc>
            </a:pPr>
            <a:r>
              <a:rPr lang="ru-RU" sz="1369">
                <a:solidFill>
                  <a:srgbClr val="000000"/>
                </a:solidFill>
                <a:latin typeface="Times New Roman"/>
              </a:rPr>
              <a:t>Тӧдчанаторйӧн лои сійӧ, мый суткичӧжся коланаысь унджык стационарнӧй отсӧгсӧ вуджӧдӧма стационар вежан да амбулатория-поликлиника условиеяс вылӧ, й</a:t>
            </a:r>
            <a:r>
              <a:rPr lang="ru-RU" sz="1200">
                <a:solidFill>
                  <a:srgbClr val="000000"/>
                </a:solidFill>
                <a:latin typeface="Times New Roman"/>
              </a:rPr>
              <a:t>ӧзлысь </a:t>
            </a:r>
            <a:r>
              <a:rPr lang="ru-RU" sz="1369">
                <a:solidFill>
                  <a:srgbClr val="000000"/>
                </a:solidFill>
                <a:latin typeface="Times New Roman"/>
              </a:rPr>
              <a:t>дзоньвидзалун видзан ресурсъясӧн бура вӧдитчӧмӧн видзӧма медицина отсӧг босьтны позянлунсӧ да сылысь качествосӧ.</a:t>
            </a:r>
            <a:endParaRPr/>
          </a:p>
          <a:p>
            <a:pPr algn="just">
              <a:lnSpc>
                <a:spcPct val="105000"/>
              </a:lnSpc>
            </a:pPr>
            <a:r>
              <a:rPr lang="ru-RU" sz="1369">
                <a:solidFill>
                  <a:srgbClr val="000000"/>
                </a:solidFill>
                <a:latin typeface="Times New Roman"/>
              </a:rPr>
              <a:t>Нуӧдан мероприятиеяслӧн кывкӧртӧдӧн лои сійӧ, мый содіс медводдза медико-санитарнӧй отсӧг сетан ыдждаыс нормативъяс серти, кутшӧмъясӧс вынсьӧдӧма канму гарантияяслӧн мутасса уджтасӧн, да та понда республикаса амбулаторно-поликлиническӧй службалӧн бурмисны уджын петкӧдласъясыс.</a:t>
            </a:r>
            <a:endParaRPr/>
          </a:p>
          <a:p>
            <a:pPr algn="just">
              <a:lnSpc>
                <a:spcPct val="105000"/>
              </a:lnSpc>
            </a:pPr>
            <a:r>
              <a:rPr lang="ru-RU" sz="1369">
                <a:solidFill>
                  <a:srgbClr val="000000"/>
                </a:solidFill>
                <a:latin typeface="Times New Roman"/>
              </a:rPr>
              <a:t>Медицина организацияясын пациентъясӧс могмӧдӧны лекарствоӧн Коми Республикаса олысьяслы дон босьттӧг медицина отсӧг сетан канму гарантияяслӧн мутасса уджтас серти.</a:t>
            </a:r>
            <a:endParaRPr/>
          </a:p>
          <a:p>
            <a:pPr algn="just">
              <a:lnSpc>
                <a:spcPct val="105000"/>
              </a:lnSpc>
            </a:pPr>
            <a:r>
              <a:rPr lang="ru-RU" sz="1369">
                <a:solidFill>
                  <a:srgbClr val="000000"/>
                </a:solidFill>
                <a:latin typeface="Times New Roman"/>
              </a:rPr>
              <a:t>«Медицина промышленносьт сӧвмӧдӧмлы канмусянь отсӧг сетӧм да олысьясӧс да дзоньвидзалун видзан учреждениеяс лекарствоӧн да медицина коланлун вылӧ изделиеясӧн могмӧдӧмсӧ бурмӧдӧм йылысь» Россия Федерацияса Веськӧдлан котырлӧн 1994 во сора тӧлысь 30 лунся 890 №-а шуӧм збыльмӧдӧм серти торъя категория гражданаӧс льготнӧя лекарствоясӧн могмӧдӧм вылӧ 2015 воын Коми Республикаса республиканскӧй сьӧмкуд сьӧм тшӧт весьтӧ сетӧма 726,5 млн. шайт, федеральнӧй сьӧмкуд сь</a:t>
            </a:r>
            <a:r>
              <a:rPr lang="ru-RU" sz="1200">
                <a:solidFill>
                  <a:srgbClr val="000000"/>
                </a:solidFill>
                <a:latin typeface="Times New Roman"/>
              </a:rPr>
              <a:t>ӧм </a:t>
            </a:r>
            <a:r>
              <a:rPr lang="ru-RU" sz="1369">
                <a:solidFill>
                  <a:srgbClr val="000000"/>
                </a:solidFill>
                <a:latin typeface="Times New Roman"/>
              </a:rPr>
              <a:t>тшӧт весьтӧ 64,1 млн. шайт. </a:t>
            </a:r>
            <a:endParaRPr/>
          </a:p>
          <a:p>
            <a:pPr algn="just">
              <a:lnSpc>
                <a:spcPct val="105000"/>
              </a:lnSpc>
            </a:pPr>
            <a:r>
              <a:rPr lang="ru-RU" sz="1369">
                <a:solidFill>
                  <a:srgbClr val="000000"/>
                </a:solidFill>
                <a:latin typeface="Times New Roman"/>
              </a:rPr>
              <a:t>Таысь кындзи, лекарство препаратъясӧн, медицина изделиеясӧн торъя категория гражданаӧс, а сідзжӧ вермытӧм челядьӧс торъя бурдӧдан сёян-юанӧн могмӧдӧм серти канмусянь социальнӧй отсӧг сетӧм вылӧ «Канмусянь социальнӧй отсӧг йылысь» 1999 во сора тӧлысь 17 лунся 178-ФЗ №-а Федеральнӧй оланпас серти федеральнӧй сьӧмкуд сьӧм тшӧт весьтӧ 2015 воын сетӧма 424,5 млн. шайт.</a:t>
            </a:r>
            <a:endParaRPr/>
          </a:p>
          <a:p>
            <a:pPr algn="just">
              <a:lnSpc>
                <a:spcPct val="105000"/>
              </a:lnSpc>
            </a:pPr>
            <a:r>
              <a:rPr lang="ru-RU" sz="1369">
                <a:solidFill>
                  <a:srgbClr val="000000"/>
                </a:solidFill>
                <a:latin typeface="Times New Roman"/>
              </a:rPr>
              <a:t>Олысьясӧн медицина отсӧг босьтны позянлуныс да сылӧн качествоыс петкӧдчӧ отрасльлӧн кадръясын, налӧн уджсикас да тӧдӧмлун тшупӧдын.</a:t>
            </a:r>
            <a:endParaRPr/>
          </a:p>
          <a:p>
            <a:pPr algn="just">
              <a:lnSpc>
                <a:spcPct val="105000"/>
              </a:lnSpc>
            </a:pPr>
            <a:r>
              <a:rPr lang="ru-RU" sz="1369">
                <a:solidFill>
                  <a:srgbClr val="000000"/>
                </a:solidFill>
                <a:latin typeface="Times New Roman"/>
              </a:rPr>
              <a:t>2015 воын врач лыдыс вӧлі 39,9 морт 10 сюрс морт вылӧ, сэк, кор водзвыв индӧма 10 сюрс морт вылӧ 39,0.</a:t>
            </a:r>
            <a:endParaRPr/>
          </a:p>
          <a:p>
            <a:pPr algn="just">
              <a:lnSpc>
                <a:spcPct val="105000"/>
              </a:lnSpc>
            </a:pPr>
            <a:r>
              <a:rPr lang="ru-RU" sz="1369">
                <a:solidFill>
                  <a:srgbClr val="000000"/>
                </a:solidFill>
                <a:latin typeface="Times New Roman"/>
              </a:rPr>
              <a:t>Шӧр медицина персонал лыдыс 10 сюрс морт вылӧ лои 122,7, сэк, кор водзвыв индӧма 10 сюрс морт вылӧ 124,5. Тайӧ артмӧ сы вӧсна, мый шӧр медицина персоналыс мунӧ Коми Республикаысь да дзоньвидзалун видзан негосударственнӧй учреждениеясӧ.</a:t>
            </a:r>
            <a:endParaRPr/>
          </a:p>
        </p:txBody>
      </p:sp>
      <p:sp>
        <p:nvSpPr>
          <p:cNvPr id="302" name="CustomShape 3"/>
          <p:cNvSpPr/>
          <p:nvPr/>
        </p:nvSpPr>
        <p:spPr>
          <a:xfrm>
            <a:off x="467640" y="714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медшӧр бӧртасъяс</a:t>
            </a: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03" name="Picture 2" descr=""/>
          <p:cNvPicPr/>
          <p:nvPr/>
        </p:nvPicPr>
        <p:blipFill>
          <a:blip r:embed="rId1"/>
          <a:stretch>
            <a:fillRect/>
          </a:stretch>
        </p:blipFill>
        <p:spPr>
          <a:xfrm>
            <a:off x="478800" y="692640"/>
            <a:ext cx="1428480" cy="1229040"/>
          </a:xfrm>
          <a:prstGeom prst="rect">
            <a:avLst/>
          </a:prstGeom>
          <a:ln>
            <a:noFill/>
          </a:ln>
        </p:spPr>
      </p:pic>
      <p:sp>
        <p:nvSpPr>
          <p:cNvPr id="304" name="TextShape 1"/>
          <p:cNvSpPr txBox="1"/>
          <p:nvPr/>
        </p:nvSpPr>
        <p:spPr>
          <a:xfrm>
            <a:off x="0" y="6492960"/>
            <a:ext cx="395280" cy="364680"/>
          </a:xfrm>
          <a:prstGeom prst="rect">
            <a:avLst/>
          </a:prstGeom>
        </p:spPr>
        <p:txBody>
          <a:bodyPr anchor="ctr"/>
          <a:p>
            <a:pPr>
              <a:lnSpc>
                <a:spcPct val="100000"/>
              </a:lnSpc>
            </a:pPr>
            <a:fld id="{11B66BF4-0430-47ED-901D-8140711507E0}" type="slidenum">
              <a:rPr lang="ru-RU" sz="1200">
                <a:solidFill>
                  <a:srgbClr val="ffc000"/>
                </a:solidFill>
                <a:latin typeface="Calibri"/>
              </a:rPr>
              <a:t>&lt;номер&gt;</a:t>
            </a:fld>
            <a:endParaRPr/>
          </a:p>
        </p:txBody>
      </p:sp>
      <p:sp>
        <p:nvSpPr>
          <p:cNvPr id="305" name="CustomShape 2"/>
          <p:cNvSpPr/>
          <p:nvPr/>
        </p:nvSpPr>
        <p:spPr>
          <a:xfrm>
            <a:off x="1907640" y="1289160"/>
            <a:ext cx="7056360" cy="942120"/>
          </a:xfrm>
          <a:prstGeom prst="rect">
            <a:avLst/>
          </a:prstGeom>
          <a:noFill/>
          <a:ln>
            <a:noFill/>
          </a:ln>
        </p:spPr>
        <p:txBody>
          <a:bodyPr lIns="90000" rIns="90000" tIns="45000" bIns="45000"/>
          <a:p>
            <a:pPr algn="ctr">
              <a:lnSpc>
                <a:spcPct val="100000"/>
              </a:lnSpc>
            </a:pPr>
            <a:r>
              <a:rPr lang="ru-RU" sz="1400">
                <a:solidFill>
                  <a:srgbClr val="000000"/>
                </a:solidFill>
                <a:latin typeface="Times New Roman"/>
              </a:rPr>
              <a:t>Вынсьӧдӧма Коми Республикаса Веськӧдлан котырлӧн 2012.09.28 лунся 411 №-а шуӧмӧн.</a:t>
            </a:r>
            <a:endParaRPr/>
          </a:p>
          <a:p>
            <a:pPr algn="ctr">
              <a:lnSpc>
                <a:spcPct val="100000"/>
              </a:lnSpc>
            </a:pPr>
            <a:r>
              <a:rPr lang="ru-RU" sz="1400">
                <a:solidFill>
                  <a:srgbClr val="000000"/>
                </a:solidFill>
                <a:latin typeface="Times New Roman"/>
              </a:rPr>
              <a:t>Шӧр мог – кыпӧдны олысьясӧн тӧдӧмлун босьтны верманлунсӧ, сылысь качествосӧ да окталунсӧ гражданалысь, йӧзкотырлысь,  канмулысь коланлунс</a:t>
            </a:r>
            <a:r>
              <a:rPr lang="ru-RU" sz="1400">
                <a:solidFill>
                  <a:srgbClr val="000000"/>
                </a:solidFill>
                <a:latin typeface="Times New Roman"/>
              </a:rPr>
              <a:t>ӧ тӧд вылӧ босьтӧмӧн.</a:t>
            </a:r>
            <a:endParaRPr/>
          </a:p>
        </p:txBody>
      </p:sp>
      <p:sp>
        <p:nvSpPr>
          <p:cNvPr id="306" name="CustomShape 3"/>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2. «ВЕЛӦДӦМ СӦВМӦДӦМ»</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307" name="Диаграмма 21"/>
          <p:cNvGraphicFramePr/>
          <p:nvPr/>
        </p:nvGraphicFramePr>
        <p:xfrm>
          <a:off x="462240" y="5526360"/>
          <a:ext cx="6485760" cy="1214640"/>
        </p:xfrm>
        <a:graphic>
          <a:graphicData uri="http://schemas.openxmlformats.org/drawingml/2006/chart">
            <c:chart xmlns:c="http://schemas.openxmlformats.org/drawingml/2006/chart" xmlns:r="http://schemas.openxmlformats.org/officeDocument/2006/relationships" r:id="rId2"/>
          </a:graphicData>
        </a:graphic>
      </p:graphicFrame>
      <p:sp>
        <p:nvSpPr>
          <p:cNvPr id="308" name="CustomShape 4"/>
          <p:cNvSpPr/>
          <p:nvPr/>
        </p:nvSpPr>
        <p:spPr>
          <a:xfrm>
            <a:off x="6876360" y="5598360"/>
            <a:ext cx="1899720" cy="1142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 98,77% вылӧ.</a:t>
            </a:r>
            <a:endParaRPr/>
          </a:p>
        </p:txBody>
      </p:sp>
      <p:sp>
        <p:nvSpPr>
          <p:cNvPr id="309" name="CustomShape 5"/>
          <p:cNvSpPr/>
          <p:nvPr/>
        </p:nvSpPr>
        <p:spPr>
          <a:xfrm>
            <a:off x="462240" y="2163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уджтасувъяс серти да ставнас, млн. шайт</a:t>
            </a:r>
            <a:endParaRPr/>
          </a:p>
        </p:txBody>
      </p:sp>
      <p:graphicFrame>
        <p:nvGraphicFramePr>
          <p:cNvPr id="310" name="Диаграмма 20"/>
          <p:cNvGraphicFramePr/>
          <p:nvPr/>
        </p:nvGraphicFramePr>
        <p:xfrm>
          <a:off x="462240" y="2574000"/>
          <a:ext cx="8320320" cy="2880000"/>
        </p:xfrm>
        <a:graphic>
          <a:graphicData uri="http://schemas.openxmlformats.org/drawingml/2006/chart">
            <c:chart xmlns:c="http://schemas.openxmlformats.org/drawingml/2006/chart" xmlns:r="http://schemas.openxmlformats.org/officeDocument/2006/relationships" r:id="rId3"/>
          </a:graphicData>
        </a:graphic>
      </p:graphicFrame>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CustomShape 1"/>
          <p:cNvSpPr/>
          <p:nvPr/>
        </p:nvSpPr>
        <p:spPr>
          <a:xfrm>
            <a:off x="467640" y="756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 шедӧдӧм йылысь тӧдмӧгъяс</a:t>
            </a:r>
            <a:endParaRPr/>
          </a:p>
        </p:txBody>
      </p:sp>
      <p:sp>
        <p:nvSpPr>
          <p:cNvPr id="312" name="TextShape 2"/>
          <p:cNvSpPr txBox="1"/>
          <p:nvPr/>
        </p:nvSpPr>
        <p:spPr>
          <a:xfrm>
            <a:off x="0" y="6492960"/>
            <a:ext cx="395280" cy="364680"/>
          </a:xfrm>
          <a:prstGeom prst="rect">
            <a:avLst/>
          </a:prstGeom>
        </p:spPr>
        <p:txBody>
          <a:bodyPr anchor="ctr"/>
          <a:p>
            <a:pPr>
              <a:lnSpc>
                <a:spcPct val="100000"/>
              </a:lnSpc>
            </a:pPr>
            <a:fld id="{4A28953D-9487-49EC-8A93-EE7D17AFED27}" type="slidenum">
              <a:rPr lang="ru-RU" sz="1200">
                <a:solidFill>
                  <a:srgbClr val="ffc000"/>
                </a:solidFill>
                <a:latin typeface="Calibri"/>
              </a:rPr>
              <a:t>&lt;номер&gt;</a:t>
            </a:fld>
            <a:endParaRPr/>
          </a:p>
        </p:txBody>
      </p:sp>
      <p:graphicFrame>
        <p:nvGraphicFramePr>
          <p:cNvPr id="313" name="Диаграмма 7"/>
          <p:cNvGraphicFramePr/>
          <p:nvPr/>
        </p:nvGraphicFramePr>
        <p:xfrm>
          <a:off x="467640" y="2637000"/>
          <a:ext cx="8309520" cy="3960000"/>
        </p:xfrm>
        <a:graphic>
          <a:graphicData uri="http://schemas.openxmlformats.org/drawingml/2006/chart">
            <c:chart xmlns:c="http://schemas.openxmlformats.org/drawingml/2006/chart" xmlns:r="http://schemas.openxmlformats.org/officeDocument/2006/relationships" r:id="rId1"/>
          </a:graphicData>
        </a:graphic>
      </p:graphicFrame>
      <p:sp>
        <p:nvSpPr>
          <p:cNvPr id="314" name="CustomShape 3"/>
          <p:cNvSpPr/>
          <p:nvPr/>
        </p:nvSpPr>
        <p:spPr>
          <a:xfrm>
            <a:off x="8102160" y="5687640"/>
            <a:ext cx="717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101,2 %</a:t>
            </a:r>
            <a:endParaRPr/>
          </a:p>
        </p:txBody>
      </p:sp>
      <p:sp>
        <p:nvSpPr>
          <p:cNvPr id="315" name="CustomShape 4"/>
          <p:cNvSpPr/>
          <p:nvPr/>
        </p:nvSpPr>
        <p:spPr>
          <a:xfrm>
            <a:off x="7238160" y="4463640"/>
            <a:ext cx="645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100 %</a:t>
            </a:r>
            <a:endParaRPr/>
          </a:p>
        </p:txBody>
      </p:sp>
      <p:sp>
        <p:nvSpPr>
          <p:cNvPr id="316" name="CustomShape 5"/>
          <p:cNvSpPr/>
          <p:nvPr/>
        </p:nvSpPr>
        <p:spPr>
          <a:xfrm>
            <a:off x="6301800" y="3311280"/>
            <a:ext cx="645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100 %</a:t>
            </a:r>
            <a:endParaRPr/>
          </a:p>
        </p:txBody>
      </p:sp>
      <p:sp>
        <p:nvSpPr>
          <p:cNvPr id="317" name="CustomShape 6"/>
          <p:cNvSpPr/>
          <p:nvPr/>
        </p:nvSpPr>
        <p:spPr>
          <a:xfrm>
            <a:off x="424440" y="1404360"/>
            <a:ext cx="8352720" cy="965520"/>
          </a:xfrm>
          <a:prstGeom prst="rect">
            <a:avLst/>
          </a:prstGeom>
          <a:noFill/>
          <a:ln>
            <a:noFill/>
          </a:ln>
        </p:spPr>
        <p:txBody>
          <a:bodyPr lIns="90000" rIns="90000" tIns="45000" bIns="45000"/>
          <a:p>
            <a:pPr algn="just">
              <a:lnSpc>
                <a:spcPct val="114000"/>
              </a:lnSpc>
            </a:pPr>
            <a:r>
              <a:rPr lang="ru-RU" sz="1300">
                <a:solidFill>
                  <a:srgbClr val="000000"/>
                </a:solidFill>
                <a:latin typeface="Times New Roman"/>
              </a:rPr>
              <a:t>Федеральнӧй стратегическӧй документъяс серти «Велӧдӧм сӧвмӧдӧм» Коми Республикаса канму уджтас донъялӧмын 2015 восянь вӧдитчӧны 3 медшӧр петкӧдласӧн, а сiдзжӧ 73 петкӧдласӧн, кутшӧмъясын тыдовтчӧ уджтасувъяс збыльмӧдӧмыс, кутшӧмъясӧн вӧдитчӧны «Велӧдӧм сӧвмӧдӧм» федеральнӧй канму уджтасын да Россия Федерацияса Президентлӧн 2012.05.07 лунся 599 №-а Индӧдын. </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8" name="TextShape 1"/>
          <p:cNvSpPr txBox="1"/>
          <p:nvPr/>
        </p:nvSpPr>
        <p:spPr>
          <a:xfrm>
            <a:off x="0" y="6492960"/>
            <a:ext cx="395280" cy="364680"/>
          </a:xfrm>
          <a:prstGeom prst="rect">
            <a:avLst/>
          </a:prstGeom>
        </p:spPr>
        <p:txBody>
          <a:bodyPr anchor="ctr"/>
          <a:p>
            <a:pPr>
              <a:lnSpc>
                <a:spcPct val="100000"/>
              </a:lnSpc>
            </a:pPr>
            <a:fld id="{F5C1A6E6-161E-4B0F-B04C-1F86DE6EA955}" type="slidenum">
              <a:rPr lang="ru-RU" sz="1200">
                <a:solidFill>
                  <a:srgbClr val="ffc000"/>
                </a:solidFill>
                <a:latin typeface="Calibri"/>
              </a:rPr>
              <a:t>&lt;номер&gt;</a:t>
            </a:fld>
            <a:endParaRPr/>
          </a:p>
        </p:txBody>
      </p:sp>
      <p:sp>
        <p:nvSpPr>
          <p:cNvPr id="319" name="CustomShape 2"/>
          <p:cNvSpPr/>
          <p:nvPr/>
        </p:nvSpPr>
        <p:spPr>
          <a:xfrm>
            <a:off x="467640" y="1112400"/>
            <a:ext cx="8309520" cy="1080360"/>
          </a:xfrm>
          <a:prstGeom prst="rect">
            <a:avLst/>
          </a:prstGeom>
          <a:noFill/>
          <a:ln>
            <a:noFill/>
          </a:ln>
        </p:spPr>
        <p:txBody>
          <a:bodyPr lIns="90000" rIns="90000" tIns="45000" bIns="45000"/>
          <a:p>
            <a:pPr algn="just">
              <a:lnSpc>
                <a:spcPct val="100000"/>
              </a:lnSpc>
            </a:pPr>
            <a:r>
              <a:rPr lang="ru-RU" sz="1300">
                <a:solidFill>
                  <a:srgbClr val="000000"/>
                </a:solidFill>
                <a:latin typeface="Times New Roman"/>
              </a:rPr>
              <a:t>2015 воын кыпӧдiсны олысьясӧн тӧдӧмлун босьтны верманлунсӧ, сылысь качествосӧ да окталунсӧ гражданалысь, йӧзкотырлысь да канмулысь коланлун тӧд вылӧ босьтӧмӧн.</a:t>
            </a:r>
            <a:endParaRPr/>
          </a:p>
          <a:p>
            <a:pPr algn="just">
              <a:lnSpc>
                <a:spcPct val="100000"/>
              </a:lnSpc>
            </a:pPr>
            <a:r>
              <a:rPr lang="ru-RU" sz="1300">
                <a:solidFill>
                  <a:srgbClr val="000000"/>
                </a:solidFill>
                <a:latin typeface="Times New Roman"/>
              </a:rPr>
              <a:t>2015 воын школаӧдз велӧдан дiнмуса системаяс ӧнъяӧдан проектъяс збыльм</a:t>
            </a:r>
            <a:r>
              <a:rPr lang="ru-RU" sz="1200">
                <a:solidFill>
                  <a:srgbClr val="000000"/>
                </a:solidFill>
                <a:latin typeface="Times New Roman"/>
              </a:rPr>
              <a:t>ӧдӧм </a:t>
            </a:r>
            <a:r>
              <a:rPr lang="ru-RU" sz="1300">
                <a:solidFill>
                  <a:srgbClr val="000000"/>
                </a:solidFill>
                <a:latin typeface="Times New Roman"/>
              </a:rPr>
              <a:t>серти стрӧитчӧм, выльмӧдӧм, капитальнӧя дзоньталӧм бӧрын пыртӧма уджӧ 994 места вылӧ школаӧдз велӧдан 13 объект, капитальнӧя дзоньталӧм бӧрын челядьӧс видзанiнъясын содтӧд восьтӧма 50 места вылӧ 2 группа.</a:t>
            </a:r>
            <a:endParaRPr/>
          </a:p>
        </p:txBody>
      </p:sp>
      <p:sp>
        <p:nvSpPr>
          <p:cNvPr id="320" name="CustomShape 3"/>
          <p:cNvSpPr/>
          <p:nvPr/>
        </p:nvSpPr>
        <p:spPr>
          <a:xfrm>
            <a:off x="467640" y="714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graphicFrame>
        <p:nvGraphicFramePr>
          <p:cNvPr id="321" name="Table 4"/>
          <p:cNvGraphicFramePr/>
          <p:nvPr/>
        </p:nvGraphicFramePr>
        <p:xfrm>
          <a:off x="467640" y="2205000"/>
          <a:ext cx="8309520" cy="4556520"/>
        </p:xfrm>
        <a:graphic>
          <a:graphicData uri="http://schemas.openxmlformats.org/drawingml/2006/table">
            <a:tbl>
              <a:tblPr/>
              <a:tblGrid>
                <a:gridCol w="4193640"/>
                <a:gridCol w="780480"/>
                <a:gridCol w="567720"/>
                <a:gridCol w="722520"/>
                <a:gridCol w="1051560"/>
                <a:gridCol w="993600"/>
              </a:tblGrid>
              <a:tr h="526320">
                <a:tc>
                  <a:txBody>
                    <a:bodyPr lIns="35640" rIns="35640" tIns="0" bIns="0"/>
                    <a:p>
                      <a:pPr algn="ctr">
                        <a:lnSpc>
                          <a:spcPct val="100000"/>
                        </a:lnSpc>
                      </a:pPr>
                      <a:endParaRPr/>
                    </a:p>
                    <a:p>
                      <a:pPr algn="ctr">
                        <a:lnSpc>
                          <a:spcPct val="100000"/>
                        </a:lnSpc>
                      </a:pPr>
                      <a:r>
                        <a:rPr b="1" lang="ru-RU" sz="1150">
                          <a:solidFill>
                            <a:srgbClr val="ffffff"/>
                          </a:solidFill>
                          <a:latin typeface="Calibri"/>
                        </a:rPr>
                        <a:t>Йӧзлы тӧдчана капитальнӧя стрӧитан объектъяс</a:t>
                      </a:r>
                      <a:endParaRPr/>
                    </a:p>
                  </a:txBody>
                  <a:tcPr/>
                </a:tc>
                <a:tc>
                  <a:txBody>
                    <a:bodyPr lIns="35640" rIns="35640" tIns="0" bIns="0"/>
                    <a:p>
                      <a:pPr algn="ctr">
                        <a:lnSpc>
                          <a:spcPct val="100000"/>
                        </a:lnSpc>
                      </a:pPr>
                      <a:endParaRPr/>
                    </a:p>
                    <a:p>
                      <a:pPr algn="ctr">
                        <a:lnSpc>
                          <a:spcPct val="100000"/>
                        </a:lnSpc>
                      </a:pPr>
                      <a:r>
                        <a:rPr b="1" lang="ru-RU" sz="1150">
                          <a:solidFill>
                            <a:srgbClr val="ffffff"/>
                          </a:solidFill>
                          <a:latin typeface="Calibri"/>
                        </a:rPr>
                        <a:t>Вынйӧр</a:t>
                      </a:r>
                      <a:endParaRPr/>
                    </a:p>
                  </a:txBody>
                  <a:tcPr/>
                </a:tc>
                <a:tc>
                  <a:txBody>
                    <a:bodyPr lIns="35640" rIns="35640" tIns="0" bIns="0"/>
                    <a:p>
                      <a:pPr algn="ctr">
                        <a:lnSpc>
                          <a:spcPct val="100000"/>
                        </a:lnSpc>
                      </a:pPr>
                      <a:r>
                        <a:rPr b="1" lang="ru-RU" sz="1150">
                          <a:solidFill>
                            <a:srgbClr val="ffffff"/>
                          </a:solidFill>
                          <a:latin typeface="Calibri"/>
                        </a:rPr>
                        <a:t>Уджӧ пыртан во </a:t>
                      </a:r>
                      <a:endParaRPr/>
                    </a:p>
                  </a:txBody>
                  <a:tcPr/>
                </a:tc>
                <a:tc>
                  <a:txBody>
                    <a:bodyPr lIns="35640" rIns="35640" tIns="0" bIns="0"/>
                    <a:p>
                      <a:pPr algn="ctr">
                        <a:lnSpc>
                          <a:spcPct val="100000"/>
                        </a:lnSpc>
                      </a:pPr>
                      <a:r>
                        <a:rPr b="1" lang="ru-RU" sz="1150">
                          <a:solidFill>
                            <a:srgbClr val="ffffff"/>
                          </a:solidFill>
                          <a:latin typeface="Calibri"/>
                        </a:rPr>
                        <a:t>Сьӧмкуд ассигнование, сюрс шайт</a:t>
                      </a:r>
                      <a:endParaRPr/>
                    </a:p>
                  </a:txBody>
                  <a:tcPr/>
                </a:tc>
                <a:tc>
                  <a:txBody>
                    <a:bodyPr lIns="35640" rIns="35640" tIns="0" bIns="0"/>
                    <a:p>
                      <a:pPr algn="ctr">
                        <a:lnSpc>
                          <a:spcPct val="100000"/>
                        </a:lnSpc>
                      </a:pPr>
                      <a:r>
                        <a:rPr b="1" lang="ru-RU" sz="1150">
                          <a:solidFill>
                            <a:srgbClr val="ffffff"/>
                          </a:solidFill>
                          <a:latin typeface="Calibri"/>
                        </a:rPr>
                        <a:t>Уджӧ пыртӧм йылысь мыччӧдъяс</a:t>
                      </a:r>
                      <a:endParaRPr/>
                    </a:p>
                  </a:txBody>
                  <a:tcPr/>
                </a:tc>
              </a:tr>
              <a:tr h="876960">
                <a:tc>
                  <a:txBody>
                    <a:bodyPr lIns="35640" rIns="35640" tIns="0" bIns="0"/>
                    <a:p>
                      <a:pPr algn="ctr">
                        <a:lnSpc>
                          <a:spcPct val="100000"/>
                        </a:lnSpc>
                      </a:pPr>
                      <a:r>
                        <a:rPr lang="ru-RU" sz="1150">
                          <a:solidFill>
                            <a:srgbClr val="000000"/>
                          </a:solidFill>
                          <a:latin typeface="Calibri"/>
                        </a:rPr>
                        <a:t>План </a:t>
                      </a:r>
                      <a:endParaRPr/>
                    </a:p>
                    <a:p>
                      <a:pPr algn="ctr">
                        <a:lnSpc>
                          <a:spcPct val="100000"/>
                        </a:lnSpc>
                      </a:pPr>
                      <a:r>
                        <a:rPr lang="ru-RU" sz="1150">
                          <a:solidFill>
                            <a:srgbClr val="000000"/>
                          </a:solidFill>
                          <a:latin typeface="Calibri"/>
                        </a:rPr>
                        <a:t>2015 во</a:t>
                      </a:r>
                      <a:endParaRPr/>
                    </a:p>
                  </a:txBody>
                  <a:tcPr/>
                </a:tc>
                <a:tc>
                  <a:txBody>
                    <a:bodyPr lIns="35640" rIns="35640" tIns="0" bIns="0"/>
                    <a:p>
                      <a:pPr algn="ctr">
                        <a:lnSpc>
                          <a:spcPct val="100000"/>
                        </a:lnSpc>
                      </a:pPr>
                      <a:r>
                        <a:rPr lang="ru-RU" sz="1150">
                          <a:solidFill>
                            <a:srgbClr val="000000"/>
                          </a:solidFill>
                          <a:latin typeface="Calibri"/>
                        </a:rPr>
                        <a:t>Збыльмӧдӧма 2016.01.01 лун кежлӧ</a:t>
                      </a:r>
                      <a:endParaRPr/>
                    </a:p>
                  </a:txBody>
                  <a:tcPr/>
                </a:tc>
              </a:tr>
              <a:tr h="351000">
                <a:tc>
                  <a:txBody>
                    <a:bodyPr lIns="35640" rIns="35640" tIns="0" bIns="0" anchor="ctr"/>
                    <a:p>
                      <a:pPr>
                        <a:lnSpc>
                          <a:spcPct val="100000"/>
                        </a:lnSpc>
                      </a:pPr>
                      <a:r>
                        <a:rPr b="1" lang="ru-RU" sz="1150">
                          <a:solidFill>
                            <a:srgbClr val="ffffff"/>
                          </a:solidFill>
                          <a:latin typeface="Calibri"/>
                        </a:rPr>
                        <a:t>Сыктывдiн районса Выльгорт с. 120 места вылӧ челядьӧс видзанiн стрӧитӧм</a:t>
                      </a:r>
                      <a:endParaRPr/>
                    </a:p>
                  </a:txBody>
                  <a:tcPr/>
                </a:tc>
                <a:tc>
                  <a:txBody>
                    <a:bodyPr lIns="35640" rIns="35640" tIns="0" bIns="0" anchor="ctr"/>
                    <a:p>
                      <a:pPr algn="ctr">
                        <a:lnSpc>
                          <a:spcPct val="100000"/>
                        </a:lnSpc>
                      </a:pPr>
                      <a:r>
                        <a:rPr lang="ru-RU" sz="1150">
                          <a:solidFill>
                            <a:srgbClr val="000000"/>
                          </a:solidFill>
                          <a:latin typeface="Calibri"/>
                        </a:rPr>
                        <a:t>120 места</a:t>
                      </a:r>
                      <a:endParaRPr/>
                    </a:p>
                  </a:txBody>
                  <a:tcPr/>
                </a:tc>
                <a:tc>
                  <a:txBody>
                    <a:bodyPr lIns="35640" rIns="35640" tIns="0" bIns="0" anchor="ctr"/>
                    <a:p>
                      <a:pPr algn="ctr">
                        <a:lnSpc>
                          <a:spcPct val="100000"/>
                        </a:lnSpc>
                      </a:pPr>
                      <a:r>
                        <a:rPr lang="ru-RU" sz="1150">
                          <a:solidFill>
                            <a:srgbClr val="000000"/>
                          </a:solidFill>
                          <a:latin typeface="Calibri"/>
                        </a:rPr>
                        <a:t>2015</a:t>
                      </a:r>
                      <a:endParaRPr/>
                    </a:p>
                  </a:txBody>
                  <a:tcPr/>
                </a:tc>
                <a:tc>
                  <a:txBody>
                    <a:bodyPr lIns="35640" rIns="35640" tIns="0" bIns="0" anchor="ctr"/>
                    <a:p>
                      <a:pPr algn="ctr">
                        <a:lnSpc>
                          <a:spcPct val="100000"/>
                        </a:lnSpc>
                      </a:pPr>
                      <a:r>
                        <a:rPr lang="ru-RU" sz="1150">
                          <a:solidFill>
                            <a:srgbClr val="000000"/>
                          </a:solidFill>
                          <a:latin typeface="Calibri"/>
                        </a:rPr>
                        <a:t>18 330,9</a:t>
                      </a:r>
                      <a:endParaRPr/>
                    </a:p>
                  </a:txBody>
                  <a:tcPr/>
                </a:tc>
                <a:tc>
                  <a:txBody>
                    <a:bodyPr lIns="35640" rIns="35640" tIns="0" bIns="0" anchor="ctr"/>
                    <a:p>
                      <a:pPr algn="ctr">
                        <a:lnSpc>
                          <a:spcPct val="100000"/>
                        </a:lnSpc>
                      </a:pPr>
                      <a:r>
                        <a:rPr lang="ru-RU" sz="1150">
                          <a:solidFill>
                            <a:srgbClr val="000000"/>
                          </a:solidFill>
                          <a:latin typeface="Calibri"/>
                        </a:rPr>
                        <a:t>18 330,9</a:t>
                      </a:r>
                      <a:endParaRPr/>
                    </a:p>
                  </a:txBody>
                  <a:tcPr/>
                </a:tc>
                <a:tc>
                  <a:txBody>
                    <a:bodyPr lIns="35640" rIns="35640" tIns="0" bIns="0" anchor="ctr"/>
                    <a:p>
                      <a:pPr algn="ctr">
                        <a:lnSpc>
                          <a:spcPct val="100000"/>
                        </a:lnSpc>
                      </a:pPr>
                      <a:r>
                        <a:rPr lang="ru-RU" sz="1150">
                          <a:solidFill>
                            <a:srgbClr val="000000"/>
                          </a:solidFill>
                          <a:latin typeface="Calibri"/>
                        </a:rPr>
                        <a:t>пыртӧма уджӧ</a:t>
                      </a:r>
                      <a:endParaRPr/>
                    </a:p>
                  </a:txBody>
                  <a:tcPr/>
                </a:tc>
              </a:tr>
              <a:tr h="701640">
                <a:tc>
                  <a:txBody>
                    <a:bodyPr lIns="35640" rIns="35640" tIns="0" bIns="0" anchor="ctr"/>
                    <a:p>
                      <a:pPr>
                        <a:lnSpc>
                          <a:spcPct val="100000"/>
                        </a:lnSpc>
                      </a:pPr>
                      <a:r>
                        <a:rPr b="1" lang="ru-RU" sz="1150">
                          <a:solidFill>
                            <a:srgbClr val="ffffff"/>
                          </a:solidFill>
                          <a:latin typeface="Calibri"/>
                        </a:rPr>
                        <a:t>Сыктывкарса Лесозавод мкр. челядьӧс видзанiн стрӧитӧм пищеблоксӧ техническӧя выльмӧдӧмӧн татшӧм инпас серти: Сыктывкар, Вӧрзавод ул., 17</a:t>
                      </a:r>
                      <a:endParaRPr/>
                    </a:p>
                  </a:txBody>
                  <a:tcPr/>
                </a:tc>
                <a:tc>
                  <a:txBody>
                    <a:bodyPr lIns="35640" rIns="35640" tIns="0" bIns="0" anchor="ctr"/>
                    <a:p>
                      <a:pPr algn="ctr">
                        <a:lnSpc>
                          <a:spcPct val="100000"/>
                        </a:lnSpc>
                      </a:pPr>
                      <a:r>
                        <a:rPr lang="ru-RU" sz="1150">
                          <a:solidFill>
                            <a:srgbClr val="000000"/>
                          </a:solidFill>
                          <a:latin typeface="Calibri"/>
                        </a:rPr>
                        <a:t>120 места</a:t>
                      </a:r>
                      <a:endParaRPr/>
                    </a:p>
                  </a:txBody>
                  <a:tcPr/>
                </a:tc>
                <a:tc>
                  <a:txBody>
                    <a:bodyPr lIns="35640" rIns="35640" tIns="0" bIns="0" anchor="ctr"/>
                    <a:p>
                      <a:pPr algn="ctr">
                        <a:lnSpc>
                          <a:spcPct val="100000"/>
                        </a:lnSpc>
                      </a:pPr>
                      <a:r>
                        <a:rPr lang="ru-RU" sz="1150">
                          <a:solidFill>
                            <a:srgbClr val="000000"/>
                          </a:solidFill>
                          <a:latin typeface="Calibri"/>
                        </a:rPr>
                        <a:t>2015</a:t>
                      </a:r>
                      <a:endParaRPr/>
                    </a:p>
                  </a:txBody>
                  <a:tcPr/>
                </a:tc>
                <a:tc>
                  <a:txBody>
                    <a:bodyPr lIns="35640" rIns="35640" tIns="0" bIns="0" anchor="ctr"/>
                    <a:p>
                      <a:pPr algn="ctr">
                        <a:lnSpc>
                          <a:spcPct val="100000"/>
                        </a:lnSpc>
                      </a:pPr>
                      <a:r>
                        <a:rPr lang="ru-RU" sz="1150">
                          <a:solidFill>
                            <a:srgbClr val="000000"/>
                          </a:solidFill>
                          <a:latin typeface="Calibri"/>
                        </a:rPr>
                        <a:t>35 000,0</a:t>
                      </a:r>
                      <a:endParaRPr/>
                    </a:p>
                  </a:txBody>
                  <a:tcPr/>
                </a:tc>
                <a:tc>
                  <a:txBody>
                    <a:bodyPr lIns="35640" rIns="35640" tIns="0" bIns="0" anchor="ctr"/>
                    <a:p>
                      <a:pPr algn="ctr">
                        <a:lnSpc>
                          <a:spcPct val="100000"/>
                        </a:lnSpc>
                      </a:pPr>
                      <a:r>
                        <a:rPr lang="ru-RU" sz="1150">
                          <a:solidFill>
                            <a:srgbClr val="000000"/>
                          </a:solidFill>
                          <a:latin typeface="Calibri"/>
                        </a:rPr>
                        <a:t>21 594,0</a:t>
                      </a:r>
                      <a:endParaRPr/>
                    </a:p>
                  </a:txBody>
                  <a:tcPr/>
                </a:tc>
                <a:tc>
                  <a:txBody>
                    <a:bodyPr lIns="35640" rIns="35640" tIns="0" bIns="0" anchor="ctr"/>
                    <a:p>
                      <a:pPr algn="ctr">
                        <a:lnSpc>
                          <a:spcPct val="100000"/>
                        </a:lnSpc>
                      </a:pPr>
                      <a:r>
                        <a:rPr lang="ru-RU" sz="1150">
                          <a:solidFill>
                            <a:srgbClr val="000000"/>
                          </a:solidFill>
                          <a:latin typeface="Calibri"/>
                        </a:rPr>
                        <a:t>пыртӧма уджӧ</a:t>
                      </a:r>
                      <a:endParaRPr/>
                    </a:p>
                  </a:txBody>
                  <a:tcPr/>
                </a:tc>
              </a:tr>
              <a:tr h="876960">
                <a:tc>
                  <a:txBody>
                    <a:bodyPr lIns="35640" rIns="35640" tIns="0" bIns="0" anchor="ctr"/>
                    <a:p>
                      <a:pPr>
                        <a:lnSpc>
                          <a:spcPct val="100000"/>
                        </a:lnSpc>
                      </a:pPr>
                      <a:r>
                        <a:rPr b="1" lang="ru-RU" sz="1150">
                          <a:solidFill>
                            <a:srgbClr val="ffffff"/>
                          </a:solidFill>
                          <a:latin typeface="Calibri"/>
                        </a:rPr>
                        <a:t>Морозов ул., 27 инпас серти 120 места вылӧ  челядьӧс видзанiн меститӧм могысь здание выльмӧдӧм пищеблоксӧ техническӧя выльмӧдӧмӧн татшӧм инпас серти: Сыктывкар, Катаев ул., 37</a:t>
                      </a:r>
                      <a:endParaRPr/>
                    </a:p>
                  </a:txBody>
                  <a:tcPr/>
                </a:tc>
                <a:tc>
                  <a:txBody>
                    <a:bodyPr lIns="35640" rIns="35640" tIns="0" bIns="0" anchor="ctr"/>
                    <a:p>
                      <a:pPr algn="ctr">
                        <a:lnSpc>
                          <a:spcPct val="100000"/>
                        </a:lnSpc>
                      </a:pPr>
                      <a:r>
                        <a:rPr lang="ru-RU" sz="1150">
                          <a:solidFill>
                            <a:srgbClr val="000000"/>
                          </a:solidFill>
                          <a:latin typeface="Calibri"/>
                        </a:rPr>
                        <a:t>120 места</a:t>
                      </a:r>
                      <a:endParaRPr/>
                    </a:p>
                  </a:txBody>
                  <a:tcPr/>
                </a:tc>
                <a:tc>
                  <a:txBody>
                    <a:bodyPr lIns="35640" rIns="35640" tIns="0" bIns="0" anchor="ctr"/>
                    <a:p>
                      <a:pPr algn="ctr">
                        <a:lnSpc>
                          <a:spcPct val="100000"/>
                        </a:lnSpc>
                      </a:pPr>
                      <a:r>
                        <a:rPr lang="ru-RU" sz="1150">
                          <a:solidFill>
                            <a:srgbClr val="000000"/>
                          </a:solidFill>
                          <a:latin typeface="Calibri"/>
                        </a:rPr>
                        <a:t>2015</a:t>
                      </a:r>
                      <a:endParaRPr/>
                    </a:p>
                  </a:txBody>
                  <a:tcPr/>
                </a:tc>
                <a:tc>
                  <a:txBody>
                    <a:bodyPr lIns="35640" rIns="35640" tIns="0" bIns="0" anchor="ctr"/>
                    <a:p>
                      <a:pPr algn="ctr">
                        <a:lnSpc>
                          <a:spcPct val="100000"/>
                        </a:lnSpc>
                      </a:pPr>
                      <a:r>
                        <a:rPr lang="ru-RU" sz="1150">
                          <a:solidFill>
                            <a:srgbClr val="000000"/>
                          </a:solidFill>
                          <a:latin typeface="Calibri"/>
                        </a:rPr>
                        <a:t>44 175,0</a:t>
                      </a:r>
                      <a:endParaRPr/>
                    </a:p>
                  </a:txBody>
                  <a:tcPr/>
                </a:tc>
                <a:tc>
                  <a:txBody>
                    <a:bodyPr lIns="35640" rIns="35640" tIns="0" bIns="0" anchor="ctr"/>
                    <a:p>
                      <a:pPr algn="ctr">
                        <a:lnSpc>
                          <a:spcPct val="100000"/>
                        </a:lnSpc>
                      </a:pPr>
                      <a:r>
                        <a:rPr lang="ru-RU" sz="1150">
                          <a:solidFill>
                            <a:srgbClr val="000000"/>
                          </a:solidFill>
                          <a:latin typeface="Calibri"/>
                        </a:rPr>
                        <a:t>41 743,8</a:t>
                      </a:r>
                      <a:endParaRPr/>
                    </a:p>
                  </a:txBody>
                  <a:tcPr/>
                </a:tc>
                <a:tc>
                  <a:txBody>
                    <a:bodyPr lIns="35640" rIns="35640" tIns="0" bIns="0" anchor="ctr"/>
                    <a:p>
                      <a:pPr algn="ctr">
                        <a:lnSpc>
                          <a:spcPct val="100000"/>
                        </a:lnSpc>
                      </a:pPr>
                      <a:r>
                        <a:rPr lang="ru-RU" sz="1150">
                          <a:solidFill>
                            <a:srgbClr val="000000"/>
                          </a:solidFill>
                          <a:latin typeface="Calibri"/>
                        </a:rPr>
                        <a:t>пыртӧма уджӧ</a:t>
                      </a:r>
                      <a:endParaRPr/>
                    </a:p>
                  </a:txBody>
                  <a:tcPr/>
                </a:tc>
              </a:tr>
              <a:tr h="351000">
                <a:tc>
                  <a:txBody>
                    <a:bodyPr lIns="35640" rIns="35640" tIns="0" bIns="0" anchor="ctr"/>
                    <a:p>
                      <a:pPr>
                        <a:lnSpc>
                          <a:spcPct val="100000"/>
                        </a:lnSpc>
                      </a:pPr>
                      <a:r>
                        <a:rPr b="1" lang="ru-RU" sz="1150">
                          <a:solidFill>
                            <a:srgbClr val="ffffff"/>
                          </a:solidFill>
                          <a:latin typeface="Calibri"/>
                        </a:rPr>
                        <a:t>Чилимдiн с. 120 места вылӧ ясли-сад школаӧдз велӧдан учреждение</a:t>
                      </a:r>
                      <a:endParaRPr/>
                    </a:p>
                  </a:txBody>
                  <a:tcPr/>
                </a:tc>
                <a:tc>
                  <a:txBody>
                    <a:bodyPr lIns="35640" rIns="35640" tIns="0" bIns="0" anchor="ctr"/>
                    <a:p>
                      <a:pPr algn="ctr">
                        <a:lnSpc>
                          <a:spcPct val="100000"/>
                        </a:lnSpc>
                      </a:pPr>
                      <a:r>
                        <a:rPr lang="ru-RU" sz="1150">
                          <a:solidFill>
                            <a:srgbClr val="000000"/>
                          </a:solidFill>
                          <a:latin typeface="Calibri"/>
                        </a:rPr>
                        <a:t>120 места</a:t>
                      </a:r>
                      <a:endParaRPr/>
                    </a:p>
                  </a:txBody>
                  <a:tcPr/>
                </a:tc>
                <a:tc>
                  <a:txBody>
                    <a:bodyPr lIns="35640" rIns="35640" tIns="0" bIns="0" anchor="ctr"/>
                    <a:p>
                      <a:pPr algn="ctr">
                        <a:lnSpc>
                          <a:spcPct val="100000"/>
                        </a:lnSpc>
                      </a:pPr>
                      <a:r>
                        <a:rPr lang="ru-RU" sz="1150">
                          <a:solidFill>
                            <a:srgbClr val="000000"/>
                          </a:solidFill>
                          <a:latin typeface="Calibri"/>
                        </a:rPr>
                        <a:t>2016</a:t>
                      </a:r>
                      <a:endParaRPr/>
                    </a:p>
                  </a:txBody>
                  <a:tcPr/>
                </a:tc>
                <a:tc>
                  <a:txBody>
                    <a:bodyPr lIns="35640" rIns="35640" tIns="0" bIns="0" anchor="ctr"/>
                    <a:p>
                      <a:pPr algn="ctr">
                        <a:lnSpc>
                          <a:spcPct val="100000"/>
                        </a:lnSpc>
                      </a:pPr>
                      <a:r>
                        <a:rPr lang="ru-RU" sz="1150">
                          <a:solidFill>
                            <a:srgbClr val="000000"/>
                          </a:solidFill>
                          <a:latin typeface="Calibri"/>
                        </a:rPr>
                        <a:t>133 929,2</a:t>
                      </a:r>
                      <a:endParaRPr/>
                    </a:p>
                  </a:txBody>
                  <a:tcPr/>
                </a:tc>
                <a:tc>
                  <a:txBody>
                    <a:bodyPr lIns="35640" rIns="35640" tIns="0" bIns="0" anchor="ctr"/>
                    <a:p>
                      <a:pPr algn="ctr">
                        <a:lnSpc>
                          <a:spcPct val="100000"/>
                        </a:lnSpc>
                      </a:pPr>
                      <a:r>
                        <a:rPr lang="ru-RU" sz="1150">
                          <a:solidFill>
                            <a:srgbClr val="000000"/>
                          </a:solidFill>
                          <a:latin typeface="Calibri"/>
                        </a:rPr>
                        <a:t>133 929,2</a:t>
                      </a:r>
                      <a:endParaRPr/>
                    </a:p>
                  </a:txBody>
                  <a:tcPr/>
                </a:tc>
                <a:tc>
                  <a:txBody>
                    <a:bodyPr lIns="35640" rIns="35640" tIns="0" bIns="0" anchor="ctr"/>
                    <a:p>
                      <a:pPr algn="ctr">
                        <a:lnSpc>
                          <a:spcPct val="100000"/>
                        </a:lnSpc>
                      </a:pPr>
                      <a:r>
                        <a:rPr lang="ru-RU" sz="1150">
                          <a:solidFill>
                            <a:srgbClr val="000000"/>
                          </a:solidFill>
                          <a:latin typeface="Calibri"/>
                        </a:rPr>
                        <a:t> </a:t>
                      </a:r>
                      <a:endParaRPr/>
                    </a:p>
                  </a:txBody>
                  <a:tcPr/>
                </a:tc>
              </a:tr>
              <a:tr h="351000">
                <a:tc>
                  <a:txBody>
                    <a:bodyPr lIns="35640" rIns="35640" tIns="0" bIns="0" anchor="ctr"/>
                    <a:p>
                      <a:pPr>
                        <a:lnSpc>
                          <a:spcPct val="100000"/>
                        </a:lnSpc>
                      </a:pPr>
                      <a:r>
                        <a:rPr b="1" lang="ru-RU" sz="1150">
                          <a:solidFill>
                            <a:srgbClr val="ffffff"/>
                          </a:solidFill>
                          <a:latin typeface="Calibri"/>
                        </a:rPr>
                        <a:t>Ухта к. IV микрорайонын челядьлы ясли-сад</a:t>
                      </a:r>
                      <a:endParaRPr/>
                    </a:p>
                  </a:txBody>
                  <a:tcPr/>
                </a:tc>
                <a:tc>
                  <a:txBody>
                    <a:bodyPr lIns="35640" rIns="35640" tIns="0" bIns="0" anchor="ctr"/>
                    <a:p>
                      <a:pPr algn="ctr">
                        <a:lnSpc>
                          <a:spcPct val="100000"/>
                        </a:lnSpc>
                      </a:pPr>
                      <a:r>
                        <a:rPr lang="ru-RU" sz="1150">
                          <a:solidFill>
                            <a:srgbClr val="000000"/>
                          </a:solidFill>
                          <a:latin typeface="Calibri"/>
                        </a:rPr>
                        <a:t>220 места</a:t>
                      </a:r>
                      <a:endParaRPr/>
                    </a:p>
                  </a:txBody>
                  <a:tcPr/>
                </a:tc>
                <a:tc>
                  <a:txBody>
                    <a:bodyPr lIns="35640" rIns="35640" tIns="0" bIns="0" anchor="ctr"/>
                    <a:p>
                      <a:pPr algn="ctr">
                        <a:lnSpc>
                          <a:spcPct val="100000"/>
                        </a:lnSpc>
                      </a:pPr>
                      <a:r>
                        <a:rPr lang="ru-RU" sz="1150">
                          <a:solidFill>
                            <a:srgbClr val="000000"/>
                          </a:solidFill>
                          <a:latin typeface="Calibri"/>
                        </a:rPr>
                        <a:t>2015</a:t>
                      </a:r>
                      <a:endParaRPr/>
                    </a:p>
                  </a:txBody>
                  <a:tcPr/>
                </a:tc>
                <a:tc>
                  <a:txBody>
                    <a:bodyPr lIns="35640" rIns="35640" tIns="0" bIns="0" anchor="ctr"/>
                    <a:p>
                      <a:pPr algn="ctr">
                        <a:lnSpc>
                          <a:spcPct val="100000"/>
                        </a:lnSpc>
                      </a:pPr>
                      <a:r>
                        <a:rPr lang="ru-RU" sz="1150">
                          <a:solidFill>
                            <a:srgbClr val="000000"/>
                          </a:solidFill>
                          <a:latin typeface="Calibri"/>
                        </a:rPr>
                        <a:t>57 153,5</a:t>
                      </a:r>
                      <a:endParaRPr/>
                    </a:p>
                  </a:txBody>
                  <a:tcPr/>
                </a:tc>
                <a:tc>
                  <a:txBody>
                    <a:bodyPr lIns="35640" rIns="35640" tIns="0" bIns="0" anchor="ctr"/>
                    <a:p>
                      <a:pPr algn="ctr">
                        <a:lnSpc>
                          <a:spcPct val="100000"/>
                        </a:lnSpc>
                      </a:pPr>
                      <a:r>
                        <a:rPr lang="ru-RU" sz="1150">
                          <a:solidFill>
                            <a:srgbClr val="000000"/>
                          </a:solidFill>
                          <a:latin typeface="Calibri"/>
                        </a:rPr>
                        <a:t>57 153,5</a:t>
                      </a:r>
                      <a:endParaRPr/>
                    </a:p>
                  </a:txBody>
                  <a:tcPr/>
                </a:tc>
                <a:tc>
                  <a:txBody>
                    <a:bodyPr lIns="35640" rIns="35640" tIns="0" bIns="0" anchor="ctr"/>
                    <a:p>
                      <a:pPr algn="ctr">
                        <a:lnSpc>
                          <a:spcPct val="100000"/>
                        </a:lnSpc>
                      </a:pPr>
                      <a:r>
                        <a:rPr lang="ru-RU" sz="1150">
                          <a:solidFill>
                            <a:srgbClr val="000000"/>
                          </a:solidFill>
                          <a:latin typeface="Calibri"/>
                        </a:rPr>
                        <a:t>пыртӧма уджӧ</a:t>
                      </a:r>
                      <a:endParaRPr/>
                    </a:p>
                  </a:txBody>
                  <a:tcPr/>
                </a:tc>
              </a:tr>
              <a:tr h="351000">
                <a:tc>
                  <a:txBody>
                    <a:bodyPr lIns="35640" rIns="35640" tIns="0" bIns="0" anchor="ctr"/>
                    <a:p>
                      <a:pPr>
                        <a:lnSpc>
                          <a:spcPct val="100000"/>
                        </a:lnSpc>
                      </a:pPr>
                      <a:r>
                        <a:rPr b="1" lang="ru-RU" sz="1150">
                          <a:solidFill>
                            <a:srgbClr val="ffffff"/>
                          </a:solidFill>
                          <a:latin typeface="Calibri"/>
                        </a:rPr>
                        <a:t>Максаковка ккп челядьӧс 120 №-а видзанiн йӧрын узян-ворсан корпус стрӧитӧм</a:t>
                      </a:r>
                      <a:endParaRPr/>
                    </a:p>
                  </a:txBody>
                  <a:tcPr/>
                </a:tc>
                <a:tc>
                  <a:txBody>
                    <a:bodyPr lIns="35640" rIns="35640" tIns="0" bIns="0" anchor="ctr"/>
                    <a:p>
                      <a:pPr algn="ctr">
                        <a:lnSpc>
                          <a:spcPct val="100000"/>
                        </a:lnSpc>
                      </a:pPr>
                      <a:r>
                        <a:rPr lang="ru-RU" sz="1150">
                          <a:solidFill>
                            <a:srgbClr val="000000"/>
                          </a:solidFill>
                          <a:latin typeface="Calibri"/>
                        </a:rPr>
                        <a:t>90 места</a:t>
                      </a:r>
                      <a:endParaRPr/>
                    </a:p>
                  </a:txBody>
                  <a:tcPr/>
                </a:tc>
                <a:tc>
                  <a:txBody>
                    <a:bodyPr lIns="35640" rIns="35640" tIns="0" bIns="0" anchor="ctr"/>
                    <a:p>
                      <a:pPr algn="ctr">
                        <a:lnSpc>
                          <a:spcPct val="100000"/>
                        </a:lnSpc>
                      </a:pPr>
                      <a:r>
                        <a:rPr lang="ru-RU" sz="1150">
                          <a:solidFill>
                            <a:srgbClr val="000000"/>
                          </a:solidFill>
                          <a:latin typeface="Calibri"/>
                        </a:rPr>
                        <a:t>2015</a:t>
                      </a:r>
                      <a:endParaRPr/>
                    </a:p>
                  </a:txBody>
                  <a:tcPr/>
                </a:tc>
                <a:tc>
                  <a:txBody>
                    <a:bodyPr lIns="35640" rIns="35640" tIns="0" bIns="0" anchor="ctr"/>
                    <a:p>
                      <a:pPr algn="ctr">
                        <a:lnSpc>
                          <a:spcPct val="100000"/>
                        </a:lnSpc>
                      </a:pPr>
                      <a:r>
                        <a:rPr lang="ru-RU" sz="1150">
                          <a:solidFill>
                            <a:srgbClr val="000000"/>
                          </a:solidFill>
                          <a:latin typeface="Calibri"/>
                        </a:rPr>
                        <a:t>15 781,5</a:t>
                      </a:r>
                      <a:endParaRPr/>
                    </a:p>
                  </a:txBody>
                  <a:tcPr/>
                </a:tc>
                <a:tc>
                  <a:txBody>
                    <a:bodyPr lIns="35640" rIns="35640" tIns="0" bIns="0" anchor="ctr"/>
                    <a:p>
                      <a:pPr algn="ctr">
                        <a:lnSpc>
                          <a:spcPct val="100000"/>
                        </a:lnSpc>
                      </a:pPr>
                      <a:r>
                        <a:rPr lang="ru-RU" sz="1150">
                          <a:solidFill>
                            <a:srgbClr val="000000"/>
                          </a:solidFill>
                          <a:latin typeface="Calibri"/>
                        </a:rPr>
                        <a:t>15 781,5</a:t>
                      </a:r>
                      <a:endParaRPr/>
                    </a:p>
                  </a:txBody>
                  <a:tcPr/>
                </a:tc>
                <a:tc>
                  <a:txBody>
                    <a:bodyPr lIns="35640" rIns="35640" tIns="0" bIns="0" anchor="ctr"/>
                    <a:p>
                      <a:pPr algn="ctr">
                        <a:lnSpc>
                          <a:spcPct val="100000"/>
                        </a:lnSpc>
                      </a:pPr>
                      <a:r>
                        <a:rPr lang="ru-RU" sz="1150">
                          <a:solidFill>
                            <a:srgbClr val="000000"/>
                          </a:solidFill>
                          <a:latin typeface="Calibri"/>
                        </a:rPr>
                        <a:t>пыртӧма уджӧ</a:t>
                      </a:r>
                      <a:endParaRPr/>
                    </a:p>
                  </a:txBody>
                  <a:tcPr/>
                </a:tc>
              </a:tr>
              <a:tr h="351000">
                <a:tc>
                  <a:txBody>
                    <a:bodyPr lIns="35640" rIns="35640" tIns="0" bIns="0" anchor="ctr"/>
                    <a:p>
                      <a:pPr>
                        <a:lnSpc>
                          <a:spcPct val="100000"/>
                        </a:lnSpc>
                      </a:pPr>
                      <a:r>
                        <a:rPr b="1" lang="ru-RU" sz="1150">
                          <a:solidFill>
                            <a:srgbClr val="ffffff"/>
                          </a:solidFill>
                          <a:latin typeface="Calibri"/>
                        </a:rPr>
                        <a:t>Вомын с. 50 места вылӧ ичӧт школа–челядьӧс видзанiн стрӧитӧм</a:t>
                      </a:r>
                      <a:endParaRPr/>
                    </a:p>
                  </a:txBody>
                  <a:tcPr/>
                </a:tc>
                <a:tc>
                  <a:txBody>
                    <a:bodyPr lIns="35640" rIns="35640" tIns="0" bIns="0" anchor="ctr"/>
                    <a:p>
                      <a:pPr algn="ctr">
                        <a:lnSpc>
                          <a:spcPct val="100000"/>
                        </a:lnSpc>
                      </a:pPr>
                      <a:r>
                        <a:rPr lang="ru-RU" sz="1150">
                          <a:solidFill>
                            <a:srgbClr val="000000"/>
                          </a:solidFill>
                          <a:latin typeface="Calibri"/>
                        </a:rPr>
                        <a:t>50 места</a:t>
                      </a:r>
                      <a:endParaRPr/>
                    </a:p>
                  </a:txBody>
                  <a:tcPr/>
                </a:tc>
                <a:tc>
                  <a:txBody>
                    <a:bodyPr lIns="35640" rIns="35640" tIns="0" bIns="0" anchor="ctr"/>
                    <a:p>
                      <a:pPr algn="ctr">
                        <a:lnSpc>
                          <a:spcPct val="100000"/>
                        </a:lnSpc>
                      </a:pPr>
                      <a:r>
                        <a:rPr lang="ru-RU" sz="1150">
                          <a:solidFill>
                            <a:srgbClr val="000000"/>
                          </a:solidFill>
                          <a:latin typeface="Calibri"/>
                        </a:rPr>
                        <a:t>2015</a:t>
                      </a:r>
                      <a:endParaRPr/>
                    </a:p>
                  </a:txBody>
                  <a:tcPr/>
                </a:tc>
                <a:tc>
                  <a:txBody>
                    <a:bodyPr lIns="35640" rIns="35640" tIns="0" bIns="0" anchor="ctr"/>
                    <a:p>
                      <a:pPr algn="ctr">
                        <a:lnSpc>
                          <a:spcPct val="100000"/>
                        </a:lnSpc>
                      </a:pPr>
                      <a:r>
                        <a:rPr lang="ru-RU" sz="1150">
                          <a:solidFill>
                            <a:srgbClr val="000000"/>
                          </a:solidFill>
                          <a:latin typeface="Calibri"/>
                        </a:rPr>
                        <a:t>26 369,1</a:t>
                      </a:r>
                      <a:endParaRPr/>
                    </a:p>
                  </a:txBody>
                  <a:tcPr/>
                </a:tc>
                <a:tc>
                  <a:txBody>
                    <a:bodyPr lIns="35640" rIns="35640" tIns="0" bIns="0" anchor="ctr"/>
                    <a:p>
                      <a:pPr algn="ctr">
                        <a:lnSpc>
                          <a:spcPct val="100000"/>
                        </a:lnSpc>
                      </a:pPr>
                      <a:r>
                        <a:rPr lang="ru-RU" sz="1150">
                          <a:solidFill>
                            <a:srgbClr val="000000"/>
                          </a:solidFill>
                          <a:latin typeface="Calibri"/>
                        </a:rPr>
                        <a:t>26 369,1</a:t>
                      </a:r>
                      <a:endParaRPr/>
                    </a:p>
                  </a:txBody>
                  <a:tcPr/>
                </a:tc>
                <a:tc>
                  <a:txBody>
                    <a:bodyPr lIns="35640" rIns="35640" tIns="0" bIns="0" anchor="ctr"/>
                    <a:p>
                      <a:pPr algn="ctr">
                        <a:lnSpc>
                          <a:spcPct val="100000"/>
                        </a:lnSpc>
                      </a:pPr>
                      <a:r>
                        <a:rPr lang="ru-RU" sz="1150">
                          <a:solidFill>
                            <a:srgbClr val="000000"/>
                          </a:solidFill>
                          <a:latin typeface="Calibri"/>
                        </a:rPr>
                        <a:t>пыртӧма уджӧ</a:t>
                      </a:r>
                      <a:endParaRPr/>
                    </a:p>
                  </a:txBody>
                  <a:tcPr/>
                </a:tc>
              </a:tr>
              <a:tr h="351000">
                <a:tc>
                  <a:txBody>
                    <a:bodyPr lIns="35640" rIns="35640" tIns="0" bIns="0" anchor="ctr"/>
                    <a:p>
                      <a:pPr>
                        <a:lnSpc>
                          <a:spcPct val="100000"/>
                        </a:lnSpc>
                      </a:pPr>
                      <a:r>
                        <a:rPr b="1" lang="ru-RU" sz="1150">
                          <a:solidFill>
                            <a:srgbClr val="ffffff"/>
                          </a:solidFill>
                          <a:latin typeface="Calibri"/>
                        </a:rPr>
                        <a:t>Сыктыв районса Первомайскӧй п. 70 места вылӧ челядьӧс видзанiн стрӧитӧм</a:t>
                      </a:r>
                      <a:endParaRPr/>
                    </a:p>
                  </a:txBody>
                  <a:tcPr/>
                </a:tc>
                <a:tc>
                  <a:txBody>
                    <a:bodyPr lIns="35640" rIns="35640" tIns="0" bIns="0" anchor="ctr"/>
                    <a:p>
                      <a:pPr algn="ctr">
                        <a:lnSpc>
                          <a:spcPct val="100000"/>
                        </a:lnSpc>
                      </a:pPr>
                      <a:r>
                        <a:rPr lang="ru-RU" sz="1150">
                          <a:solidFill>
                            <a:srgbClr val="000000"/>
                          </a:solidFill>
                          <a:latin typeface="Calibri"/>
                        </a:rPr>
                        <a:t>70 места</a:t>
                      </a:r>
                      <a:endParaRPr/>
                    </a:p>
                  </a:txBody>
                  <a:tcPr/>
                </a:tc>
                <a:tc>
                  <a:txBody>
                    <a:bodyPr lIns="35640" rIns="35640" tIns="0" bIns="0" anchor="ctr"/>
                    <a:p>
                      <a:pPr algn="ctr">
                        <a:lnSpc>
                          <a:spcPct val="100000"/>
                        </a:lnSpc>
                      </a:pPr>
                      <a:r>
                        <a:rPr lang="ru-RU" sz="1150">
                          <a:solidFill>
                            <a:srgbClr val="000000"/>
                          </a:solidFill>
                          <a:latin typeface="Calibri"/>
                        </a:rPr>
                        <a:t>2015</a:t>
                      </a:r>
                      <a:endParaRPr/>
                    </a:p>
                  </a:txBody>
                  <a:tcPr/>
                </a:tc>
                <a:tc>
                  <a:txBody>
                    <a:bodyPr lIns="35640" rIns="35640" tIns="0" bIns="0" anchor="ctr"/>
                    <a:p>
                      <a:pPr algn="ctr">
                        <a:lnSpc>
                          <a:spcPct val="100000"/>
                        </a:lnSpc>
                      </a:pPr>
                      <a:r>
                        <a:rPr lang="ru-RU" sz="1150">
                          <a:solidFill>
                            <a:srgbClr val="000000"/>
                          </a:solidFill>
                          <a:latin typeface="Calibri"/>
                        </a:rPr>
                        <a:t>21 500,0</a:t>
                      </a:r>
                      <a:endParaRPr/>
                    </a:p>
                  </a:txBody>
                  <a:tcPr/>
                </a:tc>
                <a:tc>
                  <a:txBody>
                    <a:bodyPr lIns="35640" rIns="35640" tIns="0" bIns="0" anchor="ctr"/>
                    <a:p>
                      <a:pPr algn="ctr">
                        <a:lnSpc>
                          <a:spcPct val="100000"/>
                        </a:lnSpc>
                      </a:pPr>
                      <a:r>
                        <a:rPr lang="ru-RU" sz="1150">
                          <a:solidFill>
                            <a:srgbClr val="000000"/>
                          </a:solidFill>
                          <a:latin typeface="Calibri"/>
                        </a:rPr>
                        <a:t>21 500,0</a:t>
                      </a:r>
                      <a:endParaRPr/>
                    </a:p>
                  </a:txBody>
                  <a:tcPr/>
                </a:tc>
                <a:tc>
                  <a:txBody>
                    <a:bodyPr lIns="35640" rIns="35640" tIns="0" bIns="0" anchor="ctr"/>
                    <a:p>
                      <a:pPr algn="ctr">
                        <a:lnSpc>
                          <a:spcPct val="100000"/>
                        </a:lnSpc>
                      </a:pPr>
                      <a:r>
                        <a:rPr lang="ru-RU" sz="1150">
                          <a:solidFill>
                            <a:srgbClr val="000000"/>
                          </a:solidFill>
                          <a:latin typeface="Calibri"/>
                        </a:rPr>
                        <a:t>пыртӧма уджӧ</a:t>
                      </a:r>
                      <a:endParaRPr/>
                    </a:p>
                  </a:txBody>
                  <a:tcPr/>
                </a:tc>
              </a:tr>
              <a:tr h="351000">
                <a:tc>
                  <a:txBody>
                    <a:bodyPr lIns="35640" rIns="35640" tIns="0" bIns="0" anchor="ctr"/>
                    <a:p>
                      <a:pPr>
                        <a:lnSpc>
                          <a:spcPct val="100000"/>
                        </a:lnSpc>
                      </a:pPr>
                      <a:r>
                        <a:rPr b="1" lang="ru-RU" sz="1150">
                          <a:solidFill>
                            <a:srgbClr val="ffffff"/>
                          </a:solidFill>
                          <a:latin typeface="Calibri"/>
                        </a:rPr>
                        <a:t>Луздор районса Абъячой с. 220 места вылӧ челядьӧс видзанiн стрӧитӧм</a:t>
                      </a:r>
                      <a:endParaRPr/>
                    </a:p>
                  </a:txBody>
                  <a:tcPr/>
                </a:tc>
                <a:tc>
                  <a:txBody>
                    <a:bodyPr lIns="35640" rIns="35640" tIns="0" bIns="0" anchor="ctr"/>
                    <a:p>
                      <a:pPr algn="ctr">
                        <a:lnSpc>
                          <a:spcPct val="100000"/>
                        </a:lnSpc>
                      </a:pPr>
                      <a:r>
                        <a:rPr lang="ru-RU" sz="1150">
                          <a:solidFill>
                            <a:srgbClr val="000000"/>
                          </a:solidFill>
                          <a:latin typeface="Calibri"/>
                        </a:rPr>
                        <a:t>220 места</a:t>
                      </a:r>
                      <a:endParaRPr/>
                    </a:p>
                  </a:txBody>
                  <a:tcPr/>
                </a:tc>
                <a:tc>
                  <a:txBody>
                    <a:bodyPr lIns="35640" rIns="35640" tIns="0" bIns="0" anchor="ctr"/>
                    <a:p>
                      <a:pPr algn="ctr">
                        <a:lnSpc>
                          <a:spcPct val="100000"/>
                        </a:lnSpc>
                      </a:pPr>
                      <a:r>
                        <a:rPr lang="ru-RU" sz="1150">
                          <a:solidFill>
                            <a:srgbClr val="000000"/>
                          </a:solidFill>
                          <a:latin typeface="Calibri"/>
                        </a:rPr>
                        <a:t>2016</a:t>
                      </a:r>
                      <a:endParaRPr/>
                    </a:p>
                  </a:txBody>
                  <a:tcPr/>
                </a:tc>
                <a:tc>
                  <a:txBody>
                    <a:bodyPr lIns="35640" rIns="35640" tIns="0" bIns="0" anchor="ctr"/>
                    <a:p>
                      <a:pPr algn="ctr">
                        <a:lnSpc>
                          <a:spcPct val="100000"/>
                        </a:lnSpc>
                      </a:pPr>
                      <a:r>
                        <a:rPr lang="ru-RU" sz="1150">
                          <a:solidFill>
                            <a:srgbClr val="000000"/>
                          </a:solidFill>
                          <a:latin typeface="Calibri"/>
                        </a:rPr>
                        <a:t>164 420,6</a:t>
                      </a:r>
                      <a:endParaRPr/>
                    </a:p>
                  </a:txBody>
                  <a:tcPr/>
                </a:tc>
                <a:tc>
                  <a:txBody>
                    <a:bodyPr lIns="35640" rIns="35640" tIns="0" bIns="0" anchor="ctr"/>
                    <a:p>
                      <a:pPr algn="ctr">
                        <a:lnSpc>
                          <a:spcPct val="100000"/>
                        </a:lnSpc>
                      </a:pPr>
                      <a:r>
                        <a:rPr lang="ru-RU" sz="1150">
                          <a:solidFill>
                            <a:srgbClr val="000000"/>
                          </a:solidFill>
                          <a:latin typeface="Calibri"/>
                        </a:rPr>
                        <a:t>133 682,4</a:t>
                      </a:r>
                      <a:endParaRPr/>
                    </a:p>
                  </a:txBody>
                  <a:tcPr/>
                </a:tc>
                <a:tc>
                  <a:txBody>
                    <a:bodyPr lIns="35640" rIns="35640" tIns="0" bIns="0" anchor="ctr"/>
                    <a:p>
                      <a:pPr algn="ctr">
                        <a:lnSpc>
                          <a:spcPct val="100000"/>
                        </a:lnSpc>
                      </a:pPr>
                      <a:r>
                        <a:rPr lang="ru-RU" sz="1150">
                          <a:solidFill>
                            <a:srgbClr val="000000"/>
                          </a:solidFill>
                          <a:latin typeface="Calibri"/>
                        </a:rPr>
                        <a:t> </a:t>
                      </a:r>
                      <a:endParaRPr/>
                    </a:p>
                  </a:txBody>
                  <a:tcPr/>
                </a:tc>
              </a:tr>
              <a:tr h="351000">
                <a:tc>
                  <a:txBody>
                    <a:bodyPr lIns="35640" rIns="35640" tIns="0" bIns="0" anchor="ctr"/>
                    <a:p>
                      <a:pPr>
                        <a:lnSpc>
                          <a:spcPct val="100000"/>
                        </a:lnSpc>
                      </a:pPr>
                      <a:r>
                        <a:rPr b="1" lang="ru-RU" sz="1150">
                          <a:solidFill>
                            <a:srgbClr val="ffffff"/>
                          </a:solidFill>
                          <a:latin typeface="Calibri"/>
                        </a:rPr>
                        <a:t>Кӧрткерӧс районса Визябӧж с. 50 места вылӧ челядьӧс видзанiн стрӧитӧм</a:t>
                      </a:r>
                      <a:endParaRPr/>
                    </a:p>
                  </a:txBody>
                  <a:tcPr/>
                </a:tc>
                <a:tc>
                  <a:txBody>
                    <a:bodyPr lIns="35640" rIns="35640" tIns="0" bIns="0" anchor="ctr"/>
                    <a:p>
                      <a:pPr algn="ctr">
                        <a:lnSpc>
                          <a:spcPct val="100000"/>
                        </a:lnSpc>
                      </a:pPr>
                      <a:r>
                        <a:rPr lang="ru-RU" sz="1150">
                          <a:solidFill>
                            <a:srgbClr val="000000"/>
                          </a:solidFill>
                          <a:latin typeface="Calibri"/>
                        </a:rPr>
                        <a:t>50 места</a:t>
                      </a:r>
                      <a:endParaRPr/>
                    </a:p>
                  </a:txBody>
                  <a:tcPr/>
                </a:tc>
                <a:tc>
                  <a:txBody>
                    <a:bodyPr lIns="35640" rIns="35640" tIns="0" bIns="0" anchor="ctr"/>
                    <a:p>
                      <a:pPr algn="ctr">
                        <a:lnSpc>
                          <a:spcPct val="100000"/>
                        </a:lnSpc>
                      </a:pPr>
                      <a:r>
                        <a:rPr lang="ru-RU" sz="1150">
                          <a:solidFill>
                            <a:srgbClr val="000000"/>
                          </a:solidFill>
                          <a:latin typeface="Calibri"/>
                        </a:rPr>
                        <a:t>2015</a:t>
                      </a:r>
                      <a:endParaRPr/>
                    </a:p>
                  </a:txBody>
                  <a:tcPr/>
                </a:tc>
                <a:tc>
                  <a:txBody>
                    <a:bodyPr lIns="35640" rIns="35640" tIns="0" bIns="0" anchor="ctr"/>
                    <a:p>
                      <a:pPr algn="ctr">
                        <a:lnSpc>
                          <a:spcPct val="100000"/>
                        </a:lnSpc>
                      </a:pPr>
                      <a:r>
                        <a:rPr lang="ru-RU" sz="1150">
                          <a:solidFill>
                            <a:srgbClr val="000000"/>
                          </a:solidFill>
                          <a:latin typeface="Calibri"/>
                        </a:rPr>
                        <a:t>25 755,0</a:t>
                      </a:r>
                      <a:endParaRPr/>
                    </a:p>
                  </a:txBody>
                  <a:tcPr/>
                </a:tc>
                <a:tc>
                  <a:txBody>
                    <a:bodyPr lIns="35640" rIns="35640" tIns="0" bIns="0" anchor="ctr"/>
                    <a:p>
                      <a:pPr algn="ctr">
                        <a:lnSpc>
                          <a:spcPct val="100000"/>
                        </a:lnSpc>
                      </a:pPr>
                      <a:r>
                        <a:rPr lang="ru-RU" sz="1150">
                          <a:solidFill>
                            <a:srgbClr val="000000"/>
                          </a:solidFill>
                          <a:latin typeface="Calibri"/>
                        </a:rPr>
                        <a:t>25 755,0</a:t>
                      </a:r>
                      <a:endParaRPr/>
                    </a:p>
                  </a:txBody>
                  <a:tcPr/>
                </a:tc>
                <a:tc>
                  <a:txBody>
                    <a:bodyPr lIns="35640" rIns="35640" tIns="0" bIns="0" anchor="ctr"/>
                    <a:p>
                      <a:pPr algn="ctr">
                        <a:lnSpc>
                          <a:spcPct val="100000"/>
                        </a:lnSpc>
                      </a:pPr>
                      <a:r>
                        <a:rPr lang="ru-RU" sz="1150">
                          <a:solidFill>
                            <a:srgbClr val="000000"/>
                          </a:solidFill>
                          <a:latin typeface="Calibri"/>
                        </a:rPr>
                        <a:t>пыртӧма уджӧ</a:t>
                      </a:r>
                      <a:endParaRPr/>
                    </a:p>
                  </a:txBody>
                  <a:tcPr/>
                </a:tc>
              </a:tr>
            </a:tbl>
          </a:graphicData>
        </a:graphic>
      </p:graphicFrame>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0" y="6492960"/>
            <a:ext cx="395280" cy="364680"/>
          </a:xfrm>
          <a:prstGeom prst="rect">
            <a:avLst/>
          </a:prstGeom>
        </p:spPr>
        <p:txBody>
          <a:bodyPr anchor="ctr"/>
          <a:p>
            <a:pPr algn="ctr">
              <a:lnSpc>
                <a:spcPct val="100000"/>
              </a:lnSpc>
            </a:pPr>
            <a:fld id="{72F709B2-554A-4B97-BF60-090D58766830}" type="slidenum">
              <a:rPr lang="ru-RU" sz="1200">
                <a:solidFill>
                  <a:srgbClr val="ffc000"/>
                </a:solidFill>
                <a:latin typeface="Calibri"/>
              </a:rPr>
              <a:t>&lt;номер&gt;</a:t>
            </a:fld>
            <a:endParaRPr/>
          </a:p>
        </p:txBody>
      </p:sp>
      <p:graphicFrame>
        <p:nvGraphicFramePr>
          <p:cNvPr id="135" name="Table 2"/>
          <p:cNvGraphicFramePr/>
          <p:nvPr/>
        </p:nvGraphicFramePr>
        <p:xfrm>
          <a:off x="539640" y="1052280"/>
          <a:ext cx="8208720" cy="5706000"/>
        </p:xfrm>
        <a:graphic>
          <a:graphicData uri="http://schemas.openxmlformats.org/drawingml/2006/table">
            <a:tbl>
              <a:tblPr/>
              <a:tblGrid>
                <a:gridCol w="7669080"/>
                <a:gridCol w="539640"/>
              </a:tblGrid>
              <a:tr h="1073160">
                <a:tc>
                  <a:txBody>
                    <a:bodyPr lIns="27720" rIns="27720" tIns="0" bIns="0"/>
                    <a:p>
                      <a:pPr algn="ctr">
                        <a:lnSpc>
                          <a:spcPct val="100000"/>
                        </a:lnSpc>
                      </a:pPr>
                      <a:r>
                        <a:rPr b="1" lang="ru-RU">
                          <a:solidFill>
                            <a:srgbClr val="ffffff"/>
                          </a:solidFill>
                          <a:latin typeface="Calibri"/>
                        </a:rPr>
                        <a:t>«2015 воын Коми Республикаса республиканскӧй сьӧмкуд</a:t>
                      </a:r>
                      <a:endParaRPr/>
                    </a:p>
                    <a:p>
                      <a:pPr algn="ctr">
                        <a:lnSpc>
                          <a:spcPct val="100000"/>
                        </a:lnSpc>
                      </a:pPr>
                      <a:r>
                        <a:rPr b="1" lang="ru-RU">
                          <a:solidFill>
                            <a:srgbClr val="ffffff"/>
                          </a:solidFill>
                          <a:latin typeface="Calibri"/>
                        </a:rPr>
                        <a:t>збыльмӧдӧм йылысь» Коми Республикаса оланпас подув вылын гражданалы сьӧмкуд</a:t>
                      </a:r>
                      <a:endParaRPr/>
                    </a:p>
                  </a:txBody>
                  <a:tcPr/>
                </a:tc>
                <a:tc>
                  <a:txBody>
                    <a:bodyPr lIns="27720" rIns="27720" tIns="0" bIns="0"/>
                    <a:p>
                      <a:pPr>
                        <a:lnSpc>
                          <a:spcPct val="100000"/>
                        </a:lnSpc>
                      </a:pPr>
                      <a:endParaRPr/>
                    </a:p>
                    <a:p>
                      <a:pPr>
                        <a:lnSpc>
                          <a:spcPct val="100000"/>
                        </a:lnSpc>
                      </a:pPr>
                      <a:r>
                        <a:rPr b="1" lang="ru-RU" sz="1400">
                          <a:solidFill>
                            <a:srgbClr val="ffffff"/>
                          </a:solidFill>
                          <a:latin typeface="Calibri"/>
                        </a:rPr>
                        <a:t>слайд</a:t>
                      </a:r>
                      <a:endParaRPr/>
                    </a:p>
                  </a:txBody>
                  <a:tcPr/>
                </a:tc>
              </a:tr>
              <a:tr h="209160">
                <a:tc>
                  <a:txBody>
                    <a:bodyPr lIns="27720" rIns="27720" tIns="0" bIns="0"/>
                    <a:p>
                      <a:pPr algn="just">
                        <a:lnSpc>
                          <a:spcPct val="100000"/>
                        </a:lnSpc>
                      </a:pPr>
                      <a:r>
                        <a:rPr b="1" lang="ru-RU" sz="1400">
                          <a:solidFill>
                            <a:srgbClr val="ffffff"/>
                          </a:solidFill>
                          <a:latin typeface="Calibri"/>
                        </a:rPr>
                        <a:t>Коми Республикаса культура</a:t>
                      </a:r>
                      <a:endParaRPr/>
                    </a:p>
                  </a:txBody>
                  <a:tcPr/>
                </a:tc>
                <a:tc>
                  <a:txBody>
                    <a:bodyPr lIns="27720" rIns="27720" tIns="0" bIns="0"/>
                    <a:p>
                      <a:pPr algn="ctr">
                        <a:lnSpc>
                          <a:spcPct val="115000"/>
                        </a:lnSpc>
                      </a:pPr>
                      <a:r>
                        <a:rPr b="1" lang="ru-RU" sz="1400">
                          <a:solidFill>
                            <a:srgbClr val="000000"/>
                          </a:solidFill>
                          <a:latin typeface="Calibri"/>
                        </a:rPr>
                        <a:t>60</a:t>
                      </a:r>
                      <a:endParaRPr/>
                    </a:p>
                  </a:txBody>
                  <a:tcPr/>
                </a:tc>
              </a:tr>
              <a:tr h="209160">
                <a:tc>
                  <a:txBody>
                    <a:bodyPr lIns="27720" rIns="27720" tIns="0" bIns="0"/>
                    <a:p>
                      <a:pPr algn="just">
                        <a:lnSpc>
                          <a:spcPct val="100000"/>
                        </a:lnSpc>
                      </a:pPr>
                      <a:r>
                        <a:rPr b="1" lang="ru-RU" sz="1400">
                          <a:solidFill>
                            <a:srgbClr val="ffffff"/>
                          </a:solidFill>
                          <a:latin typeface="Calibri"/>
                        </a:rPr>
                        <a:t>Мортӧс ёнмӧдӧм да спорт сӧвмӧдӧм</a:t>
                      </a:r>
                      <a:endParaRPr/>
                    </a:p>
                  </a:txBody>
                  <a:tcPr/>
                </a:tc>
                <a:tc>
                  <a:txBody>
                    <a:bodyPr lIns="27720" rIns="27720" tIns="0" bIns="0"/>
                    <a:p>
                      <a:pPr algn="ctr">
                        <a:lnSpc>
                          <a:spcPct val="115000"/>
                        </a:lnSpc>
                      </a:pPr>
                      <a:r>
                        <a:rPr b="1" lang="ru-RU" sz="1400">
                          <a:solidFill>
                            <a:srgbClr val="000000"/>
                          </a:solidFill>
                          <a:latin typeface="Calibri"/>
                        </a:rPr>
                        <a:t>66</a:t>
                      </a:r>
                      <a:endParaRPr/>
                    </a:p>
                  </a:txBody>
                  <a:tcPr/>
                </a:tc>
              </a:tr>
              <a:tr h="209160">
                <a:tc>
                  <a:txBody>
                    <a:bodyPr lIns="27720" rIns="27720" tIns="0" bIns="0"/>
                    <a:p>
                      <a:pPr algn="just">
                        <a:lnSpc>
                          <a:spcPct val="100000"/>
                        </a:lnSpc>
                      </a:pPr>
                      <a:r>
                        <a:rPr b="1" lang="ru-RU" sz="1400">
                          <a:solidFill>
                            <a:srgbClr val="ffffff"/>
                          </a:solidFill>
                          <a:latin typeface="Calibri"/>
                        </a:rPr>
                        <a:t>Инновация, ӧнъяӧдӧм да сӧвмӧдӧм вылӧ веськӧдӧм рӧскод:</a:t>
                      </a:r>
                      <a:endParaRPr/>
                    </a:p>
                  </a:txBody>
                  <a:tcPr/>
                </a:tc>
              </a:tr>
              <a:tr h="209160">
                <a:tc>
                  <a:txBody>
                    <a:bodyPr lIns="27720" rIns="27720" tIns="0" bIns="0"/>
                    <a:p>
                      <a:pPr algn="just">
                        <a:lnSpc>
                          <a:spcPct val="100000"/>
                        </a:lnSpc>
                      </a:pPr>
                      <a:r>
                        <a:rPr b="1" lang="ru-RU" sz="1400">
                          <a:solidFill>
                            <a:srgbClr val="ffffff"/>
                          </a:solidFill>
                          <a:latin typeface="Calibri"/>
                        </a:rPr>
                        <a:t>Экономика сӧвмӧдӧм</a:t>
                      </a:r>
                      <a:endParaRPr/>
                    </a:p>
                  </a:txBody>
                  <a:tcPr/>
                </a:tc>
                <a:tc>
                  <a:txBody>
                    <a:bodyPr lIns="27720" rIns="27720" tIns="0" bIns="0"/>
                    <a:p>
                      <a:pPr algn="ctr">
                        <a:lnSpc>
                          <a:spcPct val="115000"/>
                        </a:lnSpc>
                      </a:pPr>
                      <a:r>
                        <a:rPr b="1" lang="ru-RU" sz="1400">
                          <a:solidFill>
                            <a:srgbClr val="000000"/>
                          </a:solidFill>
                          <a:latin typeface="Calibri"/>
                        </a:rPr>
                        <a:t>72</a:t>
                      </a:r>
                      <a:endParaRPr/>
                    </a:p>
                  </a:txBody>
                  <a:tcPr/>
                </a:tc>
              </a:tr>
              <a:tr h="209160">
                <a:tc>
                  <a:txBody>
                    <a:bodyPr lIns="27720" rIns="27720" tIns="0" bIns="0"/>
                    <a:p>
                      <a:pPr algn="just">
                        <a:lnSpc>
                          <a:spcPct val="100000"/>
                        </a:lnSpc>
                      </a:pPr>
                      <a:r>
                        <a:rPr b="1" lang="ru-RU" sz="1400">
                          <a:solidFill>
                            <a:srgbClr val="ffffff"/>
                          </a:solidFill>
                          <a:latin typeface="Calibri"/>
                        </a:rPr>
                        <a:t>Промышленносьт сӧвмӧдӧм</a:t>
                      </a:r>
                      <a:endParaRPr/>
                    </a:p>
                  </a:txBody>
                  <a:tcPr/>
                </a:tc>
                <a:tc>
                  <a:txBody>
                    <a:bodyPr lIns="27720" rIns="27720" tIns="0" bIns="0"/>
                    <a:p>
                      <a:pPr algn="ctr">
                        <a:lnSpc>
                          <a:spcPct val="115000"/>
                        </a:lnSpc>
                      </a:pPr>
                      <a:r>
                        <a:rPr b="1" lang="ru-RU" sz="1400">
                          <a:solidFill>
                            <a:srgbClr val="000000"/>
                          </a:solidFill>
                          <a:latin typeface="Calibri"/>
                        </a:rPr>
                        <a:t>76</a:t>
                      </a:r>
                      <a:endParaRPr/>
                    </a:p>
                  </a:txBody>
                  <a:tcPr/>
                </a:tc>
              </a:tr>
              <a:tr h="209160">
                <a:tc>
                  <a:txBody>
                    <a:bodyPr lIns="27720" rIns="27720" tIns="0" bIns="0"/>
                    <a:p>
                      <a:pPr algn="just">
                        <a:lnSpc>
                          <a:spcPct val="100000"/>
                        </a:lnSpc>
                      </a:pPr>
                      <a:r>
                        <a:rPr b="1" lang="ru-RU" sz="1400">
                          <a:solidFill>
                            <a:srgbClr val="ffffff"/>
                          </a:solidFill>
                          <a:latin typeface="Calibri"/>
                        </a:rPr>
                        <a:t>Юӧра йӧзкотыр</a:t>
                      </a:r>
                      <a:endParaRPr/>
                    </a:p>
                  </a:txBody>
                  <a:tcPr/>
                </a:tc>
                <a:tc>
                  <a:txBody>
                    <a:bodyPr lIns="27720" rIns="27720" tIns="0" bIns="0"/>
                    <a:p>
                      <a:pPr algn="ctr">
                        <a:lnSpc>
                          <a:spcPct val="115000"/>
                        </a:lnSpc>
                      </a:pPr>
                      <a:r>
                        <a:rPr b="1" lang="ru-RU" sz="1400">
                          <a:solidFill>
                            <a:srgbClr val="000000"/>
                          </a:solidFill>
                          <a:latin typeface="Calibri"/>
                        </a:rPr>
                        <a:t>79</a:t>
                      </a:r>
                      <a:endParaRPr/>
                    </a:p>
                  </a:txBody>
                  <a:tcPr/>
                </a:tc>
              </a:tr>
              <a:tr h="209160">
                <a:tc>
                  <a:txBody>
                    <a:bodyPr lIns="27720" rIns="27720" tIns="0" bIns="0"/>
                    <a:p>
                      <a:pPr algn="just">
                        <a:lnSpc>
                          <a:spcPct val="100000"/>
                        </a:lnSpc>
                      </a:pPr>
                      <a:r>
                        <a:rPr b="1" lang="ru-RU" sz="1400">
                          <a:solidFill>
                            <a:srgbClr val="ffffff"/>
                          </a:solidFill>
                          <a:latin typeface="Calibri"/>
                        </a:rPr>
                        <a:t>Транспорт система сӧвмӧдӧм</a:t>
                      </a:r>
                      <a:endParaRPr/>
                    </a:p>
                  </a:txBody>
                  <a:tcPr/>
                </a:tc>
                <a:tc>
                  <a:txBody>
                    <a:bodyPr lIns="27720" rIns="27720" tIns="0" bIns="0"/>
                    <a:p>
                      <a:pPr algn="ctr">
                        <a:lnSpc>
                          <a:spcPct val="115000"/>
                        </a:lnSpc>
                      </a:pPr>
                      <a:r>
                        <a:rPr b="1" lang="ru-RU" sz="1400">
                          <a:solidFill>
                            <a:srgbClr val="000000"/>
                          </a:solidFill>
                          <a:latin typeface="Calibri"/>
                        </a:rPr>
                        <a:t>84</a:t>
                      </a:r>
                      <a:endParaRPr/>
                    </a:p>
                  </a:txBody>
                  <a:tcPr/>
                </a:tc>
              </a:tr>
              <a:tr h="626760">
                <a:tc>
                  <a:txBody>
                    <a:bodyPr lIns="27720" rIns="27720" tIns="0" bIns="0"/>
                    <a:p>
                      <a:pPr algn="just">
                        <a:lnSpc>
                          <a:spcPct val="100000"/>
                        </a:lnSpc>
                      </a:pPr>
                      <a:r>
                        <a:rPr b="1" lang="ru-RU" sz="1400">
                          <a:solidFill>
                            <a:srgbClr val="ffffff"/>
                          </a:solidFill>
                          <a:latin typeface="Calibri"/>
                        </a:rPr>
                        <a:t>Коми Республикаын видз-му овмӧс сӧвмӧдӧм да видз-му овмӧс продукция, сырье да сёян-юан рынокъяс ладмӧдӧм, чери овмӧс комплекс сӧвмӧдӧм</a:t>
                      </a:r>
                      <a:endParaRPr/>
                    </a:p>
                  </a:txBody>
                  <a:tcPr/>
                </a:tc>
                <a:tc>
                  <a:txBody>
                    <a:bodyPr lIns="27720" rIns="27720" tIns="0" bIns="0"/>
                    <a:p>
                      <a:pPr algn="ctr">
                        <a:lnSpc>
                          <a:spcPct val="115000"/>
                        </a:lnSpc>
                      </a:pPr>
                      <a:r>
                        <a:rPr b="1" lang="ru-RU" sz="1400">
                          <a:solidFill>
                            <a:srgbClr val="000000"/>
                          </a:solidFill>
                          <a:latin typeface="Calibri"/>
                        </a:rPr>
                        <a:t>88</a:t>
                      </a:r>
                      <a:endParaRPr/>
                    </a:p>
                  </a:txBody>
                  <a:tcPr/>
                </a:tc>
              </a:tr>
              <a:tr h="209160">
                <a:tc>
                  <a:txBody>
                    <a:bodyPr lIns="27720" rIns="27720" tIns="0" bIns="0"/>
                    <a:p>
                      <a:pPr algn="just">
                        <a:lnSpc>
                          <a:spcPct val="100000"/>
                        </a:lnSpc>
                      </a:pPr>
                      <a:r>
                        <a:rPr b="1" lang="ru-RU" sz="1400">
                          <a:solidFill>
                            <a:srgbClr val="ffffff"/>
                          </a:solidFill>
                          <a:latin typeface="Calibri"/>
                        </a:rPr>
                        <a:t>Вӧр-ва ресурсъяс выльмӧдӧм да наӧн вӧдитчӧм да гӧгӧртас видзӧм</a:t>
                      </a:r>
                      <a:endParaRPr/>
                    </a:p>
                  </a:txBody>
                  <a:tcPr/>
                </a:tc>
                <a:tc>
                  <a:txBody>
                    <a:bodyPr lIns="27720" rIns="27720" tIns="0" bIns="0"/>
                    <a:p>
                      <a:pPr algn="ctr">
                        <a:lnSpc>
                          <a:spcPct val="115000"/>
                        </a:lnSpc>
                      </a:pPr>
                      <a:r>
                        <a:rPr b="1" lang="ru-RU" sz="1400">
                          <a:solidFill>
                            <a:srgbClr val="000000"/>
                          </a:solidFill>
                          <a:latin typeface="Calibri"/>
                        </a:rPr>
                        <a:t>93</a:t>
                      </a:r>
                      <a:endParaRPr/>
                    </a:p>
                  </a:txBody>
                  <a:tcPr/>
                </a:tc>
              </a:tr>
              <a:tr h="209160">
                <a:tc>
                  <a:txBody>
                    <a:bodyPr lIns="27720" rIns="27720" tIns="0" bIns="0"/>
                    <a:p>
                      <a:pPr algn="just">
                        <a:lnSpc>
                          <a:spcPct val="100000"/>
                        </a:lnSpc>
                      </a:pPr>
                      <a:r>
                        <a:rPr b="1" lang="ru-RU" sz="1400">
                          <a:solidFill>
                            <a:srgbClr val="ffffff"/>
                          </a:solidFill>
                          <a:latin typeface="Calibri"/>
                        </a:rPr>
                        <a:t>Вӧр овмӧс сӧвмӧдӧм</a:t>
                      </a:r>
                      <a:endParaRPr/>
                    </a:p>
                  </a:txBody>
                  <a:tcPr/>
                </a:tc>
                <a:tc>
                  <a:txBody>
                    <a:bodyPr lIns="27720" rIns="27720" tIns="0" bIns="0"/>
                    <a:p>
                      <a:pPr algn="ctr">
                        <a:lnSpc>
                          <a:spcPct val="115000"/>
                        </a:lnSpc>
                      </a:pPr>
                      <a:r>
                        <a:rPr b="1" lang="ru-RU" sz="1400">
                          <a:solidFill>
                            <a:srgbClr val="000000"/>
                          </a:solidFill>
                          <a:latin typeface="Calibri"/>
                        </a:rPr>
                        <a:t>97</a:t>
                      </a:r>
                      <a:endParaRPr/>
                    </a:p>
                  </a:txBody>
                  <a:tcPr/>
                </a:tc>
              </a:tr>
              <a:tr h="209160">
                <a:tc>
                  <a:txBody>
                    <a:bodyPr lIns="27720" rIns="27720" tIns="0" bIns="0"/>
                    <a:p>
                      <a:pPr algn="just">
                        <a:lnSpc>
                          <a:spcPct val="100000"/>
                        </a:lnSpc>
                      </a:pPr>
                      <a:r>
                        <a:rPr b="1" lang="ru-RU" sz="1400">
                          <a:solidFill>
                            <a:srgbClr val="ffffff"/>
                          </a:solidFill>
                          <a:latin typeface="Calibri"/>
                        </a:rPr>
                        <a:t>Канмусянь веськӧдлӧмсӧ бурмӧдӧм вылӧ рӧскод:</a:t>
                      </a:r>
                      <a:endParaRPr/>
                    </a:p>
                  </a:txBody>
                  <a:tcPr/>
                </a:tc>
              </a:tr>
              <a:tr h="417960">
                <a:tc>
                  <a:txBody>
                    <a:bodyPr lIns="27720" rIns="27720" tIns="0" bIns="0"/>
                    <a:p>
                      <a:pPr algn="just">
                        <a:lnSpc>
                          <a:spcPct val="100000"/>
                        </a:lnSpc>
                      </a:pPr>
                      <a:r>
                        <a:rPr b="1" lang="ru-RU" sz="1400">
                          <a:solidFill>
                            <a:srgbClr val="ffffff"/>
                          </a:solidFill>
                          <a:latin typeface="Calibri"/>
                        </a:rPr>
                        <a:t>Коми Республикаын канму да муниципальнӧй веськӧдлан системаын кадрӧвӧй политика</a:t>
                      </a:r>
                      <a:endParaRPr/>
                    </a:p>
                  </a:txBody>
                  <a:tcPr/>
                </a:tc>
                <a:tc>
                  <a:txBody>
                    <a:bodyPr lIns="27720" rIns="27720" tIns="0" bIns="0"/>
                    <a:p>
                      <a:pPr algn="ctr">
                        <a:lnSpc>
                          <a:spcPct val="115000"/>
                        </a:lnSpc>
                      </a:pPr>
                      <a:r>
                        <a:rPr b="1" lang="ru-RU" sz="1400">
                          <a:solidFill>
                            <a:srgbClr val="000000"/>
                          </a:solidFill>
                          <a:latin typeface="Calibri"/>
                        </a:rPr>
                        <a:t>101</a:t>
                      </a:r>
                      <a:endParaRPr/>
                    </a:p>
                  </a:txBody>
                  <a:tcPr/>
                </a:tc>
              </a:tr>
              <a:tr h="209160">
                <a:tc>
                  <a:txBody>
                    <a:bodyPr lIns="27720" rIns="27720" tIns="0" bIns="0"/>
                    <a:p>
                      <a:pPr>
                        <a:lnSpc>
                          <a:spcPct val="115000"/>
                        </a:lnSpc>
                      </a:pPr>
                      <a:r>
                        <a:rPr b="1" lang="ru-RU" sz="1400">
                          <a:solidFill>
                            <a:srgbClr val="ffffff"/>
                          </a:solidFill>
                          <a:latin typeface="Calibri"/>
                        </a:rPr>
                        <a:t>Коми Республикаса канму эмбурӧн веськӧдӧм</a:t>
                      </a:r>
                      <a:endParaRPr/>
                    </a:p>
                  </a:txBody>
                  <a:tcPr/>
                </a:tc>
                <a:tc>
                  <a:txBody>
                    <a:bodyPr lIns="27720" rIns="27720" tIns="0" bIns="0"/>
                    <a:p>
                      <a:pPr algn="ctr">
                        <a:lnSpc>
                          <a:spcPct val="115000"/>
                        </a:lnSpc>
                      </a:pPr>
                      <a:r>
                        <a:rPr b="1" lang="ru-RU" sz="1400">
                          <a:solidFill>
                            <a:srgbClr val="000000"/>
                          </a:solidFill>
                          <a:latin typeface="Calibri"/>
                        </a:rPr>
                        <a:t>104</a:t>
                      </a:r>
                      <a:endParaRPr/>
                    </a:p>
                  </a:txBody>
                  <a:tcPr/>
                </a:tc>
              </a:tr>
              <a:tr h="209160">
                <a:tc>
                  <a:txBody>
                    <a:bodyPr lIns="27720" rIns="27720" tIns="0" bIns="0"/>
                    <a:p>
                      <a:pPr>
                        <a:lnSpc>
                          <a:spcPct val="115000"/>
                        </a:lnSpc>
                      </a:pPr>
                      <a:r>
                        <a:rPr b="1" lang="ru-RU" sz="1400">
                          <a:solidFill>
                            <a:srgbClr val="ffffff"/>
                          </a:solidFill>
                          <a:latin typeface="Calibri"/>
                        </a:rPr>
                        <a:t>Канму сьӧмӧн да канму уджйӧзӧн веськӧдлӧм</a:t>
                      </a:r>
                      <a:endParaRPr/>
                    </a:p>
                  </a:txBody>
                  <a:tcPr/>
                </a:tc>
                <a:tc>
                  <a:txBody>
                    <a:bodyPr lIns="27720" rIns="27720" tIns="0" bIns="0"/>
                    <a:p>
                      <a:pPr algn="ctr">
                        <a:lnSpc>
                          <a:spcPct val="115000"/>
                        </a:lnSpc>
                      </a:pPr>
                      <a:r>
                        <a:rPr b="1" lang="ru-RU" sz="1400">
                          <a:solidFill>
                            <a:srgbClr val="000000"/>
                          </a:solidFill>
                          <a:latin typeface="Calibri"/>
                        </a:rPr>
                        <a:t>107</a:t>
                      </a:r>
                      <a:endParaRPr/>
                    </a:p>
                  </a:txBody>
                  <a:tcPr/>
                </a:tc>
              </a:tr>
              <a:tr h="1461960">
                <a:tc>
                  <a:txBody>
                    <a:bodyPr lIns="27720" rIns="27720" tIns="0" bIns="0"/>
                    <a:p>
                      <a:pPr algn="just">
                        <a:lnSpc>
                          <a:spcPct val="100000"/>
                        </a:lnSpc>
                      </a:pPr>
                      <a:r>
                        <a:rPr b="1" lang="ru-RU" sz="1400">
                          <a:solidFill>
                            <a:srgbClr val="ffffff"/>
                          </a:solidFill>
                          <a:latin typeface="Calibri"/>
                        </a:rPr>
                        <a:t>СОДТӦД МАТЕРИАЛЪЯС (Велӧдан учреждениеясын финансӧвӧй тӧдӧмлун кыпӧдан лунъяс; Сьӧмкуд тематика серти юасьӧмъяс да конкурсъяс; Россия Федерацияса субъектъяс рейтингын сьӧмкуд мыччӧдъяслӧн восьсалун серти Коми Республикаӧс донъялӧм; Коми </a:t>
                      </a:r>
                      <a:r>
                        <a:rPr b="1" lang="ru-RU" sz="1400">
                          <a:solidFill>
                            <a:srgbClr val="ffffff"/>
                          </a:solidFill>
                          <a:latin typeface="Calibri"/>
                        </a:rPr>
                        <a:t>
</a:t>
                      </a:r>
                      <a:r>
                        <a:rPr b="1" lang="ru-RU" sz="1400">
                          <a:solidFill>
                            <a:srgbClr val="ffffff"/>
                          </a:solidFill>
                          <a:latin typeface="Calibri"/>
                        </a:rPr>
                        <a:t>Республикаӧс сы серти, кыдзи веськӧдлӧны дiнмуса сьӧмӧн, донъялӧм; 2016 во вылӧ да планӧвӧй кадколаст вылӧ сьӧмкуд политикалӧн могъяс да шӧр туйвизьяс)</a:t>
                      </a:r>
                      <a:endParaRPr/>
                    </a:p>
                  </a:txBody>
                  <a:tcPr/>
                </a:tc>
                <a:tc>
                  <a:txBody>
                    <a:bodyPr lIns="27720" rIns="27720" tIns="0" bIns="0"/>
                    <a:p>
                      <a:pPr algn="ctr">
                        <a:lnSpc>
                          <a:spcPct val="115000"/>
                        </a:lnSpc>
                      </a:pPr>
                      <a:r>
                        <a:rPr b="1" lang="ru-RU" sz="1400">
                          <a:solidFill>
                            <a:srgbClr val="000000"/>
                          </a:solidFill>
                          <a:latin typeface="Calibri"/>
                        </a:rPr>
                        <a:t>113</a:t>
                      </a:r>
                      <a:endParaRPr/>
                    </a:p>
                  </a:txBody>
                  <a:tcPr/>
                </a:tc>
              </a:tr>
              <a:tr h="209160">
                <a:tc>
                  <a:txBody>
                    <a:bodyPr lIns="27720" rIns="27720" tIns="0" bIns="0"/>
                    <a:p>
                      <a:pPr algn="just">
                        <a:lnSpc>
                          <a:spcPct val="100000"/>
                        </a:lnSpc>
                      </a:pPr>
                      <a:r>
                        <a:rPr b="1" lang="ru-RU" sz="1400">
                          <a:solidFill>
                            <a:srgbClr val="ffffff"/>
                          </a:solidFill>
                          <a:latin typeface="Calibri"/>
                        </a:rPr>
                        <a:t>Йитчан юӧр</a:t>
                      </a:r>
                      <a:endParaRPr/>
                    </a:p>
                  </a:txBody>
                  <a:tcPr/>
                </a:tc>
                <a:tc>
                  <a:txBody>
                    <a:bodyPr lIns="27720" rIns="27720" tIns="0" bIns="0"/>
                    <a:p>
                      <a:pPr algn="ctr">
                        <a:lnSpc>
                          <a:spcPct val="115000"/>
                        </a:lnSpc>
                      </a:pPr>
                      <a:r>
                        <a:rPr b="1" lang="ru-RU" sz="1400">
                          <a:solidFill>
                            <a:srgbClr val="000000"/>
                          </a:solidFill>
                          <a:latin typeface="Calibri"/>
                        </a:rPr>
                        <a:t>117</a:t>
                      </a:r>
                      <a:endParaRPr/>
                    </a:p>
                  </a:txBody>
                  <a:tcPr/>
                </a:tc>
              </a:tr>
            </a:tbl>
          </a:graphicData>
        </a:graphic>
      </p:graphicFrame>
      <p:sp>
        <p:nvSpPr>
          <p:cNvPr id="136" name="CustomShape 3"/>
          <p:cNvSpPr/>
          <p:nvPr/>
        </p:nvSpPr>
        <p:spPr>
          <a:xfrm>
            <a:off x="0" y="651960"/>
            <a:ext cx="9146520" cy="395280"/>
          </a:xfrm>
          <a:prstGeom prst="rect">
            <a:avLst/>
          </a:prstGeom>
          <a:noFill/>
          <a:ln>
            <a:noFill/>
          </a:ln>
        </p:spPr>
        <p:txBody>
          <a:bodyPr lIns="90000" rIns="90000" tIns="45000" bIns="45000"/>
          <a:p>
            <a:pPr algn="ctr">
              <a:lnSpc>
                <a:spcPct val="100000"/>
              </a:lnSpc>
            </a:pPr>
            <a:r>
              <a:rPr b="1" lang="ru-RU" sz="2000">
                <a:solidFill>
                  <a:srgbClr val="256474"/>
                </a:solidFill>
                <a:latin typeface="Times New Roman"/>
              </a:rPr>
              <a:t>ЮРИНДАЛЫСЬ</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2" name="TextShape 1"/>
          <p:cNvSpPr txBox="1"/>
          <p:nvPr/>
        </p:nvSpPr>
        <p:spPr>
          <a:xfrm>
            <a:off x="0" y="6492960"/>
            <a:ext cx="395280" cy="364680"/>
          </a:xfrm>
          <a:prstGeom prst="rect">
            <a:avLst/>
          </a:prstGeom>
        </p:spPr>
        <p:txBody>
          <a:bodyPr anchor="ctr"/>
          <a:p>
            <a:pPr>
              <a:lnSpc>
                <a:spcPct val="100000"/>
              </a:lnSpc>
            </a:pPr>
            <a:fld id="{C852BB19-FC02-4ADC-B4DF-E1F585385FED}" type="slidenum">
              <a:rPr lang="ru-RU" sz="1200">
                <a:solidFill>
                  <a:srgbClr val="ffc000"/>
                </a:solidFill>
                <a:latin typeface="Calibri"/>
              </a:rPr>
              <a:t>&lt;номер&gt;</a:t>
            </a:fld>
            <a:endParaRPr/>
          </a:p>
        </p:txBody>
      </p:sp>
      <p:sp>
        <p:nvSpPr>
          <p:cNvPr id="323" name="CustomShape 2"/>
          <p:cNvSpPr/>
          <p:nvPr/>
        </p:nvSpPr>
        <p:spPr>
          <a:xfrm>
            <a:off x="395640" y="1429920"/>
            <a:ext cx="8424720" cy="5040000"/>
          </a:xfrm>
          <a:prstGeom prst="rect">
            <a:avLst/>
          </a:prstGeom>
          <a:noFill/>
          <a:ln>
            <a:noFill/>
          </a:ln>
        </p:spPr>
        <p:txBody>
          <a:bodyPr lIns="90000" rIns="90000" tIns="45000" bIns="45000"/>
          <a:p>
            <a:pPr algn="just">
              <a:lnSpc>
                <a:spcPct val="105000"/>
              </a:lnSpc>
            </a:pPr>
            <a:r>
              <a:rPr lang="ru-RU" sz="1350">
                <a:solidFill>
                  <a:srgbClr val="000000"/>
                </a:solidFill>
                <a:latin typeface="Times New Roman"/>
              </a:rPr>
              <a:t>2016 вося тӧвшӧр тӧлысь 1 лун кежлӧ 3 арӧссянь 7 арӧсӧдз челядьӧс школаӧдз велӧдан услугаяс сетӧма 44 685 мортлы (100%). Тайӧ петкӧдласыс вевтыртӧ Россия Федерация серти (98,03%) да Рытыв-Войвыв федеральнӧй кытш серти (99,9%) шӧркодь петкӧдлассӧ.</a:t>
            </a:r>
            <a:endParaRPr/>
          </a:p>
          <a:p>
            <a:pPr algn="just">
              <a:lnSpc>
                <a:spcPct val="105000"/>
              </a:lnSpc>
            </a:pPr>
            <a:r>
              <a:rPr lang="ru-RU" sz="1350">
                <a:solidFill>
                  <a:srgbClr val="000000"/>
                </a:solidFill>
                <a:latin typeface="Times New Roman"/>
              </a:rPr>
              <a:t>Коми Республикаын челядьӧс школаӧдз велӧдан негосударственнӧй секторса вариативнӧй формаясӧн да услугаясӧн вӧдитчӧны школаӧдз арлыда 1,9% челядь, кодъясӧс пасйӧма Коми Республика мутасын.</a:t>
            </a:r>
            <a:endParaRPr/>
          </a:p>
          <a:p>
            <a:pPr algn="just">
              <a:lnSpc>
                <a:spcPct val="105000"/>
              </a:lnSpc>
            </a:pPr>
            <a:r>
              <a:rPr lang="ru-RU" sz="1350">
                <a:solidFill>
                  <a:srgbClr val="000000"/>
                </a:solidFill>
                <a:latin typeface="Times New Roman"/>
              </a:rPr>
              <a:t>«Велӧдӧм сӧвмӧдӧм» канму уджтас серти 2015 воын Коми Республикаса велӧдан организацияясын  материально-техническӧй подув зумыдмӧдӧм вылӧ да безопаснӧй условиеяс лӧсьӧдӧм вылӧ веськӧдӧма 250 млн.-ысь унджык шайт, сы лыдын вочасӧн да капитальнӧя дзоньталӧм вылӧ, дӧзьӧр органъяслысь предписаниеяс бырӧдӧм, «Ӧткодь позянлун» уджтас серти мероприятиеяс збыльмӧдӧм вылӧ.</a:t>
            </a:r>
            <a:endParaRPr/>
          </a:p>
          <a:p>
            <a:pPr algn="just">
              <a:lnSpc>
                <a:spcPct val="105000"/>
              </a:lnSpc>
            </a:pPr>
            <a:r>
              <a:rPr lang="ru-RU" sz="1350">
                <a:solidFill>
                  <a:srgbClr val="000000"/>
                </a:solidFill>
                <a:latin typeface="Times New Roman"/>
              </a:rPr>
              <a:t>Коми Республикаса Веськӧдлан котыр да «ЛУКОЙЛ» ВАК костын уджъёртасьӧм йылысь артмӧдчӧм серти 2015 воын Коми Республикаса велӧдан министерстволы сетӧма 32,9 млн шайт, медым ньӧбны велӧдан организацияясӧ 22 автобус. </a:t>
            </a:r>
            <a:endParaRPr/>
          </a:p>
          <a:p>
            <a:pPr algn="just">
              <a:lnSpc>
                <a:spcPct val="105000"/>
              </a:lnSpc>
            </a:pPr>
            <a:r>
              <a:rPr lang="ru-RU" sz="1350">
                <a:solidFill>
                  <a:srgbClr val="000000"/>
                </a:solidFill>
                <a:latin typeface="Times New Roman"/>
              </a:rPr>
              <a:t>2015 воын школаса спортзалъяс дзоньталӧм вылӧ сетӧма 37,7 млн. шайт, сы лыдын федеральнӧй сьӧмкуд сьӧм тшӧт весьтӧ 28,7 млн.  шайт. Проектлӧн кывкӧртӧдъяс серти 16 сиктса школаын дзоньталӧма спорт залъяс. 1 общеобразовательнӧй организацияын спорт залсӧ вӧчӧма вӧвлӧм жыръяс выль ног лӧсьӧдӧмӧн. </a:t>
            </a:r>
            <a:endParaRPr/>
          </a:p>
          <a:p>
            <a:pPr algn="just">
              <a:lnSpc>
                <a:spcPct val="105000"/>
              </a:lnSpc>
            </a:pPr>
            <a:r>
              <a:rPr lang="ru-RU" sz="1350">
                <a:solidFill>
                  <a:srgbClr val="000000"/>
                </a:solidFill>
                <a:latin typeface="Times New Roman"/>
              </a:rPr>
              <a:t>Сы могысь, медым кыпӧдны Коми Республикаса велӧдан системалысь социально-экономическӧй эффективносьтсӧ, лӧсьӧдны бур условиеяс сиктса челядьлы судзсяна да бур тӧдӧмлун босьтӧм вылӧ да республикаын вылынджык тшупӧда тӧдӧмлун босьтӧмын налысь позянлунъяссӧ кыпӧдӧм вылӧ план серти водзӧ нуӧдсьӧ велӧдан организацияяссӧ  бурмӧдан удж.    </a:t>
            </a:r>
            <a:endParaRPr/>
          </a:p>
          <a:p>
            <a:pPr algn="just">
              <a:lnSpc>
                <a:spcPct val="105000"/>
              </a:lnSpc>
            </a:pPr>
            <a:r>
              <a:rPr lang="ru-RU" sz="1350">
                <a:solidFill>
                  <a:srgbClr val="000000"/>
                </a:solidFill>
                <a:latin typeface="Times New Roman"/>
              </a:rPr>
              <a:t>Велӧдан организацияяссӧ бурмӧдан удж нуӧдӧм дырйи лӧсьӧдӧны республикаса ресурснӧй шӧринъяс, базӧвӧй (опорнӧй) муниципальнӧй школаяс, чинтӧны этша челядя школа лыд. Республиканскӧй ресурснӧй шӧрин ним сетӧма 18 общеобразовательнӧй организациялы, базӧвӧй (опорнӧй) общеобразовательнӧй учреждение ним – 89 школалы. Этша челядя школа лыдыс чинiс 112-ӧдз (2014 воын вӧлi 162). </a:t>
            </a:r>
            <a:endParaRPr/>
          </a:p>
        </p:txBody>
      </p:sp>
      <p:sp>
        <p:nvSpPr>
          <p:cNvPr id="324" name="CustomShape 3"/>
          <p:cNvSpPr/>
          <p:nvPr/>
        </p:nvSpPr>
        <p:spPr>
          <a:xfrm>
            <a:off x="467640" y="858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5" name="TextShape 1"/>
          <p:cNvSpPr txBox="1"/>
          <p:nvPr/>
        </p:nvSpPr>
        <p:spPr>
          <a:xfrm>
            <a:off x="0" y="6492960"/>
            <a:ext cx="395280" cy="364680"/>
          </a:xfrm>
          <a:prstGeom prst="rect">
            <a:avLst/>
          </a:prstGeom>
        </p:spPr>
        <p:txBody>
          <a:bodyPr anchor="ctr"/>
          <a:p>
            <a:pPr>
              <a:lnSpc>
                <a:spcPct val="100000"/>
              </a:lnSpc>
            </a:pPr>
            <a:fld id="{8F62D9C9-72F6-4FDB-A5A3-F73E0A1252C3}" type="slidenum">
              <a:rPr lang="ru-RU" sz="1200">
                <a:solidFill>
                  <a:srgbClr val="ffc000"/>
                </a:solidFill>
                <a:latin typeface="Calibri"/>
              </a:rPr>
              <a:t>&lt;номер&gt;</a:t>
            </a:fld>
            <a:endParaRPr/>
          </a:p>
        </p:txBody>
      </p:sp>
      <p:sp>
        <p:nvSpPr>
          <p:cNvPr id="326" name="CustomShape 2"/>
          <p:cNvSpPr/>
          <p:nvPr/>
        </p:nvSpPr>
        <p:spPr>
          <a:xfrm>
            <a:off x="395640" y="1196640"/>
            <a:ext cx="8424720" cy="5255640"/>
          </a:xfrm>
          <a:prstGeom prst="rect">
            <a:avLst/>
          </a:prstGeom>
          <a:noFill/>
          <a:ln>
            <a:noFill/>
          </a:ln>
        </p:spPr>
        <p:txBody>
          <a:bodyPr lIns="90000" rIns="90000" tIns="45000" bIns="45000"/>
          <a:p>
            <a:pPr algn="just">
              <a:lnSpc>
                <a:spcPct val="105000"/>
              </a:lnSpc>
            </a:pPr>
            <a:r>
              <a:rPr lang="ru-RU" sz="1350">
                <a:solidFill>
                  <a:srgbClr val="000000"/>
                </a:solidFill>
                <a:latin typeface="Times New Roman"/>
              </a:rPr>
              <a:t>Бур ӧтувъя тӧдӧмлун босьтӧм вылӧ сиктын олысь гражданалысь ӧткодь инӧдъяс збыльмӧдан уджлӧн ӧти туйвизьӧн лоӧ дистанционнӧя велӧдан технологияясӧн вӧдитчӧм. 2015 воын этша челядя школаясын дистанционнӧя велӧдӧмыс мунiс республикалӧн 8 муниципалитетса 17 общеобразовательнӧй организацияын.</a:t>
            </a:r>
            <a:endParaRPr/>
          </a:p>
          <a:p>
            <a:pPr algn="just">
              <a:lnSpc>
                <a:spcPct val="105000"/>
              </a:lnSpc>
            </a:pPr>
            <a:r>
              <a:rPr lang="ru-RU" sz="1350">
                <a:solidFill>
                  <a:srgbClr val="000000"/>
                </a:solidFill>
                <a:latin typeface="Times New Roman"/>
              </a:rPr>
              <a:t>Юӧртан технологияяс подув вылын котыртӧны выль тшупӧда велӧдӧм: школаясын позьӧ вӧдитчыны инновационнӧй велӧдчан да велӧдчан-лабораторнӧй оборудованиеӧн. Став муниципалитетын пыртӧма «Электроннӧя велӧдчӧм» канму юӧртан система.</a:t>
            </a:r>
            <a:endParaRPr/>
          </a:p>
          <a:p>
            <a:pPr algn="just">
              <a:lnSpc>
                <a:spcPct val="105000"/>
              </a:lnSpc>
            </a:pPr>
            <a:r>
              <a:rPr lang="ru-RU" sz="1350">
                <a:solidFill>
                  <a:srgbClr val="000000"/>
                </a:solidFill>
                <a:latin typeface="Times New Roman"/>
              </a:rPr>
              <a:t>Велӧдчысьяслӧн пай, кодъясӧс тӧдмӧдӧны уджсикасӧн, Коми Республикаын 77,8 %. </a:t>
            </a:r>
            <a:endParaRPr/>
          </a:p>
          <a:p>
            <a:pPr algn="just">
              <a:lnSpc>
                <a:spcPct val="105000"/>
              </a:lnSpc>
            </a:pPr>
            <a:r>
              <a:rPr lang="ru-RU" sz="1350">
                <a:solidFill>
                  <a:srgbClr val="000000"/>
                </a:solidFill>
                <a:latin typeface="Times New Roman"/>
              </a:rPr>
              <a:t>Збыльмӧдсьӧ этнокультурнӧй туйвизьын велӧдан концепция: 2015-2016 велӧдчан воын 336 велӧдан организацияын велӧдӧны коми кыв.  </a:t>
            </a:r>
            <a:r>
              <a:rPr lang="ru-RU" sz="1350">
                <a:solidFill>
                  <a:srgbClr val="000000"/>
                </a:solidFill>
                <a:latin typeface="Times New Roman"/>
              </a:rPr>
              <a:t>	</a:t>
            </a:r>
            <a:endParaRPr/>
          </a:p>
          <a:p>
            <a:pPr algn="just">
              <a:lnSpc>
                <a:spcPct val="105000"/>
              </a:lnSpc>
            </a:pPr>
            <a:r>
              <a:rPr lang="ru-RU" sz="1350">
                <a:solidFill>
                  <a:srgbClr val="000000"/>
                </a:solidFill>
                <a:latin typeface="Times New Roman"/>
              </a:rPr>
              <a:t>Чинiс выпускник лыд, кодъяс эз босьтны шӧр тшупӧда ӧтув велӧдӧм йылысь аттестат: 2,21%-сянь 2014 воын 1,58%-ӧдз 2015 воын. </a:t>
            </a:r>
            <a:endParaRPr/>
          </a:p>
          <a:p>
            <a:pPr algn="just">
              <a:lnSpc>
                <a:spcPct val="105000"/>
              </a:lnSpc>
            </a:pPr>
            <a:r>
              <a:rPr lang="ru-RU" sz="1350">
                <a:solidFill>
                  <a:srgbClr val="000000"/>
                </a:solidFill>
                <a:latin typeface="Times New Roman"/>
              </a:rPr>
              <a:t>Торъя (коррекционнӧй) велӧдан учреждениеясын лӧсьӧдӧма 16 класс сӧвмӧмын ёна кольччысь да сложнӧй дефекта 99 кагалы. «4 №-а торъя (коррекционнӧй) школа-интернат» Сыктывкарын Коми Республикаса КВУ условиеясын велӧдчӧ да босьтӧ сурдологическӧй коррекция 90 омӧля кылысь вермытӧм кага. Велӧдчӧ да босьтӧ квалифицируйтӧм дефектологическӧй отсӧг республикаса муниципальнӧй велӧдан учреждениеясын омӧля аддзысь 17 кага. Республикаса велӧдан организацияясын велӧдчӧ школаын велӧдчан арлыда 1209 вермытӧм кага, ветлӧ велӧдан организацияясӧ да тырвыйӧ участвуйтӧ велӧдчан процессын 830 вермытӧм кага. Торйӧн гортаныс велӧдчӧ 379 вермытӧм кага. </a:t>
            </a:r>
            <a:endParaRPr/>
          </a:p>
          <a:p>
            <a:pPr algn="just">
              <a:lnSpc>
                <a:spcPct val="105000"/>
              </a:lnSpc>
            </a:pPr>
            <a:r>
              <a:rPr lang="ru-RU" sz="1350">
                <a:solidFill>
                  <a:srgbClr val="000000"/>
                </a:solidFill>
                <a:latin typeface="Times New Roman"/>
              </a:rPr>
              <a:t>Республикаын эм позянлун босьтны уджсикасысь тӧдӧмлунъяс да велӧдчыны уджсикасӧ кыдзи том йӧзлы, сiдзи и верстьӧяслы. Уджсикасӧ велӧдан канму учрежденияс эмӧсь пӧшти быд муниципальнӧй юкӧнын. </a:t>
            </a:r>
            <a:endParaRPr/>
          </a:p>
          <a:p>
            <a:pPr algn="just">
              <a:lnSpc>
                <a:spcPct val="105000"/>
              </a:lnSpc>
            </a:pPr>
            <a:r>
              <a:rPr lang="ru-RU" sz="1350">
                <a:solidFill>
                  <a:srgbClr val="000000"/>
                </a:solidFill>
                <a:latin typeface="Times New Roman"/>
              </a:rPr>
              <a:t>2015 воын уджӧн могмӧдысьяслӧн корӧмъяс серти да республикаса экономикалӧн коланлун серти восьтӧма шӧр тшупӧда уджсикасӧ велӧдан уджтасъяс кузя выль дасьтан туйвизьяс:</a:t>
            </a:r>
            <a:endParaRPr/>
          </a:p>
          <a:p>
            <a:pPr algn="just">
              <a:lnSpc>
                <a:spcPct val="105000"/>
              </a:lnSpc>
            </a:pPr>
            <a:r>
              <a:rPr lang="ru-RU" sz="1350">
                <a:solidFill>
                  <a:srgbClr val="000000"/>
                </a:solidFill>
                <a:latin typeface="Times New Roman"/>
              </a:rPr>
              <a:t>- «Логистикаын операционнӧй удж» «Сыктывкарса торгово-экономическӧй колледж» УВКУ-ын; </a:t>
            </a:r>
            <a:endParaRPr/>
          </a:p>
          <a:p>
            <a:pPr algn="just">
              <a:lnSpc>
                <a:spcPct val="105000"/>
              </a:lnSpc>
            </a:pPr>
            <a:r>
              <a:rPr lang="ru-RU" sz="1350">
                <a:solidFill>
                  <a:srgbClr val="000000"/>
                </a:solidFill>
                <a:latin typeface="Times New Roman"/>
              </a:rPr>
              <a:t>- «Прикладнӧй эстетика» «Сыктывкарса сервис да связь колледж» УВКУ-ын.</a:t>
            </a:r>
            <a:endParaRPr/>
          </a:p>
        </p:txBody>
      </p:sp>
      <p:sp>
        <p:nvSpPr>
          <p:cNvPr id="327" name="CustomShape 3"/>
          <p:cNvSpPr/>
          <p:nvPr/>
        </p:nvSpPr>
        <p:spPr>
          <a:xfrm>
            <a:off x="467640" y="714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TextShape 1"/>
          <p:cNvSpPr txBox="1"/>
          <p:nvPr/>
        </p:nvSpPr>
        <p:spPr>
          <a:xfrm>
            <a:off x="0" y="6492960"/>
            <a:ext cx="395280" cy="364680"/>
          </a:xfrm>
          <a:prstGeom prst="rect">
            <a:avLst/>
          </a:prstGeom>
        </p:spPr>
        <p:txBody>
          <a:bodyPr anchor="ctr"/>
          <a:p>
            <a:pPr>
              <a:lnSpc>
                <a:spcPct val="100000"/>
              </a:lnSpc>
            </a:pPr>
            <a:fld id="{60A74BD7-77C9-4C30-8E94-5BF1C8CC42D3}" type="slidenum">
              <a:rPr lang="ru-RU" sz="1200">
                <a:solidFill>
                  <a:srgbClr val="ffc000"/>
                </a:solidFill>
                <a:latin typeface="Calibri"/>
              </a:rPr>
              <a:t>&lt;номер&gt;</a:t>
            </a:fld>
            <a:endParaRPr/>
          </a:p>
        </p:txBody>
      </p:sp>
      <p:sp>
        <p:nvSpPr>
          <p:cNvPr id="329" name="CustomShape 2"/>
          <p:cNvSpPr/>
          <p:nvPr/>
        </p:nvSpPr>
        <p:spPr>
          <a:xfrm>
            <a:off x="395640" y="1340640"/>
            <a:ext cx="8424720" cy="5221080"/>
          </a:xfrm>
          <a:prstGeom prst="rect">
            <a:avLst/>
          </a:prstGeom>
          <a:noFill/>
          <a:ln>
            <a:noFill/>
          </a:ln>
        </p:spPr>
        <p:txBody>
          <a:bodyPr lIns="90000" rIns="90000" tIns="45000" bIns="45000"/>
          <a:p>
            <a:pPr algn="just">
              <a:lnSpc>
                <a:spcPct val="105000"/>
              </a:lnSpc>
            </a:pPr>
            <a:r>
              <a:rPr lang="ru-RU" sz="1400">
                <a:solidFill>
                  <a:srgbClr val="000000"/>
                </a:solidFill>
                <a:latin typeface="Times New Roman"/>
              </a:rPr>
              <a:t>«Коми Республикаын социальнӧй юкӧнын вежсьӧмъяс, кутшӧмъясӧс веськӧдӧма велӧдӧмлысь да наукалысь эффективносьт кыпӧдӧм вылӧ» мероприятие план («туй карта») збыльмӧдӧм могысь, мый вынсьӧдӧма Коми Республикаса Веськӧдлан котырлӧн 2012.02.27 лунся 59-р №-а шуӧмӧн, уджсикасӧ велӧдан организацияясын лӧсьӧдӧма отрасльяс серти 2 ресурснӧй шӧрин, кодъяс могмӧдӧны республикаса экономикалысь кадръясын коланлунсӧ: </a:t>
            </a:r>
            <a:endParaRPr/>
          </a:p>
          <a:p>
            <a:pPr algn="just">
              <a:lnSpc>
                <a:spcPct val="105000"/>
              </a:lnSpc>
            </a:pPr>
            <a:r>
              <a:rPr lang="ru-RU" sz="1400">
                <a:solidFill>
                  <a:srgbClr val="000000"/>
                </a:solidFill>
                <a:latin typeface="Times New Roman"/>
              </a:rPr>
              <a:t>- Печораын «Энергетика» отрасльлы; </a:t>
            </a:r>
            <a:endParaRPr/>
          </a:p>
          <a:p>
            <a:pPr algn="just">
              <a:lnSpc>
                <a:spcPct val="105000"/>
              </a:lnSpc>
            </a:pPr>
            <a:r>
              <a:rPr lang="ru-RU" sz="1400">
                <a:solidFill>
                  <a:srgbClr val="000000"/>
                </a:solidFill>
                <a:latin typeface="Times New Roman"/>
              </a:rPr>
              <a:t>- Воркутаын горноруднӧй промышленносьтлы.</a:t>
            </a:r>
            <a:endParaRPr/>
          </a:p>
          <a:p>
            <a:pPr algn="just">
              <a:lnSpc>
                <a:spcPct val="105000"/>
              </a:lnSpc>
            </a:pPr>
            <a:r>
              <a:rPr lang="ru-RU" sz="1400">
                <a:solidFill>
                  <a:srgbClr val="000000"/>
                </a:solidFill>
                <a:latin typeface="Times New Roman"/>
              </a:rPr>
              <a:t>Пыр содӧ школаын велӧдчысь челядь лыд, кодъяс велӧдчӧны содтӧд тӧдӧмлун сетан уджтасъяс серти. </a:t>
            </a:r>
            <a:endParaRPr/>
          </a:p>
          <a:p>
            <a:pPr algn="just">
              <a:lnSpc>
                <a:spcPct val="105000"/>
              </a:lnSpc>
            </a:pPr>
            <a:r>
              <a:rPr lang="ru-RU" sz="1400">
                <a:solidFill>
                  <a:srgbClr val="000000"/>
                </a:solidFill>
                <a:latin typeface="Times New Roman"/>
              </a:rPr>
              <a:t>2015 воын содтӧд тӧдӧмлун сетан уджтасъясӧн шымыртӧма 67% кагаӧс 5-18 арлыда челядь лыдын. </a:t>
            </a:r>
            <a:endParaRPr/>
          </a:p>
          <a:p>
            <a:pPr algn="just">
              <a:lnSpc>
                <a:spcPct val="105000"/>
              </a:lnSpc>
            </a:pPr>
            <a:r>
              <a:rPr lang="ru-RU" sz="1400">
                <a:solidFill>
                  <a:srgbClr val="000000"/>
                </a:solidFill>
                <a:latin typeface="Times New Roman"/>
              </a:rPr>
              <a:t>Некымын во чӧж торъя организацияяс сетӧны челядьлы уна сикас содтӧд тӧдӧмлун. 2015 во помын республикаын уджалiс 38 шӧрин (челядьлы содтӧд тӧдӧмлун сетан, челядьлы творчество, эстетическӧя сӧвмӧдан, школаысь ӧтдор удж нуӧдан шӧринъяс, челядьлысь творчество сӧвмӧдан шӧринъяс), челядьлы да том йӧзлы творчество сӧвмӧдан 2 двореч, челядьлы творчество сӧвмӧдан 7 керка, том натуралистъяслӧн 3 станция, челядьлы да томуловлы 5 спорт школа, 1 искусство школа.</a:t>
            </a:r>
            <a:endParaRPr/>
          </a:p>
          <a:p>
            <a:pPr algn="just">
              <a:lnSpc>
                <a:spcPct val="105000"/>
              </a:lnSpc>
            </a:pPr>
            <a:r>
              <a:rPr lang="ru-RU" sz="1400">
                <a:solidFill>
                  <a:srgbClr val="000000"/>
                </a:solidFill>
                <a:latin typeface="Times New Roman"/>
              </a:rPr>
              <a:t>2015 воын республиканскӧй да дiнмукостса мероприятиеяслӧн кывкӧртӧдъяс серти 38 том морт лоисны Коми Республикаса Веськӧдлан котырлӧн премияа лауреатъясӧн, 29 том морт – енбиа том йӧзлы отсӧг сетан премияа лауреатъясӧн, кутшӧмӧс вынсьӧдӧма «Енбиа том йӧзлы канмусянь отсӧг сетан мераяс йылысь» Россия Федерацияса Президентлӧн 2006 во косму тӧлысь 6 лунся 325 №-а Индӧдӧн.</a:t>
            </a:r>
            <a:endParaRPr/>
          </a:p>
          <a:p>
            <a:pPr algn="just">
              <a:lnSpc>
                <a:spcPct val="105000"/>
              </a:lnSpc>
            </a:pPr>
            <a:r>
              <a:rPr lang="ru-RU" sz="1400">
                <a:solidFill>
                  <a:srgbClr val="000000"/>
                </a:solidFill>
                <a:latin typeface="Times New Roman"/>
              </a:rPr>
              <a:t>2015 воын бать-мамтӧм челядьлы организацияяса 885 быдтас лыдысь 72 кагаӧс (8,1%) сетӧма быдтӧм вылӧ граждана семьяясӧ. Биологическӧй семьяӧ 2015 воын бергӧдӧма 21 кагаӧс (29%).</a:t>
            </a:r>
            <a:endParaRPr/>
          </a:p>
          <a:p>
            <a:pPr algn="just">
              <a:lnSpc>
                <a:spcPct val="105000"/>
              </a:lnSpc>
            </a:pPr>
            <a:r>
              <a:rPr lang="ru-RU" sz="1400">
                <a:solidFill>
                  <a:srgbClr val="000000"/>
                </a:solidFill>
                <a:latin typeface="Times New Roman"/>
              </a:rPr>
              <a:t>2015 воын 53 129 кага бурмӧдiс дзоньвидзалун да шойччис (школаын велӧдчысь арлыда челядьлӧн ӧтувъя лыд серти 47%), на пиысь 17 209 – пикӧ воӧм челядь.</a:t>
            </a:r>
            <a:endParaRPr/>
          </a:p>
        </p:txBody>
      </p:sp>
      <p:sp>
        <p:nvSpPr>
          <p:cNvPr id="330" name="CustomShape 3"/>
          <p:cNvSpPr/>
          <p:nvPr/>
        </p:nvSpPr>
        <p:spPr>
          <a:xfrm>
            <a:off x="467640" y="836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31" name="Picture 2" descr=""/>
          <p:cNvPicPr/>
          <p:nvPr/>
        </p:nvPicPr>
        <p:blipFill>
          <a:blip r:embed="rId1"/>
          <a:stretch>
            <a:fillRect/>
          </a:stretch>
        </p:blipFill>
        <p:spPr>
          <a:xfrm>
            <a:off x="462240" y="692640"/>
            <a:ext cx="1445400" cy="1229040"/>
          </a:xfrm>
          <a:prstGeom prst="rect">
            <a:avLst/>
          </a:prstGeom>
          <a:ln>
            <a:noFill/>
          </a:ln>
        </p:spPr>
      </p:pic>
      <p:sp>
        <p:nvSpPr>
          <p:cNvPr id="332" name="TextShape 1"/>
          <p:cNvSpPr txBox="1"/>
          <p:nvPr/>
        </p:nvSpPr>
        <p:spPr>
          <a:xfrm>
            <a:off x="0" y="6492960"/>
            <a:ext cx="395280" cy="364680"/>
          </a:xfrm>
          <a:prstGeom prst="rect">
            <a:avLst/>
          </a:prstGeom>
        </p:spPr>
        <p:txBody>
          <a:bodyPr anchor="ctr"/>
          <a:p>
            <a:pPr>
              <a:lnSpc>
                <a:spcPct val="100000"/>
              </a:lnSpc>
            </a:pPr>
            <a:fld id="{96B53BC0-31D9-449B-A871-78747EEE11C3}" type="slidenum">
              <a:rPr lang="ru-RU" sz="1200">
                <a:solidFill>
                  <a:srgbClr val="ffc000"/>
                </a:solidFill>
                <a:latin typeface="Calibri"/>
              </a:rPr>
              <a:t>&lt;номер&gt;</a:t>
            </a:fld>
            <a:endParaRPr/>
          </a:p>
        </p:txBody>
      </p:sp>
      <p:sp>
        <p:nvSpPr>
          <p:cNvPr id="333" name="CustomShape 2"/>
          <p:cNvSpPr/>
          <p:nvPr/>
        </p:nvSpPr>
        <p:spPr>
          <a:xfrm>
            <a:off x="1907640" y="1289160"/>
            <a:ext cx="7056360" cy="83556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Вынсьӧдӧма Коми Республикаса Веськӧдлан котырлӧн 2012.09.28 лунся 412 №-а шуӧмӧн.</a:t>
            </a:r>
            <a:endParaRPr/>
          </a:p>
          <a:p>
            <a:pPr algn="ctr">
              <a:lnSpc>
                <a:spcPct val="100000"/>
              </a:lnSpc>
            </a:pPr>
            <a:r>
              <a:rPr lang="ru-RU" sz="1400">
                <a:solidFill>
                  <a:srgbClr val="000000"/>
                </a:solidFill>
                <a:latin typeface="Times New Roman"/>
              </a:rPr>
              <a:t>Шӧр мог – Коми Республикаын гражданаӧс бурджыка социальнӧя дорйыны.  </a:t>
            </a:r>
            <a:endParaRPr/>
          </a:p>
        </p:txBody>
      </p:sp>
      <p:sp>
        <p:nvSpPr>
          <p:cNvPr id="334" name="CustomShape 3"/>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3. «ЙӦЗӦС СОЦИАЛЬНӦЯ ДОРЙӦМ»</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335" name="Диаграмма 21"/>
          <p:cNvGraphicFramePr/>
          <p:nvPr/>
        </p:nvGraphicFramePr>
        <p:xfrm>
          <a:off x="462240" y="5373360"/>
          <a:ext cx="6701760" cy="1214640"/>
        </p:xfrm>
        <a:graphic>
          <a:graphicData uri="http://schemas.openxmlformats.org/drawingml/2006/chart">
            <c:chart xmlns:c="http://schemas.openxmlformats.org/drawingml/2006/chart" xmlns:r="http://schemas.openxmlformats.org/officeDocument/2006/relationships" r:id="rId2"/>
          </a:graphicData>
        </a:graphic>
      </p:graphicFrame>
      <p:sp>
        <p:nvSpPr>
          <p:cNvPr id="336" name="CustomShape 4"/>
          <p:cNvSpPr/>
          <p:nvPr/>
        </p:nvSpPr>
        <p:spPr>
          <a:xfrm>
            <a:off x="6876360" y="5445360"/>
            <a:ext cx="1899720" cy="1142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  97,1 % вылӧ. </a:t>
            </a:r>
            <a:endParaRPr/>
          </a:p>
        </p:txBody>
      </p:sp>
      <p:sp>
        <p:nvSpPr>
          <p:cNvPr id="337" name="CustomShape 5"/>
          <p:cNvSpPr/>
          <p:nvPr/>
        </p:nvSpPr>
        <p:spPr>
          <a:xfrm>
            <a:off x="462240" y="2010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уджтасувъяс серти да ставнас, млн. шайт</a:t>
            </a:r>
            <a:endParaRPr/>
          </a:p>
        </p:txBody>
      </p:sp>
      <p:graphicFrame>
        <p:nvGraphicFramePr>
          <p:cNvPr id="338" name="Диаграмма 20"/>
          <p:cNvGraphicFramePr/>
          <p:nvPr/>
        </p:nvGraphicFramePr>
        <p:xfrm>
          <a:off x="462240" y="2421000"/>
          <a:ext cx="8320320" cy="2880000"/>
        </p:xfrm>
        <a:graphic>
          <a:graphicData uri="http://schemas.openxmlformats.org/drawingml/2006/chart">
            <c:chart xmlns:c="http://schemas.openxmlformats.org/drawingml/2006/chart" xmlns:r="http://schemas.openxmlformats.org/officeDocument/2006/relationships" r:id="rId3"/>
          </a:graphicData>
        </a:graphic>
      </p:graphicFrame>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9" name="CustomShape 1"/>
          <p:cNvSpPr/>
          <p:nvPr/>
        </p:nvSpPr>
        <p:spPr>
          <a:xfrm>
            <a:off x="467640" y="284436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уджтаслӧн торъя мога петкӧдласъяс (индикаторъяс) шедӧдӧм йылысь тӧдмӧгъяс</a:t>
            </a:r>
            <a:endParaRPr/>
          </a:p>
        </p:txBody>
      </p:sp>
      <p:sp>
        <p:nvSpPr>
          <p:cNvPr id="340" name="TextShape 2"/>
          <p:cNvSpPr txBox="1"/>
          <p:nvPr/>
        </p:nvSpPr>
        <p:spPr>
          <a:xfrm>
            <a:off x="0" y="6492960"/>
            <a:ext cx="395280" cy="364680"/>
          </a:xfrm>
          <a:prstGeom prst="rect">
            <a:avLst/>
          </a:prstGeom>
        </p:spPr>
        <p:txBody>
          <a:bodyPr anchor="ctr"/>
          <a:p>
            <a:pPr>
              <a:lnSpc>
                <a:spcPct val="100000"/>
              </a:lnSpc>
            </a:pPr>
            <a:fld id="{7FD5969A-9256-4BD7-8AFF-E611AE235854}" type="slidenum">
              <a:rPr lang="ru-RU" sz="1200">
                <a:solidFill>
                  <a:srgbClr val="ffc000"/>
                </a:solidFill>
                <a:latin typeface="Calibri"/>
              </a:rPr>
              <a:t>&lt;номер&gt;</a:t>
            </a:fld>
            <a:endParaRPr/>
          </a:p>
        </p:txBody>
      </p:sp>
      <p:graphicFrame>
        <p:nvGraphicFramePr>
          <p:cNvPr id="341" name="Диаграмма 6"/>
          <p:cNvGraphicFramePr/>
          <p:nvPr/>
        </p:nvGraphicFramePr>
        <p:xfrm>
          <a:off x="454680" y="1124640"/>
          <a:ext cx="8304120" cy="1583640"/>
        </p:xfrm>
        <a:graphic>
          <a:graphicData uri="http://schemas.openxmlformats.org/drawingml/2006/chart">
            <c:chart xmlns:c="http://schemas.openxmlformats.org/drawingml/2006/chart" xmlns:r="http://schemas.openxmlformats.org/officeDocument/2006/relationships" r:id="rId1"/>
          </a:graphicData>
        </a:graphic>
      </p:graphicFrame>
      <p:sp>
        <p:nvSpPr>
          <p:cNvPr id="342" name="CustomShape 3"/>
          <p:cNvSpPr/>
          <p:nvPr/>
        </p:nvSpPr>
        <p:spPr>
          <a:xfrm>
            <a:off x="467640" y="692640"/>
            <a:ext cx="83041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2015 воын сьӧмкуд тшупӧдъяс серти уджтас сьӧмӧн могмӧдӧм, сюрс шайт</a:t>
            </a:r>
            <a:endParaRPr/>
          </a:p>
        </p:txBody>
      </p:sp>
      <p:graphicFrame>
        <p:nvGraphicFramePr>
          <p:cNvPr id="343" name="Диаграмма 7"/>
          <p:cNvGraphicFramePr/>
          <p:nvPr/>
        </p:nvGraphicFramePr>
        <p:xfrm>
          <a:off x="462240" y="3501000"/>
          <a:ext cx="8309520" cy="3096000"/>
        </p:xfrm>
        <a:graphic>
          <a:graphicData uri="http://schemas.openxmlformats.org/drawingml/2006/chart">
            <c:chart xmlns:c="http://schemas.openxmlformats.org/drawingml/2006/chart" xmlns:r="http://schemas.openxmlformats.org/officeDocument/2006/relationships" r:id="rId2"/>
          </a:graphicData>
        </a:graphic>
      </p:graphicFrame>
      <p:sp>
        <p:nvSpPr>
          <p:cNvPr id="344" name="CustomShape 4"/>
          <p:cNvSpPr/>
          <p:nvPr/>
        </p:nvSpPr>
        <p:spPr>
          <a:xfrm>
            <a:off x="4716000" y="3789000"/>
            <a:ext cx="645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200 %</a:t>
            </a:r>
            <a:endParaRPr/>
          </a:p>
        </p:txBody>
      </p:sp>
      <p:sp>
        <p:nvSpPr>
          <p:cNvPr id="345" name="CustomShape 5"/>
          <p:cNvSpPr/>
          <p:nvPr/>
        </p:nvSpPr>
        <p:spPr>
          <a:xfrm>
            <a:off x="7670160" y="4509000"/>
            <a:ext cx="717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102,9 %</a:t>
            </a:r>
            <a:endParaRPr/>
          </a:p>
        </p:txBody>
      </p:sp>
      <p:sp>
        <p:nvSpPr>
          <p:cNvPr id="346" name="CustomShape 6"/>
          <p:cNvSpPr/>
          <p:nvPr/>
        </p:nvSpPr>
        <p:spPr>
          <a:xfrm>
            <a:off x="7668360" y="5229360"/>
            <a:ext cx="645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100 %</a:t>
            </a:r>
            <a:endParaRPr/>
          </a:p>
        </p:txBody>
      </p:sp>
      <p:sp>
        <p:nvSpPr>
          <p:cNvPr id="347" name="CustomShape 7"/>
          <p:cNvSpPr/>
          <p:nvPr/>
        </p:nvSpPr>
        <p:spPr>
          <a:xfrm>
            <a:off x="7668360" y="5903640"/>
            <a:ext cx="645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100 %</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TextShape 1"/>
          <p:cNvSpPr txBox="1"/>
          <p:nvPr/>
        </p:nvSpPr>
        <p:spPr>
          <a:xfrm>
            <a:off x="0" y="6492960"/>
            <a:ext cx="395280" cy="364680"/>
          </a:xfrm>
          <a:prstGeom prst="rect">
            <a:avLst/>
          </a:prstGeom>
        </p:spPr>
        <p:txBody>
          <a:bodyPr anchor="ctr"/>
          <a:p>
            <a:pPr>
              <a:lnSpc>
                <a:spcPct val="100000"/>
              </a:lnSpc>
            </a:pPr>
            <a:fld id="{087A0C98-CB25-4DB0-A1CC-CFA6EA5CDA5A}" type="slidenum">
              <a:rPr lang="ru-RU" sz="1200">
                <a:solidFill>
                  <a:srgbClr val="ffc000"/>
                </a:solidFill>
                <a:latin typeface="Calibri"/>
              </a:rPr>
              <a:t>&lt;номер&gt;</a:t>
            </a:fld>
            <a:endParaRPr/>
          </a:p>
        </p:txBody>
      </p:sp>
      <p:sp>
        <p:nvSpPr>
          <p:cNvPr id="349" name="CustomShape 2"/>
          <p:cNvSpPr/>
          <p:nvPr/>
        </p:nvSpPr>
        <p:spPr>
          <a:xfrm>
            <a:off x="467640" y="1324800"/>
            <a:ext cx="8309520" cy="4981320"/>
          </a:xfrm>
          <a:prstGeom prst="rect">
            <a:avLst/>
          </a:prstGeom>
          <a:noFill/>
          <a:ln>
            <a:noFill/>
          </a:ln>
        </p:spPr>
        <p:txBody>
          <a:bodyPr lIns="90000" rIns="90000" tIns="45000" bIns="45000"/>
          <a:p>
            <a:pPr algn="just">
              <a:lnSpc>
                <a:spcPct val="120000"/>
              </a:lnSpc>
            </a:pPr>
            <a:r>
              <a:rPr lang="ru-RU" sz="1350">
                <a:solidFill>
                  <a:srgbClr val="000000"/>
                </a:solidFill>
                <a:latin typeface="Times New Roman"/>
              </a:rPr>
              <a:t>2015 воын 264,7 сюрс морт либӧ республикаса пӧшти быд коймӧд олысь босьтiс олысьясӧс социальнӧя доръян системаын уна сикас социальнӧй мынтӧм (сетсьӧ 80 унджык сикас мынтӧм уна сикас категория гражданалы). 2015 вося кывкӧртӧдъяс серти граждана водзын уджйӧзыс абу. Торъя категория граждана пай, кодъяс босьтiсны социальнӧй отсӧг, гражданалӧн ӧтувъя лыд серти, кодъяс шыӧдчисны да кодъяслӧн эм инӧд босьтны тайӧ отсӧгсӧ, кольӧ 100% тшупӧдын.</a:t>
            </a:r>
            <a:endParaRPr/>
          </a:p>
          <a:p>
            <a:pPr algn="just">
              <a:lnSpc>
                <a:spcPct val="120000"/>
              </a:lnSpc>
            </a:pPr>
            <a:r>
              <a:rPr lang="ru-RU" sz="1350">
                <a:solidFill>
                  <a:srgbClr val="000000"/>
                </a:solidFill>
                <a:latin typeface="Times New Roman"/>
              </a:rPr>
              <a:t>Олысьясӧс социальнӧя доръян юкӧнын канмулысь социальнӧй кӧсйысьӧмъяс збыльмӧдӧм вылӧ видзӧма 7,0 млрд шайт. </a:t>
            </a:r>
            <a:endParaRPr/>
          </a:p>
          <a:p>
            <a:pPr algn="just">
              <a:lnSpc>
                <a:spcPct val="120000"/>
              </a:lnSpc>
            </a:pPr>
            <a:r>
              <a:rPr lang="ru-RU" sz="1350">
                <a:solidFill>
                  <a:srgbClr val="000000"/>
                </a:solidFill>
                <a:latin typeface="Times New Roman"/>
              </a:rPr>
              <a:t>2015 вося ӧшым тӧлысь 01 лунсянь 5,5% вылӧ индексируйтӧма социальнӧй отсӧг сетан мераяс сетӧм вылӧ рӧскодсӧ. Найӧс сетӧны социальнӧй мынтӧмъясӧн, пособиеясӧн, сьӧма ошкӧмъясӧн, кутшӧмъясӧс сетӧны социальнӧй туйвизя Коми Республикаса нормативнӧй актъяс серти. </a:t>
            </a:r>
            <a:endParaRPr/>
          </a:p>
          <a:p>
            <a:pPr algn="just">
              <a:lnSpc>
                <a:spcPct val="120000"/>
              </a:lnSpc>
            </a:pPr>
            <a:r>
              <a:rPr lang="ru-RU" sz="1350">
                <a:solidFill>
                  <a:srgbClr val="000000"/>
                </a:solidFill>
                <a:latin typeface="Times New Roman"/>
              </a:rPr>
              <a:t>2015 воын бурмӧдӧма олысьяслы социальнӧя отсалан мераяс, канмусянь социальнӧй отсӧг да канмусянь социальнӧй гарантияяс сетан системасӧ:</a:t>
            </a:r>
            <a:endParaRPr/>
          </a:p>
          <a:p>
            <a:pPr algn="just">
              <a:lnSpc>
                <a:spcPct val="120000"/>
              </a:lnSpc>
            </a:pPr>
            <a:r>
              <a:rPr lang="ru-RU" sz="1350">
                <a:solidFill>
                  <a:srgbClr val="000000"/>
                </a:solidFill>
                <a:latin typeface="Times New Roman"/>
              </a:rPr>
              <a:t>- гӧля олысь семьяяслы, кыдзи медся нуждайтчысьяслы, 2015 восянь содтӧд сетсьӧ 4 250 шайт мында отсӧг челядьлы паськӧм да кӧм ньӧбӧм вылӧ да 5 сюрс шайт мында материальнӧй отсӧг ӧткӧн олысь пенсионеръяслы либӧ гозъяяслы оланiн вочасӧн дзоньталӧм вылӧ;</a:t>
            </a:r>
            <a:endParaRPr/>
          </a:p>
          <a:p>
            <a:pPr algn="just">
              <a:lnSpc>
                <a:spcPct val="120000"/>
              </a:lnSpc>
            </a:pPr>
            <a:r>
              <a:rPr lang="ru-RU" sz="1350">
                <a:solidFill>
                  <a:srgbClr val="000000"/>
                </a:solidFill>
                <a:latin typeface="Times New Roman"/>
              </a:rPr>
              <a:t>- семьяын коймӧд да водзӧ челядь чужӧм дырйи быдтӧлысся сьӧм мынтӧмсӧ, кутшӧмӧс урчитӧма Коми Республикаын кагалы овны судзсяна сьӧм мындаын, нюжӧдӧма 2016 во вылӧ; </a:t>
            </a:r>
            <a:endParaRPr/>
          </a:p>
          <a:p>
            <a:pPr algn="just">
              <a:lnSpc>
                <a:spcPct val="120000"/>
              </a:lnSpc>
            </a:pPr>
            <a:r>
              <a:rPr lang="ru-RU" sz="1350">
                <a:solidFill>
                  <a:srgbClr val="000000"/>
                </a:solidFill>
                <a:latin typeface="Times New Roman"/>
              </a:rPr>
              <a:t>- паськӧдӧма уна челядя семьяяслы оланiн да коммунальнӧй услугаясысь мынтысьӧм серти социальнӧй отсӧг сетан мераяс - 2016 восянь семьяын челядь лыд серти налы урчитӧма оланiн да коммунальнӧй услугаясысь быдӧнлы торъя мынтысянног.</a:t>
            </a:r>
            <a:endParaRPr/>
          </a:p>
        </p:txBody>
      </p:sp>
      <p:sp>
        <p:nvSpPr>
          <p:cNvPr id="350" name="CustomShape 3"/>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1" name="TextShape 1"/>
          <p:cNvSpPr txBox="1"/>
          <p:nvPr/>
        </p:nvSpPr>
        <p:spPr>
          <a:xfrm>
            <a:off x="0" y="6492960"/>
            <a:ext cx="395280" cy="364680"/>
          </a:xfrm>
          <a:prstGeom prst="rect">
            <a:avLst/>
          </a:prstGeom>
        </p:spPr>
        <p:txBody>
          <a:bodyPr anchor="ctr"/>
          <a:p>
            <a:pPr>
              <a:lnSpc>
                <a:spcPct val="100000"/>
              </a:lnSpc>
            </a:pPr>
            <a:fld id="{949FBFEC-2A98-4661-A613-D8953B8B62FA}" type="slidenum">
              <a:rPr lang="ru-RU" sz="1200">
                <a:solidFill>
                  <a:srgbClr val="ffc000"/>
                </a:solidFill>
                <a:latin typeface="Calibri"/>
              </a:rPr>
              <a:t>&lt;номер&gt;</a:t>
            </a:fld>
            <a:endParaRPr/>
          </a:p>
        </p:txBody>
      </p:sp>
      <p:sp>
        <p:nvSpPr>
          <p:cNvPr id="352" name="CustomShape 2"/>
          <p:cNvSpPr/>
          <p:nvPr/>
        </p:nvSpPr>
        <p:spPr>
          <a:xfrm>
            <a:off x="467640" y="1196640"/>
            <a:ext cx="8309520" cy="5172840"/>
          </a:xfrm>
          <a:prstGeom prst="rect">
            <a:avLst/>
          </a:prstGeom>
          <a:noFill/>
          <a:ln>
            <a:noFill/>
          </a:ln>
        </p:spPr>
        <p:txBody>
          <a:bodyPr lIns="90000" rIns="90000" tIns="45000" bIns="45000"/>
          <a:p>
            <a:pPr algn="just">
              <a:lnSpc>
                <a:spcPct val="125000"/>
              </a:lnSpc>
            </a:pPr>
            <a:r>
              <a:rPr lang="ru-RU" sz="1350">
                <a:solidFill>
                  <a:srgbClr val="000000"/>
                </a:solidFill>
                <a:latin typeface="Times New Roman"/>
              </a:rPr>
              <a:t>Та кындзи, нормативнӧй инӧда актъясӧ пыртӧма вежсьӧмъяс нуждайтчӧм принципсӧ стӧчмӧдӧм могысь, медым веськӧдны социальнӧй отсӧг сетан мераяссӧ колана йӧзлы да бурджыка лӧсьӧдны республиканскӧй сьӧмкудлысь рӧскодсӧ.</a:t>
            </a:r>
            <a:endParaRPr/>
          </a:p>
          <a:p>
            <a:pPr algn="just">
              <a:lnSpc>
                <a:spcPct val="125000"/>
              </a:lnSpc>
            </a:pPr>
            <a:r>
              <a:rPr lang="ru-RU" sz="1350">
                <a:solidFill>
                  <a:srgbClr val="000000"/>
                </a:solidFill>
                <a:latin typeface="Times New Roman"/>
              </a:rPr>
              <a:t>2015 воын 16 стационарнӧй канму учреждениеын олiс 3,0 сюрсысь унджык пӧрысь граждана да вермытӧм морт. Олысьясӧс социальнӧя могмӧдан стационарнӧй учреждениеясын социальнӧй услугаяс босьтысь граждана пайсӧ содтӧма 94%-сянь 97,4%-ӧдз гражданалӧн ӧтувъя лыдын, кодъяс шыӧдчисны олысьясӧс социальнӧя могмӧдан стационарнӧй учреждениеясӧ социальнӧй услугаяс босьтӧм могысь. </a:t>
            </a:r>
            <a:endParaRPr/>
          </a:p>
          <a:p>
            <a:pPr algn="just">
              <a:lnSpc>
                <a:spcPct val="125000"/>
              </a:lnSpc>
            </a:pPr>
            <a:r>
              <a:rPr lang="ru-RU" sz="1350">
                <a:solidFill>
                  <a:srgbClr val="000000"/>
                </a:solidFill>
                <a:latin typeface="Times New Roman"/>
              </a:rPr>
              <a:t>Но колӧ пасйыны, мый 2016 вося тӧвшӧр тӧлысь 1 лун кежлӧ керка-интернатын олӧм вылӧ ӧчередьын пасйӧма 124 мортӧс – ставнысӧ колӧ овмӧдны психоневрологическӧй керка-интернатъясӧ. </a:t>
            </a:r>
            <a:endParaRPr/>
          </a:p>
          <a:p>
            <a:pPr algn="just">
              <a:lnSpc>
                <a:spcPct val="125000"/>
              </a:lnSpc>
            </a:pPr>
            <a:r>
              <a:rPr lang="ru-RU" sz="1350">
                <a:solidFill>
                  <a:srgbClr val="000000"/>
                </a:solidFill>
                <a:latin typeface="Times New Roman"/>
              </a:rPr>
              <a:t>8,5 сюрс пӧрысь морт да вермытӧм бӧрся дӧзьӧрыс мунӧ лӧсьыд условиеясын налӧн пыр оланiн серти социальнӧя могмӧдӧм йылысь федеральнӧй оланпастэчасын выль корӧмъяс тӧд вылӧ босьтӧмӧн. Гортын социальнӧя могмӧдан граждана пайыс татшӧм могмӧдӧм вылӧ шыӧдысьяслӧн ӧтувъя лыд серти кутчысьӧ 100% тшупӧдын. </a:t>
            </a:r>
            <a:endParaRPr/>
          </a:p>
          <a:p>
            <a:pPr algn="just">
              <a:lnSpc>
                <a:spcPct val="125000"/>
              </a:lnSpc>
            </a:pPr>
            <a:r>
              <a:rPr lang="ru-RU" sz="1350">
                <a:solidFill>
                  <a:srgbClr val="000000"/>
                </a:solidFill>
                <a:latin typeface="Times New Roman"/>
              </a:rPr>
              <a:t>Социальнӧй туйвизя абу коммерческӧй организацияяслы, кодъяс уджалӧны социальнӧй мытшӧдъяс бырӧдӧм вылын, сӧвмӧмын бур условиеяс артмӧдӧм вылӧ 2015 воын видзӧма 31,7 млн. шайт, сы лыдын конкурс подув вылын социальнӧй туйвизя абу коммерческӧй 64 организациялы сетӧма 21,3 млн шайт мында субсидияяс налысь проектъяссӧ збыльмӧдӧм вылӧ.</a:t>
            </a:r>
            <a:endParaRPr/>
          </a:p>
          <a:p>
            <a:pPr algn="just">
              <a:lnSpc>
                <a:spcPct val="125000"/>
              </a:lnSpc>
            </a:pPr>
            <a:r>
              <a:rPr lang="ru-RU" sz="1350">
                <a:solidFill>
                  <a:srgbClr val="000000"/>
                </a:solidFill>
                <a:latin typeface="Times New Roman"/>
              </a:rPr>
              <a:t>2015 вося кывкӧртӧдъяс серти социальнӧй туйвизя пасйӧм абу коммерческӧй организация лыдыс, канму да муниципальнӧй учреждениеяс кындзи, кодъяс нуӧдӧны гражданалы социальнӧй отсӧг сетан да найӧс доръян удж, лоис 2 единица, сы дырйи мый план серти водзвыв индӧма вонас 1 единица.</a:t>
            </a:r>
            <a:endParaRPr/>
          </a:p>
        </p:txBody>
      </p:sp>
      <p:sp>
        <p:nvSpPr>
          <p:cNvPr id="353" name="CustomShape 3"/>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54" name="Picture 2" descr=""/>
          <p:cNvPicPr/>
          <p:nvPr/>
        </p:nvPicPr>
        <p:blipFill>
          <a:blip r:embed="rId1"/>
          <a:stretch>
            <a:fillRect/>
          </a:stretch>
        </p:blipFill>
        <p:spPr>
          <a:xfrm>
            <a:off x="462240" y="692640"/>
            <a:ext cx="1445400" cy="1229040"/>
          </a:xfrm>
          <a:prstGeom prst="rect">
            <a:avLst/>
          </a:prstGeom>
          <a:ln>
            <a:noFill/>
          </a:ln>
        </p:spPr>
      </p:pic>
      <p:sp>
        <p:nvSpPr>
          <p:cNvPr id="355" name="TextShape 1"/>
          <p:cNvSpPr txBox="1"/>
          <p:nvPr/>
        </p:nvSpPr>
        <p:spPr>
          <a:xfrm>
            <a:off x="0" y="6492960"/>
            <a:ext cx="395280" cy="364680"/>
          </a:xfrm>
          <a:prstGeom prst="rect">
            <a:avLst/>
          </a:prstGeom>
        </p:spPr>
        <p:txBody>
          <a:bodyPr anchor="ctr"/>
          <a:p>
            <a:pPr>
              <a:lnSpc>
                <a:spcPct val="100000"/>
              </a:lnSpc>
            </a:pPr>
            <a:fld id="{EA84362E-AC03-4351-8E3F-C221AD1747BB}" type="slidenum">
              <a:rPr lang="ru-RU" sz="1200">
                <a:solidFill>
                  <a:srgbClr val="ffc000"/>
                </a:solidFill>
                <a:latin typeface="Calibri"/>
              </a:rPr>
              <a:t>&lt;номер&gt;</a:t>
            </a:fld>
            <a:endParaRPr/>
          </a:p>
        </p:txBody>
      </p:sp>
      <p:sp>
        <p:nvSpPr>
          <p:cNvPr id="356" name="CustomShape 2"/>
          <p:cNvSpPr/>
          <p:nvPr/>
        </p:nvSpPr>
        <p:spPr>
          <a:xfrm>
            <a:off x="611640" y="1730160"/>
            <a:ext cx="8208720" cy="684360"/>
          </a:xfrm>
          <a:prstGeom prst="rect">
            <a:avLst/>
          </a:prstGeom>
          <a:noFill/>
          <a:ln>
            <a:noFill/>
          </a:ln>
        </p:spPr>
        <p:txBody>
          <a:bodyPr lIns="90000" rIns="90000" tIns="45000" bIns="45000"/>
          <a:p>
            <a:pPr algn="r">
              <a:lnSpc>
                <a:spcPct val="150000"/>
              </a:lnSpc>
            </a:pPr>
            <a:r>
              <a:rPr lang="ru-RU" sz="1300">
                <a:solidFill>
                  <a:srgbClr val="000000"/>
                </a:solidFill>
                <a:latin typeface="Times New Roman"/>
              </a:rPr>
              <a:t>Вынсь</a:t>
            </a:r>
            <a:r>
              <a:rPr lang="ru-RU" sz="1300">
                <a:solidFill>
                  <a:srgbClr val="000000"/>
                </a:solidFill>
                <a:latin typeface="Times New Roman"/>
              </a:rPr>
              <a:t>ӧдӧма Коми Республикаса Веськӧдлан котырлӧн 2012.09.28 лунся 413 №-а шуӧмӧн.</a:t>
            </a:r>
            <a:endParaRPr/>
          </a:p>
          <a:p>
            <a:pPr algn="just">
              <a:lnSpc>
                <a:spcPct val="100000"/>
              </a:lnSpc>
            </a:pPr>
            <a:r>
              <a:rPr lang="ru-RU" sz="1300">
                <a:solidFill>
                  <a:srgbClr val="000000"/>
                </a:solidFill>
                <a:latin typeface="Times New Roman"/>
              </a:rPr>
              <a:t>Шӧр мог - кыпӧдны Коми Республикаын олысьясӧн оланiн босьтны верманлунсӧ, оланiн да коммунальнӧй услугаяслысь качествосӧ да бура сетӧмсӧ, ышӧдны видзтыны энергиясӧ да кыпӧдны энергетическӧй окталунсӧ.</a:t>
            </a:r>
            <a:endParaRPr/>
          </a:p>
        </p:txBody>
      </p:sp>
      <p:sp>
        <p:nvSpPr>
          <p:cNvPr id="357" name="CustomShape 3"/>
          <p:cNvSpPr/>
          <p:nvPr/>
        </p:nvSpPr>
        <p:spPr>
          <a:xfrm>
            <a:off x="2123640" y="692640"/>
            <a:ext cx="6664320" cy="106380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4. «СТРӦИТЧӦМ ДА ОЛАНIН ДА КОММУНАЛЬНӦЙ ОВМӦС СӦВМӦДӦМ, ЭНЕРГИЯ ВИДЗТӦМ </a:t>
            </a:r>
            <a:endParaRPr/>
          </a:p>
          <a:p>
            <a:pPr algn="ctr">
              <a:lnSpc>
                <a:spcPct val="100000"/>
              </a:lnSpc>
            </a:pPr>
            <a:r>
              <a:rPr b="1" lang="ru-RU" sz="1600">
                <a:solidFill>
                  <a:srgbClr val="000000"/>
                </a:solidFill>
                <a:latin typeface="Times New Roman"/>
              </a:rPr>
              <a:t>ДА ЭНЕРГЕТИЧЕСКӦЙ ОКТАЛУН КЫПӦДӦМ»</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358" name="Диаграмма 21"/>
          <p:cNvGraphicFramePr/>
          <p:nvPr/>
        </p:nvGraphicFramePr>
        <p:xfrm>
          <a:off x="462240" y="5661360"/>
          <a:ext cx="6314040" cy="1007640"/>
        </p:xfrm>
        <a:graphic>
          <a:graphicData uri="http://schemas.openxmlformats.org/drawingml/2006/chart">
            <c:chart xmlns:c="http://schemas.openxmlformats.org/drawingml/2006/chart" xmlns:r="http://schemas.openxmlformats.org/officeDocument/2006/relationships" r:id="rId2"/>
          </a:graphicData>
        </a:graphic>
      </p:graphicFrame>
      <p:sp>
        <p:nvSpPr>
          <p:cNvPr id="359" name="CustomShape 4"/>
          <p:cNvSpPr/>
          <p:nvPr/>
        </p:nvSpPr>
        <p:spPr>
          <a:xfrm>
            <a:off x="6776280" y="5661360"/>
            <a:ext cx="2187720" cy="1007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 92% вылӧ.</a:t>
            </a:r>
            <a:endParaRPr/>
          </a:p>
          <a:p>
            <a:pPr algn="ctr">
              <a:lnSpc>
                <a:spcPct val="100000"/>
              </a:lnSpc>
            </a:pPr>
            <a:r>
              <a:rPr lang="ru-RU" sz="1200">
                <a:solidFill>
                  <a:srgbClr val="000000"/>
                </a:solidFill>
                <a:latin typeface="Times New Roman"/>
              </a:rPr>
              <a:t>(2014 воын – 86% вылӧ). </a:t>
            </a:r>
            <a:endParaRPr/>
          </a:p>
        </p:txBody>
      </p:sp>
      <p:sp>
        <p:nvSpPr>
          <p:cNvPr id="360" name="CustomShape 5"/>
          <p:cNvSpPr/>
          <p:nvPr/>
        </p:nvSpPr>
        <p:spPr>
          <a:xfrm>
            <a:off x="462240" y="2565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уджтасувъяс серти да ставнас, млн. шайт</a:t>
            </a:r>
            <a:endParaRPr/>
          </a:p>
        </p:txBody>
      </p:sp>
      <p:graphicFrame>
        <p:nvGraphicFramePr>
          <p:cNvPr id="361" name="Диаграмма 20"/>
          <p:cNvGraphicFramePr/>
          <p:nvPr/>
        </p:nvGraphicFramePr>
        <p:xfrm>
          <a:off x="462240" y="2975400"/>
          <a:ext cx="8320320" cy="2613240"/>
        </p:xfrm>
        <a:graphic>
          <a:graphicData uri="http://schemas.openxmlformats.org/drawingml/2006/chart">
            <c:chart xmlns:c="http://schemas.openxmlformats.org/drawingml/2006/chart" xmlns:r="http://schemas.openxmlformats.org/officeDocument/2006/relationships" r:id="rId3"/>
          </a:graphicData>
        </a:graphic>
      </p:graphicFrame>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362" name="Диаграмма 14"/>
          <p:cNvGraphicFramePr/>
          <p:nvPr/>
        </p:nvGraphicFramePr>
        <p:xfrm>
          <a:off x="467640" y="4023000"/>
          <a:ext cx="4032000" cy="2520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63" name="Диаграмма 13"/>
          <p:cNvGraphicFramePr/>
          <p:nvPr/>
        </p:nvGraphicFramePr>
        <p:xfrm>
          <a:off x="179640" y="1412640"/>
          <a:ext cx="444276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364" name="CustomShape 1"/>
          <p:cNvSpPr/>
          <p:nvPr/>
        </p:nvSpPr>
        <p:spPr>
          <a:xfrm>
            <a:off x="467640" y="786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 шедӧдӧм йылысь тӧдмӧгъяс</a:t>
            </a:r>
            <a:endParaRPr/>
          </a:p>
        </p:txBody>
      </p:sp>
      <p:sp>
        <p:nvSpPr>
          <p:cNvPr id="365" name="TextShape 2"/>
          <p:cNvSpPr txBox="1"/>
          <p:nvPr/>
        </p:nvSpPr>
        <p:spPr>
          <a:xfrm>
            <a:off x="0" y="6492960"/>
            <a:ext cx="395280" cy="364680"/>
          </a:xfrm>
          <a:prstGeom prst="rect">
            <a:avLst/>
          </a:prstGeom>
        </p:spPr>
        <p:txBody>
          <a:bodyPr anchor="ctr"/>
          <a:p>
            <a:pPr>
              <a:lnSpc>
                <a:spcPct val="100000"/>
              </a:lnSpc>
            </a:pPr>
            <a:fld id="{270A515E-F9F9-40CD-B389-EC863821C4F5}" type="slidenum">
              <a:rPr lang="ru-RU" sz="1200">
                <a:solidFill>
                  <a:srgbClr val="ffc000"/>
                </a:solidFill>
                <a:latin typeface="Calibri"/>
              </a:rPr>
              <a:t>&lt;номер&gt;</a:t>
            </a:fld>
            <a:endParaRPr/>
          </a:p>
        </p:txBody>
      </p:sp>
      <p:graphicFrame>
        <p:nvGraphicFramePr>
          <p:cNvPr id="366" name="Диаграмма 10"/>
          <p:cNvGraphicFramePr/>
          <p:nvPr/>
        </p:nvGraphicFramePr>
        <p:xfrm>
          <a:off x="4716000" y="1412640"/>
          <a:ext cx="4176000" cy="2520000"/>
        </p:xfrm>
        <a:graphic>
          <a:graphicData uri="http://schemas.openxmlformats.org/drawingml/2006/chart">
            <c:chart xmlns:c="http://schemas.openxmlformats.org/drawingml/2006/chart" xmlns:r="http://schemas.openxmlformats.org/officeDocument/2006/relationships" r:id="rId3"/>
          </a:graphicData>
        </a:graphic>
      </p:graphicFrame>
      <p:pic>
        <p:nvPicPr>
          <p:cNvPr id="367" name="Рисунок 12" descr=""/>
          <p:cNvPicPr/>
          <p:nvPr/>
        </p:nvPicPr>
        <p:blipFill>
          <a:blip r:embed="rId4"/>
          <a:stretch>
            <a:fillRect/>
          </a:stretch>
        </p:blipFill>
        <p:spPr>
          <a:xfrm>
            <a:off x="4716000" y="4077000"/>
            <a:ext cx="4061160" cy="2520000"/>
          </a:xfrm>
          <a:prstGeom prst="rect">
            <a:avLst/>
          </a:prstGeom>
          <a:ln>
            <a:solidFill>
              <a:srgbClr val="9bbb59"/>
            </a:solidFill>
          </a:ln>
        </p:spPr>
      </p:pic>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CustomShape 1"/>
          <p:cNvSpPr/>
          <p:nvPr/>
        </p:nvSpPr>
        <p:spPr>
          <a:xfrm>
            <a:off x="467640" y="684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Медся тӧдчана торъя мога петкӧдласъяс (индикаторъяс) шедӧдӧм</a:t>
            </a:r>
            <a:endParaRPr/>
          </a:p>
        </p:txBody>
      </p:sp>
      <p:sp>
        <p:nvSpPr>
          <p:cNvPr id="369" name="TextShape 2"/>
          <p:cNvSpPr txBox="1"/>
          <p:nvPr/>
        </p:nvSpPr>
        <p:spPr>
          <a:xfrm>
            <a:off x="0" y="6492960"/>
            <a:ext cx="395280" cy="364680"/>
          </a:xfrm>
          <a:prstGeom prst="rect">
            <a:avLst/>
          </a:prstGeom>
        </p:spPr>
        <p:txBody>
          <a:bodyPr anchor="ctr"/>
          <a:p>
            <a:pPr>
              <a:lnSpc>
                <a:spcPct val="100000"/>
              </a:lnSpc>
            </a:pPr>
            <a:fld id="{95F19B1A-7223-4316-80B5-8C82E89536F4}" type="slidenum">
              <a:rPr lang="ru-RU" sz="1200">
                <a:solidFill>
                  <a:srgbClr val="ffc000"/>
                </a:solidFill>
                <a:latin typeface="Calibri"/>
              </a:rPr>
              <a:t>&lt;номер&gt;</a:t>
            </a:fld>
            <a:endParaRPr/>
          </a:p>
        </p:txBody>
      </p:sp>
      <p:graphicFrame>
        <p:nvGraphicFramePr>
          <p:cNvPr id="370" name="Диаграмма 20"/>
          <p:cNvGraphicFramePr/>
          <p:nvPr/>
        </p:nvGraphicFramePr>
        <p:xfrm>
          <a:off x="467640" y="1124640"/>
          <a:ext cx="8309520" cy="1692000"/>
        </p:xfrm>
        <a:graphic>
          <a:graphicData uri="http://schemas.openxmlformats.org/drawingml/2006/chart">
            <c:chart xmlns:c="http://schemas.openxmlformats.org/drawingml/2006/chart" xmlns:r="http://schemas.openxmlformats.org/officeDocument/2006/relationships" r:id="rId1"/>
          </a:graphicData>
        </a:graphic>
      </p:graphicFrame>
      <p:sp>
        <p:nvSpPr>
          <p:cNvPr id="371" name="CustomShape 3"/>
          <p:cNvSpPr/>
          <p:nvPr/>
        </p:nvSpPr>
        <p:spPr>
          <a:xfrm>
            <a:off x="6207480" y="143928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122,7 %</a:t>
            </a:r>
            <a:endParaRPr/>
          </a:p>
        </p:txBody>
      </p:sp>
      <p:graphicFrame>
        <p:nvGraphicFramePr>
          <p:cNvPr id="372" name="Диаграмма 16"/>
          <p:cNvGraphicFramePr/>
          <p:nvPr/>
        </p:nvGraphicFramePr>
        <p:xfrm>
          <a:off x="467640" y="2925000"/>
          <a:ext cx="8309520" cy="3744000"/>
        </p:xfrm>
        <a:graphic>
          <a:graphicData uri="http://schemas.openxmlformats.org/drawingml/2006/chart">
            <c:chart xmlns:c="http://schemas.openxmlformats.org/drawingml/2006/chart" xmlns:r="http://schemas.openxmlformats.org/officeDocument/2006/relationships" r:id="rId2"/>
          </a:graphicData>
        </a:graphic>
      </p:graphicFrame>
      <p:sp>
        <p:nvSpPr>
          <p:cNvPr id="373" name="CustomShape 4"/>
          <p:cNvSpPr/>
          <p:nvPr/>
        </p:nvSpPr>
        <p:spPr>
          <a:xfrm>
            <a:off x="7668360" y="208728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103,5 %</a:t>
            </a:r>
            <a:endParaRPr/>
          </a:p>
        </p:txBody>
      </p:sp>
      <p:sp>
        <p:nvSpPr>
          <p:cNvPr id="374" name="CustomShape 5"/>
          <p:cNvSpPr/>
          <p:nvPr/>
        </p:nvSpPr>
        <p:spPr>
          <a:xfrm>
            <a:off x="4932000" y="335700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83,3 %</a:t>
            </a:r>
            <a:endParaRPr/>
          </a:p>
        </p:txBody>
      </p:sp>
      <p:sp>
        <p:nvSpPr>
          <p:cNvPr id="375" name="CustomShape 6"/>
          <p:cNvSpPr/>
          <p:nvPr/>
        </p:nvSpPr>
        <p:spPr>
          <a:xfrm>
            <a:off x="5199120" y="403164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100,0 %</a:t>
            </a:r>
            <a:endParaRPr/>
          </a:p>
        </p:txBody>
      </p:sp>
      <p:sp>
        <p:nvSpPr>
          <p:cNvPr id="376" name="CustomShape 7"/>
          <p:cNvSpPr/>
          <p:nvPr/>
        </p:nvSpPr>
        <p:spPr>
          <a:xfrm>
            <a:off x="5847480" y="467964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101,0 %</a:t>
            </a:r>
            <a:endParaRPr/>
          </a:p>
        </p:txBody>
      </p:sp>
      <p:sp>
        <p:nvSpPr>
          <p:cNvPr id="377" name="CustomShape 8"/>
          <p:cNvSpPr/>
          <p:nvPr/>
        </p:nvSpPr>
        <p:spPr>
          <a:xfrm>
            <a:off x="6207480" y="532764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100 %</a:t>
            </a:r>
            <a:endParaRPr/>
          </a:p>
        </p:txBody>
      </p:sp>
      <p:sp>
        <p:nvSpPr>
          <p:cNvPr id="378" name="CustomShape 9"/>
          <p:cNvSpPr/>
          <p:nvPr/>
        </p:nvSpPr>
        <p:spPr>
          <a:xfrm>
            <a:off x="7863480" y="597564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122,5 %</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7" name="Picture 2" descr=""/>
          <p:cNvPicPr/>
          <p:nvPr/>
        </p:nvPicPr>
        <p:blipFill>
          <a:blip r:embed="rId1"/>
          <a:stretch>
            <a:fillRect/>
          </a:stretch>
        </p:blipFill>
        <p:spPr>
          <a:xfrm>
            <a:off x="7309080" y="1700640"/>
            <a:ext cx="1728000" cy="1728000"/>
          </a:xfrm>
          <a:prstGeom prst="rect">
            <a:avLst/>
          </a:prstGeom>
          <a:ln>
            <a:noFill/>
          </a:ln>
        </p:spPr>
      </p:pic>
      <p:sp>
        <p:nvSpPr>
          <p:cNvPr id="138" name="TextShape 1"/>
          <p:cNvSpPr txBox="1"/>
          <p:nvPr/>
        </p:nvSpPr>
        <p:spPr>
          <a:xfrm>
            <a:off x="0" y="6492960"/>
            <a:ext cx="395280" cy="364680"/>
          </a:xfrm>
          <a:prstGeom prst="rect">
            <a:avLst/>
          </a:prstGeom>
        </p:spPr>
        <p:txBody>
          <a:bodyPr anchor="ctr"/>
          <a:p>
            <a:pPr algn="ctr">
              <a:lnSpc>
                <a:spcPct val="100000"/>
              </a:lnSpc>
            </a:pPr>
            <a:fld id="{ED007B77-F18C-4FDA-A068-37ADF8682126}" type="slidenum">
              <a:rPr lang="ru-RU" sz="1200">
                <a:solidFill>
                  <a:srgbClr val="ffc000"/>
                </a:solidFill>
                <a:latin typeface="Calibri"/>
              </a:rPr>
              <a:t>&lt;номер&gt;</a:t>
            </a:fld>
            <a:endParaRPr/>
          </a:p>
        </p:txBody>
      </p:sp>
      <p:pic>
        <p:nvPicPr>
          <p:cNvPr id="139" name="Picture 2" descr=""/>
          <p:cNvPicPr/>
          <p:nvPr/>
        </p:nvPicPr>
        <p:blipFill>
          <a:blip r:embed="rId2"/>
          <a:stretch>
            <a:fillRect/>
          </a:stretch>
        </p:blipFill>
        <p:spPr>
          <a:xfrm>
            <a:off x="7236360" y="4149000"/>
            <a:ext cx="1924560" cy="1872000"/>
          </a:xfrm>
          <a:prstGeom prst="rect">
            <a:avLst/>
          </a:prstGeom>
          <a:ln>
            <a:noFill/>
          </a:ln>
        </p:spPr>
      </p:pic>
      <p:sp>
        <p:nvSpPr>
          <p:cNvPr id="140" name="CustomShape 2"/>
          <p:cNvSpPr/>
          <p:nvPr/>
        </p:nvSpPr>
        <p:spPr>
          <a:xfrm>
            <a:off x="467640" y="1234800"/>
            <a:ext cx="7128360" cy="5506200"/>
          </a:xfrm>
          <a:prstGeom prst="rect">
            <a:avLst/>
          </a:prstGeom>
          <a:noFill/>
          <a:ln>
            <a:noFill/>
          </a:ln>
        </p:spPr>
        <p:txBody>
          <a:bodyPr lIns="90000" rIns="90000" tIns="45000" bIns="45000"/>
          <a:p>
            <a:pPr algn="just">
              <a:lnSpc>
                <a:spcPct val="115000"/>
              </a:lnSpc>
            </a:pPr>
            <a:r>
              <a:rPr b="1" i="1" lang="ru-RU" sz="1150">
                <a:solidFill>
                  <a:srgbClr val="000000"/>
                </a:solidFill>
                <a:latin typeface="Times New Roman"/>
                <a:ea typeface="Calibri"/>
              </a:rPr>
              <a:t>Сьӧмкуд – </a:t>
            </a:r>
            <a:r>
              <a:rPr lang="ru-RU" sz="1150">
                <a:solidFill>
                  <a:srgbClr val="000000"/>
                </a:solidFill>
                <a:latin typeface="Times New Roman"/>
                <a:ea typeface="Calibri"/>
              </a:rPr>
              <a:t>тайӧ торъя кадколаст вылӧ чӧжӧс да рӧскод план.</a:t>
            </a:r>
            <a:endParaRPr/>
          </a:p>
          <a:p>
            <a:pPr algn="just">
              <a:lnSpc>
                <a:spcPct val="115000"/>
              </a:lnSpc>
            </a:pPr>
            <a:r>
              <a:rPr b="1" i="1" lang="ru-RU" sz="1150">
                <a:solidFill>
                  <a:srgbClr val="000000"/>
                </a:solidFill>
                <a:latin typeface="Times New Roman"/>
                <a:ea typeface="Calibri"/>
              </a:rPr>
              <a:t>Сьӧмкуд система – </a:t>
            </a:r>
            <a:r>
              <a:rPr lang="ru-RU" sz="1150">
                <a:solidFill>
                  <a:srgbClr val="000000"/>
                </a:solidFill>
                <a:latin typeface="Times New Roman"/>
                <a:ea typeface="Calibri"/>
              </a:rPr>
              <a:t>Россия Федерацияын став сьӧмкуд ӧтвывтӧм: федеральнӧй, дінмуса, меставывса, сьӧмкудй</a:t>
            </a:r>
            <a:r>
              <a:rPr lang="ru-RU" sz="1200">
                <a:solidFill>
                  <a:srgbClr val="000000"/>
                </a:solidFill>
                <a:latin typeface="Times New Roman"/>
                <a:ea typeface="Calibri"/>
              </a:rPr>
              <a:t>ӧ</a:t>
            </a:r>
            <a:r>
              <a:rPr lang="ru-RU" sz="1150">
                <a:solidFill>
                  <a:srgbClr val="000000"/>
                </a:solidFill>
                <a:latin typeface="Times New Roman"/>
                <a:ea typeface="Calibri"/>
              </a:rPr>
              <a:t> пыртт</a:t>
            </a:r>
            <a:r>
              <a:rPr lang="ru-RU" sz="1200">
                <a:solidFill>
                  <a:srgbClr val="000000"/>
                </a:solidFill>
                <a:latin typeface="Times New Roman"/>
                <a:ea typeface="Calibri"/>
              </a:rPr>
              <a:t>ӧм</a:t>
            </a:r>
            <a:r>
              <a:rPr lang="ru-RU" sz="1150">
                <a:solidFill>
                  <a:srgbClr val="000000"/>
                </a:solidFill>
                <a:latin typeface="Times New Roman"/>
                <a:ea typeface="Calibri"/>
              </a:rPr>
              <a:t> канму фондъяс. Коми Республикаса сьӧмкуд системаӧ пырӧны Коми Республикаса республиканскӧй сьӧмкуд да Коми Республикаса муниципальнӧй юкӧнъяслӧн сьӧмкудъяс</a:t>
            </a:r>
            <a:r>
              <a:rPr b="1" i="1" lang="ru-RU" sz="1150">
                <a:solidFill>
                  <a:srgbClr val="000000"/>
                </a:solidFill>
                <a:latin typeface="Times New Roman"/>
                <a:ea typeface="Calibri"/>
              </a:rPr>
              <a:t>.</a:t>
            </a:r>
            <a:endParaRPr/>
          </a:p>
          <a:p>
            <a:pPr algn="just">
              <a:lnSpc>
                <a:spcPct val="115000"/>
              </a:lnSpc>
            </a:pPr>
            <a:r>
              <a:rPr b="1" i="1" lang="ru-RU" sz="1150">
                <a:solidFill>
                  <a:srgbClr val="000000"/>
                </a:solidFill>
                <a:latin typeface="Times New Roman"/>
                <a:ea typeface="Calibri"/>
              </a:rPr>
              <a:t>Публично-правовӧй юкӧн – </a:t>
            </a:r>
            <a:r>
              <a:rPr lang="ru-RU" sz="1150">
                <a:solidFill>
                  <a:srgbClr val="000000"/>
                </a:solidFill>
                <a:latin typeface="Times New Roman"/>
                <a:ea typeface="Calibri"/>
              </a:rPr>
              <a:t>Россия Федерация (федеральнӧй канму) ставнас; – РФ субъектъяс – республикаяс, крайяс, обласьтъяс, федеральнӧй веськӧдлӧмувса каръяс, асшӧрлуна обласьтъяс, асшӧрлуна кытшъяс; – Муниципальнӧй юкӧнъяс. </a:t>
            </a:r>
            <a:endParaRPr/>
          </a:p>
          <a:p>
            <a:pPr algn="just">
              <a:lnSpc>
                <a:spcPct val="115000"/>
              </a:lnSpc>
            </a:pPr>
            <a:r>
              <a:rPr b="1" i="1" lang="ru-RU" sz="1150">
                <a:solidFill>
                  <a:srgbClr val="000000"/>
                </a:solidFill>
                <a:latin typeface="Times New Roman"/>
                <a:ea typeface="Calibri"/>
              </a:rPr>
              <a:t>Сьӧмкуд процесс – </a:t>
            </a:r>
            <a:r>
              <a:rPr lang="ru-RU" sz="1150">
                <a:solidFill>
                  <a:srgbClr val="000000"/>
                </a:solidFill>
                <a:latin typeface="Times New Roman"/>
                <a:ea typeface="Calibri"/>
              </a:rPr>
              <a:t>канму власьт органъяслӧн, меставывса асвеськӧдлан органъяслӧн да сьӧмкуд прроцессын мукӧд участниклӧн сьӧмкуд балаяс лӧсьӧдӧм да видлалӧм серти, сьӧмкудъяс вынсьӧдӧм да збыльмӧдӧм серти, найӧс збыльмӧдӧм бӧрся видзӧдӧм серти, сьӧмкуд учёт нуӧдӧм серти, сьӧмкуд отчётносьт лӧсьӧдӧм, ортсысянь прӧверитӧм, видлалӧм да вынсьӧдӧм серти удж.</a:t>
            </a:r>
            <a:endParaRPr/>
          </a:p>
          <a:p>
            <a:pPr algn="just">
              <a:lnSpc>
                <a:spcPct val="115000"/>
              </a:lnSpc>
            </a:pPr>
            <a:r>
              <a:rPr b="1" i="1" lang="ru-RU" sz="1150">
                <a:solidFill>
                  <a:srgbClr val="000000"/>
                </a:solidFill>
                <a:latin typeface="Times New Roman"/>
                <a:ea typeface="Calibri"/>
              </a:rPr>
              <a:t>Сьӧмкуд ассигнование – </a:t>
            </a:r>
            <a:r>
              <a:rPr lang="ru-RU" sz="1150">
                <a:solidFill>
                  <a:srgbClr val="000000"/>
                </a:solidFill>
                <a:latin typeface="Times New Roman"/>
                <a:ea typeface="Calibri"/>
              </a:rPr>
              <a:t>медпозяна сьӧм ыджда, кутшӧмӧс урчитӧма лӧсялана финансӧвӧй воын сьӧмкуд серти кӧсйысьӧмъяс збыльмӧдӧм могысь.</a:t>
            </a:r>
            <a:endParaRPr/>
          </a:p>
          <a:p>
            <a:pPr algn="just">
              <a:lnSpc>
                <a:spcPct val="115000"/>
              </a:lnSpc>
            </a:pPr>
            <a:r>
              <a:rPr b="1" i="1" lang="ru-RU" sz="1150">
                <a:solidFill>
                  <a:srgbClr val="000000"/>
                </a:solidFill>
                <a:latin typeface="Times New Roman"/>
                <a:ea typeface="Calibri"/>
              </a:rPr>
              <a:t>Сьӧмкуд кредит </a:t>
            </a:r>
            <a:r>
              <a:rPr i="1" lang="ru-RU" sz="1150">
                <a:solidFill>
                  <a:srgbClr val="000000"/>
                </a:solidFill>
                <a:latin typeface="Times New Roman"/>
                <a:ea typeface="Calibri"/>
              </a:rPr>
              <a:t>– </a:t>
            </a:r>
            <a:r>
              <a:rPr lang="ru-RU" sz="1150">
                <a:solidFill>
                  <a:srgbClr val="000000"/>
                </a:solidFill>
                <a:latin typeface="Times New Roman"/>
                <a:ea typeface="Calibri"/>
              </a:rPr>
              <a:t>сьӧм, кутшӧмӧс сетӧма сьӧмкудйысь Россия Федерацияса сьӧмкуд системаын мӧд сьӧмкудлы, юридическӧй кывкутысьлы (канму (муниципальнӧй) учреждениеяс кындзи), суйӧрсайса канмулы, суйӧрсайса юридическӧй кывкутысьлы водзӧсӧн либӧ водзӧстӧг.</a:t>
            </a:r>
            <a:endParaRPr/>
          </a:p>
          <a:p>
            <a:pPr algn="just">
              <a:lnSpc>
                <a:spcPct val="115000"/>
              </a:lnSpc>
            </a:pPr>
            <a:r>
              <a:rPr b="1" i="1" lang="ru-RU" sz="1150">
                <a:solidFill>
                  <a:srgbClr val="000000"/>
                </a:solidFill>
                <a:latin typeface="Times New Roman"/>
                <a:ea typeface="Calibri"/>
              </a:rPr>
              <a:t>Сьӧмкуд чӧжӧс </a:t>
            </a:r>
            <a:r>
              <a:rPr lang="ru-RU" sz="1150">
                <a:solidFill>
                  <a:srgbClr val="000000"/>
                </a:solidFill>
                <a:latin typeface="Times New Roman"/>
                <a:ea typeface="Calibri"/>
              </a:rPr>
              <a:t>– олысьяссянь, организацияяссянь, учреждениеяссянь сьӧмкудйӧ воӧм сьӧм: </a:t>
            </a:r>
            <a:endParaRPr/>
          </a:p>
          <a:p>
            <a:pPr algn="just">
              <a:lnSpc>
                <a:spcPct val="115000"/>
              </a:lnSpc>
            </a:pPr>
            <a:r>
              <a:rPr lang="ru-RU" sz="1150">
                <a:solidFill>
                  <a:srgbClr val="000000"/>
                </a:solidFill>
                <a:latin typeface="Times New Roman"/>
                <a:ea typeface="Calibri"/>
              </a:rPr>
              <a:t>- вот; </a:t>
            </a:r>
            <a:endParaRPr/>
          </a:p>
          <a:p>
            <a:pPr algn="just">
              <a:lnSpc>
                <a:spcPct val="115000"/>
              </a:lnSpc>
            </a:pPr>
            <a:r>
              <a:rPr lang="ru-RU" sz="1150">
                <a:solidFill>
                  <a:srgbClr val="000000"/>
                </a:solidFill>
                <a:latin typeface="Times New Roman"/>
                <a:ea typeface="Calibri"/>
              </a:rPr>
              <a:t>- вотысь ӧтдор сьӧм (пошлинаяс, эмбур вузалӧмысь чӧжӧс, штрапъяс да с.в.); </a:t>
            </a:r>
            <a:endParaRPr/>
          </a:p>
          <a:p>
            <a:pPr algn="just">
              <a:lnSpc>
                <a:spcPct val="115000"/>
              </a:lnSpc>
            </a:pPr>
            <a:r>
              <a:rPr lang="ru-RU" sz="1150">
                <a:solidFill>
                  <a:srgbClr val="000000"/>
                </a:solidFill>
                <a:latin typeface="Times New Roman"/>
                <a:ea typeface="Calibri"/>
              </a:rPr>
              <a:t>- водзӧстӧг воӧм сьӧм; </a:t>
            </a:r>
            <a:endParaRPr/>
          </a:p>
          <a:p>
            <a:pPr algn="just">
              <a:lnSpc>
                <a:spcPct val="115000"/>
              </a:lnSpc>
            </a:pPr>
            <a:r>
              <a:rPr lang="ru-RU" sz="1150">
                <a:solidFill>
                  <a:srgbClr val="000000"/>
                </a:solidFill>
                <a:latin typeface="Times New Roman"/>
                <a:ea typeface="Calibri"/>
              </a:rPr>
              <a:t>- сьӧмкуд организацияяслӧн предпринимателялан уджысь чӧжӧс. Канмуӧн (меставывса асвеськӧдлан органъясӧн) босьтӧм кредитъяс, дона кабалаяс лэдзӧмысь чӧжӧс оз пыртны чӧжӧсӧ.</a:t>
            </a:r>
            <a:endParaRPr/>
          </a:p>
          <a:p>
            <a:pPr algn="just">
              <a:lnSpc>
                <a:spcPct val="115000"/>
              </a:lnSpc>
            </a:pPr>
            <a:r>
              <a:rPr b="1" i="1" lang="ru-RU" sz="1150">
                <a:solidFill>
                  <a:srgbClr val="000000"/>
                </a:solidFill>
                <a:latin typeface="Times New Roman"/>
                <a:ea typeface="Calibri"/>
              </a:rPr>
              <a:t>Сьӧмкуд дефицит сьӧмӧн могмӧдан ӧшмӧсъяс </a:t>
            </a:r>
            <a:r>
              <a:rPr lang="ru-RU" sz="1150">
                <a:solidFill>
                  <a:srgbClr val="000000"/>
                </a:solidFill>
                <a:latin typeface="Times New Roman"/>
                <a:ea typeface="Calibri"/>
              </a:rPr>
              <a:t>– сьӧм, кутшӧмӧс кыскӧны сьӧмкудйӧ дефицит тупкӧм могысь (банкъяслӧн кредитъяс, мукӧд тшупӧда сьӧмкудъясысь кредитъяс, дона кабалаяс, мукӧд ӧшмӧс).</a:t>
            </a:r>
            <a:endParaRPr/>
          </a:p>
          <a:p>
            <a:pPr algn="just">
              <a:lnSpc>
                <a:spcPct val="115000"/>
              </a:lnSpc>
            </a:pPr>
            <a:endParaRPr/>
          </a:p>
          <a:p>
            <a:pPr algn="just">
              <a:lnSpc>
                <a:spcPct val="115000"/>
              </a:lnSpc>
            </a:pPr>
            <a:endParaRPr/>
          </a:p>
        </p:txBody>
      </p:sp>
      <p:sp>
        <p:nvSpPr>
          <p:cNvPr id="141" name="CustomShape 3"/>
          <p:cNvSpPr/>
          <p:nvPr/>
        </p:nvSpPr>
        <p:spPr>
          <a:xfrm>
            <a:off x="144000" y="692640"/>
            <a:ext cx="9180000" cy="349560"/>
          </a:xfrm>
          <a:prstGeom prst="rect">
            <a:avLst/>
          </a:prstGeom>
          <a:noFill/>
          <a:ln>
            <a:noFill/>
          </a:ln>
        </p:spPr>
        <p:txBody>
          <a:bodyPr lIns="90000" rIns="90000" tIns="45000" bIns="45000"/>
          <a:p>
            <a:pPr algn="just">
              <a:lnSpc>
                <a:spcPct val="100000"/>
              </a:lnSpc>
            </a:pPr>
            <a:r>
              <a:rPr b="1" lang="ru-RU" sz="1700">
                <a:solidFill>
                  <a:srgbClr val="256474"/>
                </a:solidFill>
                <a:latin typeface="Times New Roman"/>
              </a:rPr>
              <a:t>ВӦДИТЧАН ТЕРМИНЪЯСЛӦН ДА ГӦГӦРВОӦДӦМЪЯСЛӦН ДЖЕНЬЫД КЫВКУД</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9" name="CustomShape 1"/>
          <p:cNvSpPr/>
          <p:nvPr/>
        </p:nvSpPr>
        <p:spPr>
          <a:xfrm>
            <a:off x="467640" y="684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Медся тӧдчана торъя мога петкӧдласъяс (индикаторъяс) шедӧдӧм</a:t>
            </a:r>
            <a:endParaRPr/>
          </a:p>
        </p:txBody>
      </p:sp>
      <p:sp>
        <p:nvSpPr>
          <p:cNvPr id="380" name="TextShape 2"/>
          <p:cNvSpPr txBox="1"/>
          <p:nvPr/>
        </p:nvSpPr>
        <p:spPr>
          <a:xfrm>
            <a:off x="0" y="6492960"/>
            <a:ext cx="395280" cy="364680"/>
          </a:xfrm>
          <a:prstGeom prst="rect">
            <a:avLst/>
          </a:prstGeom>
        </p:spPr>
        <p:txBody>
          <a:bodyPr anchor="ctr"/>
          <a:p>
            <a:pPr>
              <a:lnSpc>
                <a:spcPct val="100000"/>
              </a:lnSpc>
            </a:pPr>
            <a:fld id="{080CCC93-5753-4A7C-9599-6572EA14DBEE}" type="slidenum">
              <a:rPr lang="ru-RU" sz="1200">
                <a:solidFill>
                  <a:srgbClr val="ffc000"/>
                </a:solidFill>
                <a:latin typeface="Calibri"/>
              </a:rPr>
              <a:t>&lt;номер&gt;</a:t>
            </a:fld>
            <a:endParaRPr/>
          </a:p>
        </p:txBody>
      </p:sp>
      <p:graphicFrame>
        <p:nvGraphicFramePr>
          <p:cNvPr id="381" name="Диаграмма 9"/>
          <p:cNvGraphicFramePr/>
          <p:nvPr/>
        </p:nvGraphicFramePr>
        <p:xfrm>
          <a:off x="467640" y="1124640"/>
          <a:ext cx="8309520" cy="5544360"/>
        </p:xfrm>
        <a:graphic>
          <a:graphicData uri="http://schemas.openxmlformats.org/drawingml/2006/chart">
            <c:chart xmlns:c="http://schemas.openxmlformats.org/drawingml/2006/chart" xmlns:r="http://schemas.openxmlformats.org/officeDocument/2006/relationships" r:id="rId1"/>
          </a:graphicData>
        </a:graphic>
      </p:graphicFrame>
      <p:sp>
        <p:nvSpPr>
          <p:cNvPr id="382" name="CustomShape 3"/>
          <p:cNvSpPr/>
          <p:nvPr/>
        </p:nvSpPr>
        <p:spPr>
          <a:xfrm>
            <a:off x="5004000" y="148464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106,7 %</a:t>
            </a:r>
            <a:endParaRPr/>
          </a:p>
        </p:txBody>
      </p:sp>
      <p:sp>
        <p:nvSpPr>
          <p:cNvPr id="383" name="CustomShape 4"/>
          <p:cNvSpPr/>
          <p:nvPr/>
        </p:nvSpPr>
        <p:spPr>
          <a:xfrm>
            <a:off x="5076000" y="220500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83,0 %</a:t>
            </a:r>
            <a:endParaRPr/>
          </a:p>
        </p:txBody>
      </p:sp>
      <p:sp>
        <p:nvSpPr>
          <p:cNvPr id="384" name="CustomShape 5"/>
          <p:cNvSpPr/>
          <p:nvPr/>
        </p:nvSpPr>
        <p:spPr>
          <a:xfrm>
            <a:off x="5148000" y="287928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101,1 %</a:t>
            </a:r>
            <a:endParaRPr/>
          </a:p>
        </p:txBody>
      </p:sp>
      <p:sp>
        <p:nvSpPr>
          <p:cNvPr id="385" name="CustomShape 6"/>
          <p:cNvSpPr/>
          <p:nvPr/>
        </p:nvSpPr>
        <p:spPr>
          <a:xfrm>
            <a:off x="5300640" y="359928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145,0 %</a:t>
            </a:r>
            <a:endParaRPr/>
          </a:p>
        </p:txBody>
      </p:sp>
      <p:sp>
        <p:nvSpPr>
          <p:cNvPr id="386" name="CustomShape 7"/>
          <p:cNvSpPr/>
          <p:nvPr/>
        </p:nvSpPr>
        <p:spPr>
          <a:xfrm>
            <a:off x="5919480" y="431964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123,2 %</a:t>
            </a:r>
            <a:endParaRPr/>
          </a:p>
        </p:txBody>
      </p:sp>
      <p:sp>
        <p:nvSpPr>
          <p:cNvPr id="387" name="CustomShape 8"/>
          <p:cNvSpPr/>
          <p:nvPr/>
        </p:nvSpPr>
        <p:spPr>
          <a:xfrm>
            <a:off x="6135480" y="503964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99,0 %</a:t>
            </a:r>
            <a:endParaRPr/>
          </a:p>
        </p:txBody>
      </p:sp>
      <p:sp>
        <p:nvSpPr>
          <p:cNvPr id="388" name="CustomShape 9"/>
          <p:cNvSpPr/>
          <p:nvPr/>
        </p:nvSpPr>
        <p:spPr>
          <a:xfrm>
            <a:off x="7863480" y="5759640"/>
            <a:ext cx="74052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107,9 %</a:t>
            </a:r>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 name="CustomShape 1"/>
          <p:cNvSpPr/>
          <p:nvPr/>
        </p:nvSpPr>
        <p:spPr>
          <a:xfrm>
            <a:off x="467640" y="1196640"/>
            <a:ext cx="1583640" cy="2664000"/>
          </a:xfrm>
          <a:prstGeom prst="roundRect">
            <a:avLst>
              <a:gd name="adj" fmla="val 16667"/>
            </a:avLst>
          </a:prstGeom>
          <a:gradFill>
            <a:gsLst>
              <a:gs pos="0">
                <a:srgbClr val="f4f4f4"/>
              </a:gs>
              <a:gs pos="100000">
                <a:srgbClr val="979797"/>
              </a:gs>
            </a:gsLst>
            <a:path path="circle"/>
          </a:gradFill>
          <a:ln w="9360">
            <a:solidFill>
              <a:srgbClr val="000000"/>
            </a:solidFill>
            <a:round/>
          </a:ln>
        </p:spPr>
        <p:txBody>
          <a:bodyPr lIns="90000" rIns="90000" tIns="45000" bIns="45000" anchor="ctr"/>
          <a:p>
            <a:pPr algn="ctr">
              <a:lnSpc>
                <a:spcPct val="100000"/>
              </a:lnSpc>
            </a:pPr>
            <a:r>
              <a:rPr lang="ru-RU" sz="1200">
                <a:solidFill>
                  <a:srgbClr val="000000"/>
                </a:solidFill>
                <a:latin typeface="Times New Roman"/>
              </a:rPr>
              <a:t>Коми Республикаын уна патераа керкаяс капитальнӧя дзоньталан дiнму фонд сьӧмӧн могмӧдӧм вылӧ рӧскодсӧ збыльмӧдӧма </a:t>
            </a:r>
            <a:endParaRPr/>
          </a:p>
          <a:p>
            <a:pPr algn="ctr">
              <a:lnSpc>
                <a:spcPct val="100000"/>
              </a:lnSpc>
            </a:pPr>
            <a:r>
              <a:rPr b="1" lang="ru-RU" sz="1200">
                <a:solidFill>
                  <a:srgbClr val="000000"/>
                </a:solidFill>
                <a:latin typeface="Times New Roman"/>
              </a:rPr>
              <a:t>44,6 млн. шайт мында </a:t>
            </a:r>
            <a:endParaRPr/>
          </a:p>
          <a:p>
            <a:pPr algn="ctr">
              <a:lnSpc>
                <a:spcPct val="100000"/>
              </a:lnSpc>
            </a:pPr>
            <a:r>
              <a:rPr b="1" lang="ru-RU" sz="1200">
                <a:solidFill>
                  <a:srgbClr val="000000"/>
                </a:solidFill>
                <a:latin typeface="Times New Roman"/>
              </a:rPr>
              <a:t>(план серти </a:t>
            </a:r>
            <a:endParaRPr/>
          </a:p>
          <a:p>
            <a:pPr algn="ctr">
              <a:lnSpc>
                <a:spcPct val="100000"/>
              </a:lnSpc>
            </a:pPr>
            <a:r>
              <a:rPr b="1" lang="ru-RU" sz="1200">
                <a:solidFill>
                  <a:srgbClr val="000000"/>
                </a:solidFill>
                <a:latin typeface="Times New Roman"/>
              </a:rPr>
              <a:t>81,2 %)</a:t>
            </a:r>
            <a:endParaRPr/>
          </a:p>
        </p:txBody>
      </p:sp>
      <p:sp>
        <p:nvSpPr>
          <p:cNvPr id="390" name="CustomShape 2"/>
          <p:cNvSpPr/>
          <p:nvPr/>
        </p:nvSpPr>
        <p:spPr>
          <a:xfrm>
            <a:off x="5533560" y="1196640"/>
            <a:ext cx="1504080" cy="2664000"/>
          </a:xfrm>
          <a:prstGeom prst="roundRect">
            <a:avLst>
              <a:gd name="adj" fmla="val 16667"/>
            </a:avLst>
          </a:prstGeom>
          <a:gradFill>
            <a:gsLst>
              <a:gs pos="0">
                <a:srgbClr val="f4f4f4"/>
              </a:gs>
              <a:gs pos="100000">
                <a:srgbClr val="979797"/>
              </a:gs>
            </a:gsLst>
            <a:path path="circle"/>
          </a:gradFill>
          <a:ln w="9360">
            <a:solidFill>
              <a:srgbClr val="000000"/>
            </a:solidFill>
            <a:round/>
          </a:ln>
        </p:spPr>
        <p:txBody>
          <a:bodyPr lIns="90000" rIns="90000" tIns="45000" bIns="45000" anchor="ctr"/>
          <a:p>
            <a:pPr algn="ctr">
              <a:lnSpc>
                <a:spcPct val="100000"/>
              </a:lnSpc>
            </a:pPr>
            <a:r>
              <a:rPr lang="ru-RU" sz="1200">
                <a:solidFill>
                  <a:srgbClr val="000000"/>
                </a:solidFill>
                <a:latin typeface="Times New Roman"/>
              </a:rPr>
              <a:t>Бырӧдан олан пунктъясысь мӧдлаӧ овмӧдан гражданаӧс оланiнӧн могмӧдӧм вылӧ рӧскодсӧ збыльмӧдӧма</a:t>
            </a:r>
            <a:endParaRPr/>
          </a:p>
          <a:p>
            <a:pPr algn="ctr">
              <a:lnSpc>
                <a:spcPct val="100000"/>
              </a:lnSpc>
            </a:pPr>
            <a:r>
              <a:rPr lang="ru-RU" sz="1200">
                <a:solidFill>
                  <a:srgbClr val="000000"/>
                </a:solidFill>
                <a:latin typeface="Times New Roman"/>
              </a:rPr>
              <a:t> </a:t>
            </a:r>
            <a:r>
              <a:rPr b="1" lang="ru-RU" sz="1200">
                <a:solidFill>
                  <a:srgbClr val="000000"/>
                </a:solidFill>
                <a:latin typeface="Times New Roman"/>
              </a:rPr>
              <a:t>17,1 млн. шайт мында</a:t>
            </a:r>
            <a:endParaRPr/>
          </a:p>
          <a:p>
            <a:pPr algn="ctr">
              <a:lnSpc>
                <a:spcPct val="100000"/>
              </a:lnSpc>
            </a:pPr>
            <a:r>
              <a:rPr b="1" lang="ru-RU" sz="1200">
                <a:solidFill>
                  <a:srgbClr val="000000"/>
                </a:solidFill>
                <a:latin typeface="Times New Roman"/>
              </a:rPr>
              <a:t>(план серти 100%)</a:t>
            </a:r>
            <a:endParaRPr/>
          </a:p>
        </p:txBody>
      </p:sp>
      <p:sp>
        <p:nvSpPr>
          <p:cNvPr id="391" name="CustomShape 3"/>
          <p:cNvSpPr/>
          <p:nvPr/>
        </p:nvSpPr>
        <p:spPr>
          <a:xfrm>
            <a:off x="7092720" y="1196640"/>
            <a:ext cx="1684080" cy="2664000"/>
          </a:xfrm>
          <a:prstGeom prst="roundRect">
            <a:avLst>
              <a:gd name="adj" fmla="val 16667"/>
            </a:avLst>
          </a:prstGeom>
          <a:gradFill>
            <a:gsLst>
              <a:gs pos="0">
                <a:srgbClr val="f4f4f4"/>
              </a:gs>
              <a:gs pos="100000">
                <a:srgbClr val="979797"/>
              </a:gs>
            </a:gsLst>
            <a:path path="circle"/>
          </a:gradFill>
          <a:ln w="9360">
            <a:solidFill>
              <a:srgbClr val="000000"/>
            </a:solidFill>
            <a:round/>
          </a:ln>
        </p:spPr>
        <p:txBody>
          <a:bodyPr lIns="90000" rIns="90000" tIns="45000" bIns="45000" anchor="ctr"/>
          <a:p>
            <a:pPr algn="ctr">
              <a:lnSpc>
                <a:spcPct val="100000"/>
              </a:lnSpc>
            </a:pPr>
            <a:r>
              <a:rPr lang="ru-RU" sz="1200">
                <a:solidFill>
                  <a:srgbClr val="000000"/>
                </a:solidFill>
                <a:latin typeface="Times New Roman"/>
              </a:rPr>
              <a:t>Канму эмбур капитальнӧя стрӧитан объектъясӧ сьӧмкуд инвестицияяс збыльмӧдӧм вылӧ рӧскодсӧ пӧртӧма олӧмӧ</a:t>
            </a:r>
            <a:endParaRPr/>
          </a:p>
          <a:p>
            <a:pPr algn="ctr">
              <a:lnSpc>
                <a:spcPct val="100000"/>
              </a:lnSpc>
            </a:pPr>
            <a:r>
              <a:rPr b="1" lang="ru-RU" sz="1200">
                <a:solidFill>
                  <a:srgbClr val="000000"/>
                </a:solidFill>
                <a:latin typeface="Times New Roman"/>
              </a:rPr>
              <a:t>44,8 млн. шайт мында</a:t>
            </a:r>
            <a:endParaRPr/>
          </a:p>
          <a:p>
            <a:pPr algn="ctr">
              <a:lnSpc>
                <a:spcPct val="100000"/>
              </a:lnSpc>
            </a:pPr>
            <a:r>
              <a:rPr b="1" lang="ru-RU" sz="1200">
                <a:solidFill>
                  <a:srgbClr val="000000"/>
                </a:solidFill>
                <a:latin typeface="Times New Roman"/>
              </a:rPr>
              <a:t>(план серти 100%) </a:t>
            </a:r>
            <a:endParaRPr/>
          </a:p>
        </p:txBody>
      </p:sp>
      <p:sp>
        <p:nvSpPr>
          <p:cNvPr id="392" name="CustomShape 4"/>
          <p:cNvSpPr/>
          <p:nvPr/>
        </p:nvSpPr>
        <p:spPr>
          <a:xfrm>
            <a:off x="2123640" y="1196280"/>
            <a:ext cx="1590480" cy="2664360"/>
          </a:xfrm>
          <a:prstGeom prst="roundRect">
            <a:avLst>
              <a:gd name="adj" fmla="val 16667"/>
            </a:avLst>
          </a:prstGeom>
          <a:gradFill>
            <a:gsLst>
              <a:gs pos="0">
                <a:srgbClr val="f4f4f4"/>
              </a:gs>
              <a:gs pos="100000">
                <a:srgbClr val="979797"/>
              </a:gs>
            </a:gsLst>
            <a:path path="circle"/>
          </a:gradFill>
          <a:ln w="9360">
            <a:solidFill>
              <a:srgbClr val="000000"/>
            </a:solidFill>
            <a:round/>
          </a:ln>
        </p:spPr>
        <p:txBody>
          <a:bodyPr lIns="90000" rIns="90000" tIns="45000" bIns="45000" anchor="ctr"/>
          <a:p>
            <a:pPr algn="ctr">
              <a:lnSpc>
                <a:spcPct val="100000"/>
              </a:lnSpc>
            </a:pPr>
            <a:r>
              <a:rPr lang="ru-RU" sz="1200">
                <a:solidFill>
                  <a:srgbClr val="000000"/>
                </a:solidFill>
                <a:latin typeface="Times New Roman"/>
              </a:rPr>
              <a:t>Том семьяяслы олан условиеяс бурмӧдӧмлы канмусянь отсӧг сетӧм вылӧ рӧскодсӧ збыльмӧдӧма </a:t>
            </a:r>
            <a:endParaRPr/>
          </a:p>
          <a:p>
            <a:pPr algn="ctr">
              <a:lnSpc>
                <a:spcPct val="100000"/>
              </a:lnSpc>
            </a:pPr>
            <a:r>
              <a:rPr b="1" lang="ru-RU" sz="1200">
                <a:solidFill>
                  <a:srgbClr val="000000"/>
                </a:solidFill>
                <a:latin typeface="Times New Roman"/>
              </a:rPr>
              <a:t>42,9 млн. шайт мында</a:t>
            </a:r>
            <a:endParaRPr/>
          </a:p>
          <a:p>
            <a:pPr algn="ctr">
              <a:lnSpc>
                <a:spcPct val="100000"/>
              </a:lnSpc>
            </a:pPr>
            <a:r>
              <a:rPr b="1" lang="ru-RU" sz="1200">
                <a:solidFill>
                  <a:srgbClr val="000000"/>
                </a:solidFill>
                <a:latin typeface="Times New Roman"/>
              </a:rPr>
              <a:t>(план серти</a:t>
            </a:r>
            <a:endParaRPr/>
          </a:p>
          <a:p>
            <a:pPr algn="ctr">
              <a:lnSpc>
                <a:spcPct val="100000"/>
              </a:lnSpc>
            </a:pPr>
            <a:r>
              <a:rPr b="1" lang="ru-RU" sz="1200">
                <a:solidFill>
                  <a:srgbClr val="000000"/>
                </a:solidFill>
                <a:latin typeface="Times New Roman"/>
              </a:rPr>
              <a:t>99,2 %)</a:t>
            </a:r>
            <a:endParaRPr/>
          </a:p>
        </p:txBody>
      </p:sp>
      <p:sp>
        <p:nvSpPr>
          <p:cNvPr id="393" name="CustomShape 5"/>
          <p:cNvSpPr/>
          <p:nvPr/>
        </p:nvSpPr>
        <p:spPr>
          <a:xfrm>
            <a:off x="3772440" y="1197720"/>
            <a:ext cx="1735200" cy="2662920"/>
          </a:xfrm>
          <a:prstGeom prst="roundRect">
            <a:avLst>
              <a:gd name="adj" fmla="val 16667"/>
            </a:avLst>
          </a:prstGeom>
          <a:gradFill>
            <a:gsLst>
              <a:gs pos="0">
                <a:srgbClr val="f4f4f4"/>
              </a:gs>
              <a:gs pos="100000">
                <a:srgbClr val="979797"/>
              </a:gs>
            </a:gsLst>
            <a:path path="circle"/>
          </a:gradFill>
          <a:ln w="9360">
            <a:solidFill>
              <a:srgbClr val="000000"/>
            </a:solidFill>
            <a:round/>
          </a:ln>
        </p:spPr>
        <p:txBody>
          <a:bodyPr lIns="90000" rIns="90000" tIns="45000" bIns="45000" anchor="ctr"/>
          <a:p>
            <a:pPr algn="ctr">
              <a:lnSpc>
                <a:spcPct val="100000"/>
              </a:lnSpc>
            </a:pPr>
            <a:r>
              <a:rPr lang="ru-RU" sz="1200">
                <a:solidFill>
                  <a:srgbClr val="000000"/>
                </a:solidFill>
                <a:latin typeface="Times New Roman"/>
              </a:rPr>
              <a:t>Ваӧн могмӧдан, </a:t>
            </a:r>
            <a:endParaRPr/>
          </a:p>
          <a:p>
            <a:pPr algn="ctr">
              <a:lnSpc>
                <a:spcPct val="100000"/>
              </a:lnSpc>
            </a:pPr>
            <a:r>
              <a:rPr lang="ru-RU" sz="1200">
                <a:solidFill>
                  <a:srgbClr val="000000"/>
                </a:solidFill>
                <a:latin typeface="Times New Roman"/>
              </a:rPr>
              <a:t>ва нуӧдан да ортсӧ лэдзан ва весалан объектъяс стрӧитӧм да выльмӧдӧм вылӧ субсидияяс меставывса сьӧмкудъяслы сетӧм вылӧ рӧскодсӧ збыльмӧдӧма </a:t>
            </a:r>
            <a:endParaRPr/>
          </a:p>
          <a:p>
            <a:pPr algn="ctr">
              <a:lnSpc>
                <a:spcPct val="100000"/>
              </a:lnSpc>
            </a:pPr>
            <a:r>
              <a:rPr b="1" lang="ru-RU" sz="1200">
                <a:solidFill>
                  <a:srgbClr val="000000"/>
                </a:solidFill>
                <a:latin typeface="Times New Roman"/>
              </a:rPr>
              <a:t>33,1 млн. шайт мында </a:t>
            </a:r>
            <a:endParaRPr/>
          </a:p>
          <a:p>
            <a:pPr algn="ctr">
              <a:lnSpc>
                <a:spcPct val="100000"/>
              </a:lnSpc>
            </a:pPr>
            <a:r>
              <a:rPr b="1" lang="ru-RU" sz="1200">
                <a:solidFill>
                  <a:srgbClr val="000000"/>
                </a:solidFill>
                <a:latin typeface="Times New Roman"/>
              </a:rPr>
              <a:t>(план серти 70,3%) </a:t>
            </a:r>
            <a:endParaRPr/>
          </a:p>
        </p:txBody>
      </p:sp>
      <p:sp>
        <p:nvSpPr>
          <p:cNvPr id="394" name="CustomShape 6"/>
          <p:cNvSpPr/>
          <p:nvPr/>
        </p:nvSpPr>
        <p:spPr>
          <a:xfrm>
            <a:off x="2699640" y="4022640"/>
            <a:ext cx="1899360" cy="2485800"/>
          </a:xfrm>
          <a:prstGeom prst="roundRect">
            <a:avLst>
              <a:gd name="adj" fmla="val 16667"/>
            </a:avLst>
          </a:prstGeom>
          <a:gradFill>
            <a:gsLst>
              <a:gs pos="0">
                <a:srgbClr val="f5f8fa"/>
              </a:gs>
              <a:gs pos="100000">
                <a:srgbClr val="9fc9d9"/>
              </a:gs>
            </a:gsLst>
            <a:path path="circle"/>
          </a:gradFill>
          <a:ln w="9360">
            <a:solidFill>
              <a:srgbClr val="328093"/>
            </a:solidFill>
            <a:round/>
          </a:ln>
        </p:spPr>
        <p:txBody>
          <a:bodyPr lIns="90000" rIns="90000" tIns="45000" bIns="45000" anchor="ctr"/>
          <a:p>
            <a:pPr algn="ctr">
              <a:lnSpc>
                <a:spcPct val="100000"/>
              </a:lnSpc>
            </a:pPr>
            <a:r>
              <a:rPr lang="ru-RU" sz="1200">
                <a:solidFill>
                  <a:srgbClr val="000000"/>
                </a:solidFill>
                <a:latin typeface="Times New Roman"/>
              </a:rPr>
              <a:t>Гражданаӧс аварийнӧй оланiн фондысь мӧдлаӧ овмӧдӧм могысь меставывса сьӧмкудъяслы субсидияяс сетӧм вылӧ рӧскодсӧ збыльмӧдӧма </a:t>
            </a:r>
            <a:r>
              <a:rPr b="1" lang="ru-RU" sz="1200">
                <a:solidFill>
                  <a:srgbClr val="000000"/>
                </a:solidFill>
                <a:latin typeface="Times New Roman"/>
              </a:rPr>
              <a:t>843,5 млн. шайт мында</a:t>
            </a:r>
            <a:endParaRPr/>
          </a:p>
          <a:p>
            <a:pPr algn="ctr">
              <a:lnSpc>
                <a:spcPct val="100000"/>
              </a:lnSpc>
            </a:pPr>
            <a:r>
              <a:rPr b="1" lang="ru-RU" sz="1200">
                <a:solidFill>
                  <a:srgbClr val="000000"/>
                </a:solidFill>
                <a:latin typeface="Times New Roman"/>
              </a:rPr>
              <a:t>(план серти 85,9%)</a:t>
            </a:r>
            <a:endParaRPr/>
          </a:p>
        </p:txBody>
      </p:sp>
      <p:sp>
        <p:nvSpPr>
          <p:cNvPr id="395" name="CustomShape 7"/>
          <p:cNvSpPr/>
          <p:nvPr/>
        </p:nvSpPr>
        <p:spPr>
          <a:xfrm>
            <a:off x="467640" y="684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Медся тӧдчана торъя мога петкӧдласъяс (индикаторъяс) шедӧдӧм</a:t>
            </a:r>
            <a:endParaRPr/>
          </a:p>
        </p:txBody>
      </p:sp>
      <p:sp>
        <p:nvSpPr>
          <p:cNvPr id="396" name="TextShape 8"/>
          <p:cNvSpPr txBox="1"/>
          <p:nvPr/>
        </p:nvSpPr>
        <p:spPr>
          <a:xfrm>
            <a:off x="0" y="6492960"/>
            <a:ext cx="395280" cy="364680"/>
          </a:xfrm>
          <a:prstGeom prst="rect">
            <a:avLst/>
          </a:prstGeom>
        </p:spPr>
        <p:txBody>
          <a:bodyPr anchor="ctr"/>
          <a:p>
            <a:pPr>
              <a:lnSpc>
                <a:spcPct val="100000"/>
              </a:lnSpc>
            </a:pPr>
            <a:fld id="{57164E6E-8E4C-42DE-8A33-B5BB51C9F527}" type="slidenum">
              <a:rPr lang="ru-RU" sz="1200">
                <a:solidFill>
                  <a:srgbClr val="ffc000"/>
                </a:solidFill>
                <a:latin typeface="Calibri"/>
              </a:rPr>
              <a:t>&lt;номер&gt;</a:t>
            </a:fld>
            <a:endParaRPr/>
          </a:p>
        </p:txBody>
      </p:sp>
      <p:sp>
        <p:nvSpPr>
          <p:cNvPr id="397" name="CustomShape 9"/>
          <p:cNvSpPr/>
          <p:nvPr/>
        </p:nvSpPr>
        <p:spPr>
          <a:xfrm>
            <a:off x="4719960" y="4022640"/>
            <a:ext cx="1723680" cy="2502360"/>
          </a:xfrm>
          <a:prstGeom prst="roundRect">
            <a:avLst>
              <a:gd name="adj" fmla="val 16667"/>
            </a:avLst>
          </a:prstGeom>
          <a:gradFill>
            <a:gsLst>
              <a:gs pos="0">
                <a:srgbClr val="f5f8fa"/>
              </a:gs>
              <a:gs pos="100000">
                <a:srgbClr val="9fc9d9"/>
              </a:gs>
            </a:gsLst>
            <a:path path="circle"/>
          </a:gradFill>
          <a:ln w="9360">
            <a:solidFill>
              <a:srgbClr val="328093"/>
            </a:solidFill>
            <a:round/>
          </a:ln>
        </p:spPr>
        <p:txBody>
          <a:bodyPr lIns="90000" rIns="90000" tIns="45000" bIns="45000" anchor="ctr"/>
          <a:p>
            <a:pPr algn="ctr">
              <a:lnSpc>
                <a:spcPct val="100000"/>
              </a:lnSpc>
            </a:pPr>
            <a:r>
              <a:rPr lang="ru-RU" sz="1200">
                <a:solidFill>
                  <a:srgbClr val="000000"/>
                </a:solidFill>
                <a:latin typeface="Times New Roman"/>
              </a:rPr>
              <a:t>Уна патераа керкаяс капитальнӧя дзоньталан мероприятиеяс збыльмӧдӧм могысь меставывса сьӧмкудъяслы субсидияяс сетӧм вылӧ рӧскодсӧ збыльмӧдӧма</a:t>
            </a:r>
            <a:endParaRPr/>
          </a:p>
          <a:p>
            <a:pPr algn="ctr">
              <a:lnSpc>
                <a:spcPct val="100000"/>
              </a:lnSpc>
            </a:pPr>
            <a:r>
              <a:rPr b="1" lang="ru-RU" sz="1200">
                <a:solidFill>
                  <a:srgbClr val="000000"/>
                </a:solidFill>
                <a:latin typeface="Times New Roman"/>
              </a:rPr>
              <a:t>83,6 млн. шайт мында</a:t>
            </a:r>
            <a:endParaRPr/>
          </a:p>
          <a:p>
            <a:pPr algn="ctr">
              <a:lnSpc>
                <a:spcPct val="100000"/>
              </a:lnSpc>
            </a:pPr>
            <a:r>
              <a:rPr b="1" lang="ru-RU" sz="1200">
                <a:solidFill>
                  <a:srgbClr val="000000"/>
                </a:solidFill>
                <a:latin typeface="Times New Roman"/>
              </a:rPr>
              <a:t>(план серти 65 %)</a:t>
            </a:r>
            <a:endParaRPr/>
          </a:p>
        </p:txBody>
      </p:sp>
      <p:sp>
        <p:nvSpPr>
          <p:cNvPr id="398" name="CustomShape 10"/>
          <p:cNvSpPr/>
          <p:nvPr/>
        </p:nvSpPr>
        <p:spPr>
          <a:xfrm>
            <a:off x="467640" y="4022640"/>
            <a:ext cx="2088000" cy="2485800"/>
          </a:xfrm>
          <a:prstGeom prst="roundRect">
            <a:avLst>
              <a:gd name="adj" fmla="val 16667"/>
            </a:avLst>
          </a:prstGeom>
          <a:gradFill>
            <a:gsLst>
              <a:gs pos="0">
                <a:srgbClr val="f5f8fa"/>
              </a:gs>
              <a:gs pos="100000">
                <a:srgbClr val="9fc9d9"/>
              </a:gs>
            </a:gsLst>
            <a:path path="circle"/>
          </a:gradFill>
          <a:ln w="9360">
            <a:solidFill>
              <a:srgbClr val="328093"/>
            </a:solidFill>
            <a:round/>
          </a:ln>
        </p:spPr>
        <p:txBody>
          <a:bodyPr lIns="90000" rIns="90000" tIns="45000" bIns="45000" anchor="ctr"/>
          <a:p>
            <a:pPr algn="ctr">
              <a:lnSpc>
                <a:spcPct val="100000"/>
              </a:lnSpc>
            </a:pPr>
            <a:r>
              <a:rPr lang="ru-RU" sz="1200">
                <a:solidFill>
                  <a:srgbClr val="000000"/>
                </a:solidFill>
                <a:latin typeface="Times New Roman"/>
              </a:rPr>
              <a:t>Шоныдӧн могмӧдысь организацияяслы, кодъяс могмӧдӧны пӧсь ваӧн, кӧдзыд ваӧн да (либӧ) нуӧдӧны ва, льготнӧй тарифъяс понда воштӧм чӧжӧс компенсируйтӧм вылӧ рӧскодсӧ збыльмӧдӧма</a:t>
            </a:r>
            <a:endParaRPr/>
          </a:p>
          <a:p>
            <a:pPr algn="ctr">
              <a:lnSpc>
                <a:spcPct val="100000"/>
              </a:lnSpc>
            </a:pPr>
            <a:r>
              <a:rPr b="1" lang="ru-RU" sz="1200">
                <a:solidFill>
                  <a:srgbClr val="000000"/>
                </a:solidFill>
                <a:latin typeface="Times New Roman"/>
              </a:rPr>
              <a:t>1 748,8 млн. шайт мында</a:t>
            </a:r>
            <a:endParaRPr/>
          </a:p>
          <a:p>
            <a:pPr algn="ctr">
              <a:lnSpc>
                <a:spcPct val="100000"/>
              </a:lnSpc>
            </a:pPr>
            <a:r>
              <a:rPr b="1" lang="ru-RU" sz="1200">
                <a:solidFill>
                  <a:srgbClr val="000000"/>
                </a:solidFill>
                <a:latin typeface="Times New Roman"/>
              </a:rPr>
              <a:t>(план серти 99,6%)</a:t>
            </a:r>
            <a:endParaRPr/>
          </a:p>
        </p:txBody>
      </p:sp>
      <p:sp>
        <p:nvSpPr>
          <p:cNvPr id="399" name="CustomShape 11"/>
          <p:cNvSpPr/>
          <p:nvPr/>
        </p:nvSpPr>
        <p:spPr>
          <a:xfrm>
            <a:off x="6588360" y="4022640"/>
            <a:ext cx="2154960" cy="2485800"/>
          </a:xfrm>
          <a:prstGeom prst="roundRect">
            <a:avLst>
              <a:gd name="adj" fmla="val 16667"/>
            </a:avLst>
          </a:prstGeom>
          <a:gradFill>
            <a:gsLst>
              <a:gs pos="0">
                <a:srgbClr val="f5f8fa"/>
              </a:gs>
              <a:gs pos="100000">
                <a:srgbClr val="9fc9d9"/>
              </a:gs>
            </a:gsLst>
            <a:path path="circle"/>
          </a:gradFill>
          <a:ln w="9360">
            <a:solidFill>
              <a:srgbClr val="328093"/>
            </a:solidFill>
            <a:round/>
          </a:ln>
        </p:spPr>
        <p:txBody>
          <a:bodyPr lIns="90000" rIns="90000" tIns="45000" bIns="45000" anchor="ctr"/>
          <a:p>
            <a:pPr algn="ctr">
              <a:lnSpc>
                <a:spcPct val="100000"/>
              </a:lnSpc>
            </a:pPr>
            <a:r>
              <a:rPr lang="ru-RU" sz="1200">
                <a:solidFill>
                  <a:srgbClr val="000000"/>
                </a:solidFill>
                <a:latin typeface="Times New Roman"/>
              </a:rPr>
              <a:t>Оланiн да коммунальнӧй овмӧс, энергетика ресурсъяс вӧчан, сетан, наӧн вӧдитчан юкӧнын да коммунальнӧй инфраструктура системаясын энергия видзтан проектъяс збыльмӧдӧмлы отсӧг сетӧм вылӧ рӧскодсӧ збыльмӧдӧма</a:t>
            </a:r>
            <a:endParaRPr/>
          </a:p>
          <a:p>
            <a:pPr algn="ctr">
              <a:lnSpc>
                <a:spcPct val="100000"/>
              </a:lnSpc>
            </a:pPr>
            <a:r>
              <a:rPr b="1" lang="ru-RU" sz="1200">
                <a:solidFill>
                  <a:srgbClr val="000000"/>
                </a:solidFill>
                <a:latin typeface="Times New Roman"/>
              </a:rPr>
              <a:t>11,5 млн. шайт мында </a:t>
            </a:r>
            <a:endParaRPr/>
          </a:p>
          <a:p>
            <a:pPr algn="ctr">
              <a:lnSpc>
                <a:spcPct val="100000"/>
              </a:lnSpc>
            </a:pPr>
            <a:r>
              <a:rPr b="1" lang="ru-RU" sz="1200">
                <a:solidFill>
                  <a:srgbClr val="000000"/>
                </a:solidFill>
                <a:latin typeface="Times New Roman"/>
              </a:rPr>
              <a:t>(план серти 42,5%)</a:t>
            </a:r>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0" name="TextShape 1"/>
          <p:cNvSpPr txBox="1"/>
          <p:nvPr/>
        </p:nvSpPr>
        <p:spPr>
          <a:xfrm>
            <a:off x="136440" y="1196640"/>
            <a:ext cx="8640720" cy="5400360"/>
          </a:xfrm>
          <a:prstGeom prst="rect">
            <a:avLst/>
          </a:prstGeom>
        </p:spPr>
        <p:txBody>
          <a:bodyPr/>
          <a:p>
            <a:pPr algn="just">
              <a:lnSpc>
                <a:spcPct val="120000"/>
              </a:lnSpc>
              <a:buFont typeface="Wingdings" charset="2"/>
              <a:buChar char=""/>
            </a:pPr>
            <a:r>
              <a:rPr lang="ru-RU" sz="1300">
                <a:solidFill>
                  <a:srgbClr val="000000"/>
                </a:solidFill>
                <a:latin typeface="Times New Roman"/>
              </a:rPr>
              <a:t>Коми Республикаын ӧтувъя оланiн площадьыс шӧркодя содiс 2014 воын ӧти морт вылӧ 25,6 кв. метрсянь 2015 воын ӧти морт вылӧ 26,3 кв. метрӧдз. </a:t>
            </a:r>
            <a:endParaRPr/>
          </a:p>
          <a:p>
            <a:pPr algn="just">
              <a:lnSpc>
                <a:spcPct val="120000"/>
              </a:lnSpc>
              <a:buFont typeface="Wingdings" charset="2"/>
              <a:buChar char=""/>
            </a:pPr>
            <a:r>
              <a:rPr lang="ru-RU" sz="1300">
                <a:solidFill>
                  <a:srgbClr val="000000"/>
                </a:solidFill>
                <a:latin typeface="Times New Roman"/>
              </a:rPr>
              <a:t>Первичнӧй рынокын оланiнлӧн ӧти квадратнӧй метр доныс 2015 воын 2012 во серти чинiс 14,2 прӧчент вылӧ (индекс-дефлятор учётӧ босьтӧмӧн).</a:t>
            </a:r>
            <a:endParaRPr/>
          </a:p>
          <a:p>
            <a:pPr algn="just">
              <a:lnSpc>
                <a:spcPct val="120000"/>
              </a:lnSpc>
              <a:buFont typeface="Wingdings" charset="2"/>
              <a:buChar char=""/>
            </a:pPr>
            <a:r>
              <a:rPr lang="ru-RU" sz="1300">
                <a:solidFill>
                  <a:srgbClr val="000000"/>
                </a:solidFill>
                <a:latin typeface="Times New Roman"/>
              </a:rPr>
              <a:t>Семьяяслӧн пай, кодъяс вермӧны ньӧбны оланiн олан жыръясӧн могмӧдан стандартъяс серти ас да заёмнӧй сьӧм отсӧгӧн, содiс 39,2 прӧчентӧдз (2014 воын – 38,7 прӧчент).</a:t>
            </a:r>
            <a:endParaRPr/>
          </a:p>
          <a:p>
            <a:pPr algn="just">
              <a:lnSpc>
                <a:spcPct val="120000"/>
              </a:lnSpc>
              <a:buFont typeface="Wingdings" charset="2"/>
              <a:buChar char=""/>
            </a:pPr>
            <a:r>
              <a:rPr lang="ru-RU" sz="1300">
                <a:solidFill>
                  <a:srgbClr val="000000"/>
                </a:solidFill>
                <a:latin typeface="Times New Roman"/>
              </a:rPr>
              <a:t>2015 воын федеральнӧй сьӧмкуд сьӧм тшӧт весьтӧ оланiн сертификатъясӧн оланiн ньӧбӧм вылӧ социальнӧй мынтӧмъяссӧ вӧлi сетӧма 410 семьялы, мый вевтыртiс 2014 вося петкӧдласъяссӧ 1,7 пӧв. </a:t>
            </a:r>
            <a:endParaRPr/>
          </a:p>
          <a:p>
            <a:pPr algn="just">
              <a:lnSpc>
                <a:spcPct val="120000"/>
              </a:lnSpc>
              <a:buFont typeface="Wingdings" charset="2"/>
              <a:buChar char=""/>
            </a:pPr>
            <a:r>
              <a:rPr lang="ru-RU" sz="1300">
                <a:solidFill>
                  <a:srgbClr val="000000"/>
                </a:solidFill>
                <a:latin typeface="Times New Roman"/>
              </a:rPr>
              <a:t>2015 воын посёлокпытшса стрӧитӧм биару провод кузьтаыс содiс 4,91 км вылӧ.</a:t>
            </a:r>
            <a:endParaRPr/>
          </a:p>
          <a:p>
            <a:pPr algn="just">
              <a:lnSpc>
                <a:spcPct val="120000"/>
              </a:lnSpc>
              <a:buFont typeface="Wingdings" charset="2"/>
              <a:buChar char=""/>
            </a:pPr>
            <a:r>
              <a:rPr lang="ru-RU" sz="1300">
                <a:solidFill>
                  <a:srgbClr val="000000"/>
                </a:solidFill>
                <a:latin typeface="Times New Roman"/>
              </a:rPr>
              <a:t>Помалӧма стрӧитны ваӧн могмӧдан, ва нуӧдан да ортсӧ лэдзан ва весалан 5 объект 2 муниципальнӧй юкӧнын.</a:t>
            </a:r>
            <a:endParaRPr/>
          </a:p>
          <a:p>
            <a:pPr algn="just">
              <a:lnSpc>
                <a:spcPct val="120000"/>
              </a:lnSpc>
              <a:buFont typeface="Wingdings" charset="2"/>
              <a:buChar char=""/>
            </a:pPr>
            <a:r>
              <a:rPr lang="ru-RU" sz="1300">
                <a:solidFill>
                  <a:srgbClr val="000000"/>
                </a:solidFill>
                <a:latin typeface="Times New Roman"/>
              </a:rPr>
              <a:t>Республикалӧн 10 муниципальнӧй юкӧнын збыльмӧдӧма 21 лӧсьӧдан-бурмӧдан ичӧт проект (водзмӧстчӧмӧн сьӧмӧн могмӧдан элемент).</a:t>
            </a:r>
            <a:endParaRPr/>
          </a:p>
          <a:p>
            <a:pPr algn="just">
              <a:lnSpc>
                <a:spcPct val="120000"/>
              </a:lnSpc>
              <a:buFont typeface="Wingdings" charset="2"/>
              <a:buChar char=""/>
            </a:pPr>
            <a:r>
              <a:rPr lang="ru-RU" sz="1300">
                <a:solidFill>
                  <a:srgbClr val="000000"/>
                </a:solidFill>
                <a:latin typeface="Times New Roman"/>
              </a:rPr>
              <a:t>Зумыд удж лӧсьӧдӧм вылӧ да финансӧвӧй рискъяс чинтӧм вылӧ ресурсъясӧн могмӧдысь 10 организациялы вештӧма шоныд энергия (вынйӧр) вылӧ льготнӧй тарифъяс понда да ваӧн могмӧдан да ва нуӧдан юкӧнын льготнӧй тарифъяс понда воштӧм чӧжӧссӧ.</a:t>
            </a:r>
            <a:endParaRPr/>
          </a:p>
          <a:p>
            <a:pPr algn="just">
              <a:lnSpc>
                <a:spcPct val="120000"/>
              </a:lnSpc>
              <a:buFont typeface="Wingdings" charset="2"/>
              <a:buChar char=""/>
            </a:pPr>
            <a:r>
              <a:rPr lang="ru-RU" sz="1300">
                <a:solidFill>
                  <a:srgbClr val="000000"/>
                </a:solidFill>
                <a:latin typeface="Times New Roman"/>
              </a:rPr>
              <a:t>Коми Республикаса кар кытшъясса да муниципальнӧй районъясса 10 муниципальнӧй юкӧнса олысьясӧс могмӧдӧма чорыд ломтасӧн канмуӧн ладмӧдан донъяс серти.</a:t>
            </a:r>
            <a:endParaRPr/>
          </a:p>
          <a:p>
            <a:pPr algn="just">
              <a:lnSpc>
                <a:spcPct val="120000"/>
              </a:lnSpc>
              <a:buFont typeface="Wingdings" charset="2"/>
              <a:buChar char=""/>
            </a:pPr>
            <a:r>
              <a:rPr lang="ru-RU" sz="1300">
                <a:solidFill>
                  <a:srgbClr val="000000"/>
                </a:solidFill>
                <a:latin typeface="Times New Roman"/>
              </a:rPr>
              <a:t>Дiнмуын стрӧитчӧм бӧрся канму дӧзьӧр збыльмӧдiгӧн капитальнӧя стрӧитан дӧзьӧрувса, выльмӧдан 480 объект вылын нуӧдӧма 756 прӧверка.</a:t>
            </a:r>
            <a:endParaRPr/>
          </a:p>
          <a:p>
            <a:pPr algn="just">
              <a:lnSpc>
                <a:spcPct val="120000"/>
              </a:lnSpc>
              <a:buFont typeface="Wingdings" charset="2"/>
              <a:buChar char=""/>
            </a:pPr>
            <a:r>
              <a:rPr lang="ru-RU" sz="1300">
                <a:solidFill>
                  <a:srgbClr val="000000"/>
                </a:solidFill>
                <a:latin typeface="Times New Roman"/>
              </a:rPr>
              <a:t>Вуджӧдӧма газомоторнӧй ломтас вылӧ 9 транспорт средство, кутшӧмъяс пырӧны ӧтйӧза транспорт лыдӧ, кутшӧмъяс вылын новлӧдлан услугаяс вылӧ тарифъяссӧ ладмӧдӧ Коми Республика.</a:t>
            </a:r>
            <a:endParaRPr/>
          </a:p>
        </p:txBody>
      </p:sp>
      <p:sp>
        <p:nvSpPr>
          <p:cNvPr id="401" name="TextShape 2"/>
          <p:cNvSpPr txBox="1"/>
          <p:nvPr/>
        </p:nvSpPr>
        <p:spPr>
          <a:xfrm>
            <a:off x="0" y="6492960"/>
            <a:ext cx="395280" cy="364680"/>
          </a:xfrm>
          <a:prstGeom prst="rect">
            <a:avLst/>
          </a:prstGeom>
        </p:spPr>
        <p:txBody>
          <a:bodyPr anchor="ctr"/>
          <a:p>
            <a:pPr>
              <a:lnSpc>
                <a:spcPct val="100000"/>
              </a:lnSpc>
            </a:pPr>
            <a:fld id="{FE05EEDB-49F9-422F-9CD4-A4500FABF331}" type="slidenum">
              <a:rPr lang="ru-RU" sz="1200">
                <a:solidFill>
                  <a:srgbClr val="ffc000"/>
                </a:solidFill>
                <a:latin typeface="Calibri"/>
              </a:rPr>
              <a:t>&lt;номер&gt;</a:t>
            </a:fld>
            <a:endParaRPr/>
          </a:p>
        </p:txBody>
      </p:sp>
      <p:sp>
        <p:nvSpPr>
          <p:cNvPr id="402" name="CustomShape 3"/>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3" name="TextShape 1"/>
          <p:cNvSpPr txBox="1"/>
          <p:nvPr/>
        </p:nvSpPr>
        <p:spPr>
          <a:xfrm>
            <a:off x="0" y="6492960"/>
            <a:ext cx="395280" cy="364680"/>
          </a:xfrm>
          <a:prstGeom prst="rect">
            <a:avLst/>
          </a:prstGeom>
        </p:spPr>
        <p:txBody>
          <a:bodyPr anchor="ctr"/>
          <a:p>
            <a:pPr>
              <a:lnSpc>
                <a:spcPct val="100000"/>
              </a:lnSpc>
            </a:pPr>
            <a:fld id="{F13D804D-62F4-4B0B-8F30-5416E17C9985}" type="slidenum">
              <a:rPr lang="ru-RU" sz="1200">
                <a:solidFill>
                  <a:srgbClr val="ffc000"/>
                </a:solidFill>
                <a:latin typeface="Calibri"/>
              </a:rPr>
              <a:t>&lt;номер&gt;</a:t>
            </a:fld>
            <a:endParaRPr/>
          </a:p>
        </p:txBody>
      </p:sp>
      <p:sp>
        <p:nvSpPr>
          <p:cNvPr id="404" name="CustomShape 2"/>
          <p:cNvSpPr/>
          <p:nvPr/>
        </p:nvSpPr>
        <p:spPr>
          <a:xfrm>
            <a:off x="467640" y="75600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Капитальнӧя стрӧитан объектъяс йылысь юӧр, кутшӧмъясӧс стрӧитӧмсӧ (выльмӧдӧмсӧ) могмӧдӧма сьӧмӧн 2015 воын уджтас серти</a:t>
            </a:r>
            <a:endParaRPr/>
          </a:p>
        </p:txBody>
      </p:sp>
      <p:graphicFrame>
        <p:nvGraphicFramePr>
          <p:cNvPr id="405" name="Table 3"/>
          <p:cNvGraphicFramePr/>
          <p:nvPr/>
        </p:nvGraphicFramePr>
        <p:xfrm>
          <a:off x="467640" y="1531800"/>
          <a:ext cx="8424720" cy="5447880"/>
        </p:xfrm>
        <a:graphic>
          <a:graphicData uri="http://schemas.openxmlformats.org/drawingml/2006/table">
            <a:tbl>
              <a:tblPr/>
              <a:tblGrid>
                <a:gridCol w="3672360"/>
                <a:gridCol w="792000"/>
                <a:gridCol w="1512000"/>
                <a:gridCol w="720000"/>
                <a:gridCol w="1008000"/>
                <a:gridCol w="720360"/>
              </a:tblGrid>
              <a:tr h="502560">
                <a:tc>
                  <a:txBody>
                    <a:bodyPr lIns="42120" rIns="42120" tIns="0" bIns="0" anchor="ctr"/>
                    <a:p>
                      <a:pPr algn="ctr">
                        <a:lnSpc>
                          <a:spcPct val="100000"/>
                        </a:lnSpc>
                      </a:pPr>
                      <a:r>
                        <a:rPr b="1" lang="ru-RU" sz="1100">
                          <a:solidFill>
                            <a:srgbClr val="ffffff"/>
                          </a:solidFill>
                          <a:latin typeface="Calibri"/>
                        </a:rPr>
                        <a:t>Объект ним</a:t>
                      </a:r>
                      <a:endParaRPr/>
                    </a:p>
                  </a:txBody>
                  <a:tcPr/>
                </a:tc>
                <a:tc>
                  <a:txBody>
                    <a:bodyPr lIns="42120" rIns="42120" tIns="0" bIns="0" anchor="ctr"/>
                    <a:p>
                      <a:pPr algn="ctr">
                        <a:lnSpc>
                          <a:spcPct val="100000"/>
                        </a:lnSpc>
                      </a:pPr>
                      <a:r>
                        <a:rPr b="1" lang="ru-RU" sz="1100">
                          <a:solidFill>
                            <a:srgbClr val="ffffff"/>
                          </a:solidFill>
                          <a:latin typeface="Calibri"/>
                        </a:rPr>
                        <a:t>Вынйӧр, арталан ед.</a:t>
                      </a:r>
                      <a:endParaRPr/>
                    </a:p>
                  </a:txBody>
                  <a:tcPr/>
                </a:tc>
                <a:tc>
                  <a:txBody>
                    <a:bodyPr lIns="42120" rIns="42120" tIns="0" bIns="0" anchor="ctr"/>
                    <a:p>
                      <a:pPr algn="ctr">
                        <a:lnSpc>
                          <a:spcPct val="100000"/>
                        </a:lnSpc>
                      </a:pPr>
                      <a:r>
                        <a:rPr b="1" lang="ru-RU" sz="1100">
                          <a:solidFill>
                            <a:srgbClr val="ffffff"/>
                          </a:solidFill>
                          <a:latin typeface="Calibri"/>
                        </a:rPr>
                        <a:t>Уджӧ пыртан да/либӧ проект серти документация лӧсьӧдан во</a:t>
                      </a:r>
                      <a:endParaRPr/>
                    </a:p>
                  </a:txBody>
                  <a:tcPr/>
                </a:tc>
                <a:tc>
                  <a:txBody>
                    <a:bodyPr lIns="42120" rIns="42120" tIns="0" bIns="0"/>
                    <a:p>
                      <a:pPr algn="ctr">
                        <a:lnSpc>
                          <a:spcPct val="100000"/>
                        </a:lnSpc>
                      </a:pPr>
                      <a:r>
                        <a:rPr b="1" lang="ru-RU" sz="1100">
                          <a:solidFill>
                            <a:srgbClr val="ffffff"/>
                          </a:solidFill>
                          <a:latin typeface="Calibri"/>
                        </a:rPr>
                        <a:t>Сьӧмкуд ассигнование, сюрс шайт</a:t>
                      </a:r>
                      <a:endParaRPr/>
                    </a:p>
                  </a:txBody>
                  <a:tcPr/>
                </a:tc>
                <a:tc>
                  <a:txBody>
                    <a:bodyPr lIns="42120" rIns="42120" tIns="0" bIns="0"/>
                    <a:p>
                      <a:pPr algn="ctr">
                        <a:lnSpc>
                          <a:spcPct val="100000"/>
                        </a:lnSpc>
                      </a:pPr>
                      <a:r>
                        <a:rPr b="1" lang="ru-RU" sz="1100">
                          <a:solidFill>
                            <a:srgbClr val="ffffff"/>
                          </a:solidFill>
                          <a:latin typeface="Calibri"/>
                        </a:rPr>
                        <a:t>Пасйӧд</a:t>
                      </a:r>
                      <a:endParaRPr/>
                    </a:p>
                  </a:txBody>
                  <a:tcPr/>
                </a:tc>
              </a:tr>
              <a:tr h="837360">
                <a:tc>
                  <a:txBody>
                    <a:bodyPr lIns="42120" rIns="42120" tIns="0" bIns="0" anchor="ctr"/>
                    <a:p>
                      <a:pPr algn="ctr">
                        <a:lnSpc>
                          <a:spcPct val="100000"/>
                        </a:lnSpc>
                      </a:pPr>
                      <a:r>
                        <a:rPr lang="ru-RU" sz="1100">
                          <a:solidFill>
                            <a:srgbClr val="000000"/>
                          </a:solidFill>
                          <a:latin typeface="Calibri"/>
                        </a:rPr>
                        <a:t>План</a:t>
                      </a:r>
                      <a:endParaRPr/>
                    </a:p>
                    <a:p>
                      <a:pPr algn="ctr">
                        <a:lnSpc>
                          <a:spcPct val="100000"/>
                        </a:lnSpc>
                      </a:pPr>
                      <a:r>
                        <a:rPr lang="ru-RU" sz="1100">
                          <a:solidFill>
                            <a:srgbClr val="000000"/>
                          </a:solidFill>
                          <a:latin typeface="Calibri"/>
                        </a:rPr>
                        <a:t>2015 во</a:t>
                      </a:r>
                      <a:endParaRPr/>
                    </a:p>
                  </a:txBody>
                  <a:tcPr/>
                </a:tc>
                <a:tc>
                  <a:txBody>
                    <a:bodyPr lIns="42120" rIns="42120" tIns="0" bIns="0" anchor="ctr"/>
                    <a:p>
                      <a:pPr algn="ctr">
                        <a:lnSpc>
                          <a:spcPct val="100000"/>
                        </a:lnSpc>
                      </a:pPr>
                      <a:r>
                        <a:rPr lang="ru-RU" sz="1100">
                          <a:solidFill>
                            <a:srgbClr val="000000"/>
                          </a:solidFill>
                          <a:latin typeface="Calibri"/>
                        </a:rPr>
                        <a:t>Збыльмӧдӧма 2016.01.01 лун кежлӧ</a:t>
                      </a:r>
                      <a:endParaRPr/>
                    </a:p>
                  </a:txBody>
                  <a:tcPr/>
                </a:tc>
              </a:tr>
              <a:tr h="586080">
                <a:tc>
                  <a:txBody>
                    <a:bodyPr lIns="42120" rIns="42120" tIns="0" bIns="0" anchor="b"/>
                    <a:p>
                      <a:pPr algn="just">
                        <a:lnSpc>
                          <a:spcPct val="125000"/>
                        </a:lnSpc>
                      </a:pPr>
                      <a:r>
                        <a:rPr b="1" lang="ru-RU" sz="1100">
                          <a:solidFill>
                            <a:srgbClr val="ffffff"/>
                          </a:solidFill>
                          <a:latin typeface="Calibri"/>
                        </a:rPr>
                        <a:t>Тракт п. Посёлокпытшса вылыс да улыс давлениеа биару проводъяс стрӧитӧм  (I ӧчередь, II ӧчередь)</a:t>
                      </a:r>
                      <a:endParaRPr/>
                    </a:p>
                  </a:txBody>
                  <a:tcPr/>
                </a:tc>
                <a:tc>
                  <a:txBody>
                    <a:bodyPr lIns="42120" rIns="42120" tIns="0" bIns="0" anchor="ctr"/>
                    <a:p>
                      <a:pPr algn="ctr">
                        <a:lnSpc>
                          <a:spcPct val="100000"/>
                        </a:lnSpc>
                      </a:pPr>
                      <a:r>
                        <a:rPr lang="ru-RU" sz="1100">
                          <a:solidFill>
                            <a:srgbClr val="000000"/>
                          </a:solidFill>
                          <a:latin typeface="Calibri"/>
                        </a:rPr>
                        <a:t>14,97 км</a:t>
                      </a:r>
                      <a:endParaRPr/>
                    </a:p>
                  </a:txBody>
                  <a:tcPr/>
                </a:tc>
                <a:tc>
                  <a:txBody>
                    <a:bodyPr lIns="42120" rIns="42120" tIns="0" bIns="0" anchor="ctr"/>
                    <a:p>
                      <a:pPr algn="ctr">
                        <a:lnSpc>
                          <a:spcPct val="100000"/>
                        </a:lnSpc>
                      </a:pPr>
                      <a:r>
                        <a:rPr lang="ru-RU" sz="1100">
                          <a:solidFill>
                            <a:srgbClr val="000000"/>
                          </a:solidFill>
                          <a:latin typeface="Calibri"/>
                        </a:rPr>
                        <a:t>2015</a:t>
                      </a:r>
                      <a:endParaRPr/>
                    </a:p>
                  </a:txBody>
                  <a:tcPr/>
                </a:tc>
                <a:tc>
                  <a:txBody>
                    <a:bodyPr lIns="42120" rIns="42120" tIns="0" bIns="0" anchor="ctr"/>
                    <a:p>
                      <a:pPr algn="ctr">
                        <a:lnSpc>
                          <a:spcPct val="100000"/>
                        </a:lnSpc>
                      </a:pPr>
                      <a:r>
                        <a:rPr lang="ru-RU" sz="1100">
                          <a:solidFill>
                            <a:srgbClr val="000000"/>
                          </a:solidFill>
                          <a:latin typeface="Calibri"/>
                        </a:rPr>
                        <a:t>39 731,7</a:t>
                      </a:r>
                      <a:endParaRPr/>
                    </a:p>
                  </a:txBody>
                  <a:tcPr/>
                </a:tc>
                <a:tc>
                  <a:txBody>
                    <a:bodyPr lIns="42120" rIns="42120" tIns="0" bIns="0" anchor="ctr"/>
                    <a:p>
                      <a:pPr algn="ctr">
                        <a:lnSpc>
                          <a:spcPct val="100000"/>
                        </a:lnSpc>
                      </a:pPr>
                      <a:r>
                        <a:rPr lang="ru-RU" sz="1100">
                          <a:solidFill>
                            <a:srgbClr val="000000"/>
                          </a:solidFill>
                          <a:latin typeface="Calibri"/>
                        </a:rPr>
                        <a:t>39 731,7</a:t>
                      </a:r>
                      <a:endParaRPr/>
                    </a:p>
                  </a:txBody>
                  <a:tcPr/>
                </a:tc>
                <a:tc>
                  <a:txBody>
                    <a:bodyPr lIns="42120" rIns="42120" tIns="0" bIns="0" anchor="ctr"/>
                    <a:p>
                      <a:pPr algn="ctr">
                        <a:lnSpc>
                          <a:spcPct val="100000"/>
                        </a:lnSpc>
                      </a:pPr>
                      <a:r>
                        <a:rPr lang="ru-RU" sz="1100">
                          <a:solidFill>
                            <a:srgbClr val="000000"/>
                          </a:solidFill>
                          <a:latin typeface="Calibri"/>
                        </a:rPr>
                        <a:t>уджӧ пыртӧма</a:t>
                      </a:r>
                      <a:endParaRPr/>
                    </a:p>
                  </a:txBody>
                  <a:tcPr/>
                </a:tc>
              </a:tr>
              <a:tr h="2259360">
                <a:tc>
                  <a:txBody>
                    <a:bodyPr lIns="42120" rIns="42120" tIns="0" bIns="0" anchor="b"/>
                    <a:p>
                      <a:pPr algn="just">
                        <a:lnSpc>
                          <a:spcPct val="125000"/>
                        </a:lnSpc>
                      </a:pPr>
                      <a:r>
                        <a:rPr b="1" lang="ru-RU" sz="1100">
                          <a:solidFill>
                            <a:srgbClr val="ffffff"/>
                          </a:solidFill>
                          <a:latin typeface="Calibri"/>
                        </a:rPr>
                        <a:t>Сыктывкарса Краснозатонскӧй, В.Максаковка, Выльтыдор посёлокъясын да Лесозавод мкр.-ын вылыс да шӧр давлениеа природнӧй биаруӧн могмӧдӧм. Сыктывкарса Комсомольскӧй, Серов ул.-ын ГРПШ-ӧдз вылыс давлениеа биару проводъяс. Сыктывкарса Комсомольскӧй ул.-ын, Комбинат уличкостын, Кӧрткерӧс ул.-ын, Серов ул.-ын, Школадор ул.-ын биаруӧн могмӧдан  улыс давлениеа ортсыса везъяс</a:t>
                      </a:r>
                      <a:endParaRPr/>
                    </a:p>
                  </a:txBody>
                  <a:tcPr/>
                </a:tc>
                <a:tc>
                  <a:txBody>
                    <a:bodyPr lIns="42120" rIns="42120" tIns="0" bIns="0" anchor="ctr"/>
                    <a:p>
                      <a:pPr algn="ctr">
                        <a:lnSpc>
                          <a:spcPct val="100000"/>
                        </a:lnSpc>
                      </a:pPr>
                      <a:r>
                        <a:rPr lang="ru-RU" sz="1100">
                          <a:solidFill>
                            <a:srgbClr val="000000"/>
                          </a:solidFill>
                          <a:latin typeface="Calibri"/>
                        </a:rPr>
                        <a:t>1,38 км</a:t>
                      </a:r>
                      <a:endParaRPr/>
                    </a:p>
                  </a:txBody>
                  <a:tcPr/>
                </a:tc>
                <a:tc>
                  <a:txBody>
                    <a:bodyPr lIns="42120" rIns="42120" tIns="0" bIns="0" anchor="ctr"/>
                    <a:p>
                      <a:pPr algn="ctr">
                        <a:lnSpc>
                          <a:spcPct val="100000"/>
                        </a:lnSpc>
                      </a:pPr>
                      <a:r>
                        <a:rPr lang="ru-RU" sz="1100">
                          <a:solidFill>
                            <a:srgbClr val="000000"/>
                          </a:solidFill>
                          <a:latin typeface="Calibri"/>
                        </a:rPr>
                        <a:t>2015</a:t>
                      </a:r>
                      <a:endParaRPr/>
                    </a:p>
                  </a:txBody>
                  <a:tcPr/>
                </a:tc>
                <a:tc>
                  <a:txBody>
                    <a:bodyPr lIns="42120" rIns="42120" tIns="0" bIns="0" anchor="ctr"/>
                    <a:p>
                      <a:pPr algn="ctr">
                        <a:lnSpc>
                          <a:spcPct val="100000"/>
                        </a:lnSpc>
                      </a:pPr>
                      <a:r>
                        <a:rPr lang="ru-RU" sz="1100">
                          <a:solidFill>
                            <a:srgbClr val="000000"/>
                          </a:solidFill>
                          <a:latin typeface="Calibri"/>
                        </a:rPr>
                        <a:t>258,0</a:t>
                      </a:r>
                      <a:endParaRPr/>
                    </a:p>
                  </a:txBody>
                  <a:tcPr/>
                </a:tc>
                <a:tc>
                  <a:txBody>
                    <a:bodyPr lIns="42120" rIns="42120" tIns="0" bIns="0" anchor="ctr"/>
                    <a:p>
                      <a:pPr algn="ctr">
                        <a:lnSpc>
                          <a:spcPct val="100000"/>
                        </a:lnSpc>
                      </a:pPr>
                      <a:r>
                        <a:rPr lang="ru-RU" sz="1100">
                          <a:solidFill>
                            <a:srgbClr val="000000"/>
                          </a:solidFill>
                          <a:latin typeface="Calibri"/>
                        </a:rPr>
                        <a:t>258,0</a:t>
                      </a:r>
                      <a:endParaRPr/>
                    </a:p>
                  </a:txBody>
                  <a:tcPr/>
                </a:tc>
                <a:tc>
                  <a:txBody>
                    <a:bodyPr lIns="42120" rIns="42120" tIns="0" bIns="0" anchor="ctr"/>
                    <a:p>
                      <a:pPr algn="ctr">
                        <a:lnSpc>
                          <a:spcPct val="100000"/>
                        </a:lnSpc>
                      </a:pPr>
                      <a:r>
                        <a:rPr lang="ru-RU" sz="1100">
                          <a:solidFill>
                            <a:srgbClr val="000000"/>
                          </a:solidFill>
                          <a:latin typeface="Calibri"/>
                        </a:rPr>
                        <a:t>помалӧма</a:t>
                      </a:r>
                      <a:endParaRPr/>
                    </a:p>
                    <a:p>
                      <a:pPr algn="ctr">
                        <a:lnSpc>
                          <a:spcPct val="100000"/>
                        </a:lnSpc>
                      </a:pPr>
                      <a:endParaRPr/>
                    </a:p>
                  </a:txBody>
                  <a:tcPr/>
                </a:tc>
              </a:tr>
              <a:tr h="2050200">
                <a:tc>
                  <a:txBody>
                    <a:bodyPr lIns="42120" rIns="42120" tIns="0" bIns="0" anchor="b"/>
                    <a:p>
                      <a:pPr algn="just">
                        <a:lnSpc>
                          <a:spcPct val="125000"/>
                        </a:lnSpc>
                      </a:pPr>
                      <a:r>
                        <a:rPr b="1" lang="ru-RU" sz="1100">
                          <a:solidFill>
                            <a:srgbClr val="ffffff"/>
                          </a:solidFill>
                          <a:latin typeface="Calibri"/>
                        </a:rPr>
                        <a:t>Краснозатонскӧй, Выльтыдор, Максаковка, Лесозавод ккп. шӧр да улыс давлениеа природнӧй биаруӧн могмӧдӧм (уличаяс биаруӧн могмӧдӧм). Краснозатонскӧй ккп-са Продольнӧй пурысьын, Шолохов пурысьын, Чаадаев ул.-ын, Кузнеч ул.-ын, Техническӧй ул.-ын, Судно дзоньталан ул.-ын, Лыска ул.-ын, Краснозатонскӧй ул.-ын, Тракт ул.-ын биаруӧн могмӧдан ортсыса везъяс</a:t>
                      </a:r>
                      <a:endParaRPr/>
                    </a:p>
                  </a:txBody>
                  <a:tcPr/>
                </a:tc>
                <a:tc>
                  <a:txBody>
                    <a:bodyPr lIns="42120" rIns="42120" tIns="0" bIns="0" anchor="ctr"/>
                    <a:p>
                      <a:pPr algn="ctr">
                        <a:lnSpc>
                          <a:spcPct val="100000"/>
                        </a:lnSpc>
                      </a:pPr>
                      <a:r>
                        <a:rPr lang="ru-RU" sz="1100">
                          <a:solidFill>
                            <a:srgbClr val="000000"/>
                          </a:solidFill>
                          <a:latin typeface="Calibri"/>
                        </a:rPr>
                        <a:t>6,27 км</a:t>
                      </a:r>
                      <a:endParaRPr/>
                    </a:p>
                  </a:txBody>
                  <a:tcPr/>
                </a:tc>
                <a:tc>
                  <a:txBody>
                    <a:bodyPr lIns="42120" rIns="42120" tIns="0" bIns="0" anchor="ctr"/>
                    <a:p>
                      <a:pPr algn="ctr">
                        <a:lnSpc>
                          <a:spcPct val="100000"/>
                        </a:lnSpc>
                      </a:pPr>
                      <a:r>
                        <a:rPr lang="ru-RU" sz="1100">
                          <a:solidFill>
                            <a:srgbClr val="000000"/>
                          </a:solidFill>
                          <a:latin typeface="Calibri"/>
                        </a:rPr>
                        <a:t>2015</a:t>
                      </a:r>
                      <a:endParaRPr/>
                    </a:p>
                  </a:txBody>
                  <a:tcPr/>
                </a:tc>
                <a:tc>
                  <a:txBody>
                    <a:bodyPr lIns="42120" rIns="42120" tIns="0" bIns="0" anchor="ctr"/>
                    <a:p>
                      <a:pPr algn="ctr">
                        <a:lnSpc>
                          <a:spcPct val="100000"/>
                        </a:lnSpc>
                      </a:pPr>
                      <a:r>
                        <a:rPr lang="ru-RU" sz="1100">
                          <a:solidFill>
                            <a:srgbClr val="000000"/>
                          </a:solidFill>
                          <a:latin typeface="Calibri"/>
                        </a:rPr>
                        <a:t>484,8</a:t>
                      </a:r>
                      <a:endParaRPr/>
                    </a:p>
                  </a:txBody>
                  <a:tcPr/>
                </a:tc>
                <a:tc>
                  <a:txBody>
                    <a:bodyPr lIns="42120" rIns="42120" tIns="0" bIns="0" anchor="ctr"/>
                    <a:p>
                      <a:pPr algn="ctr">
                        <a:lnSpc>
                          <a:spcPct val="100000"/>
                        </a:lnSpc>
                      </a:pPr>
                      <a:r>
                        <a:rPr lang="ru-RU" sz="1100">
                          <a:solidFill>
                            <a:srgbClr val="000000"/>
                          </a:solidFill>
                          <a:latin typeface="Calibri"/>
                        </a:rPr>
                        <a:t>484,8</a:t>
                      </a:r>
                      <a:endParaRPr/>
                    </a:p>
                  </a:txBody>
                  <a:tcPr/>
                </a:tc>
                <a:tc>
                  <a:txBody>
                    <a:bodyPr lIns="42120" rIns="42120" tIns="0" bIns="0" anchor="ctr"/>
                    <a:p>
                      <a:pPr algn="ctr">
                        <a:lnSpc>
                          <a:spcPct val="100000"/>
                        </a:lnSpc>
                      </a:pPr>
                      <a:r>
                        <a:rPr lang="ru-RU" sz="1100">
                          <a:solidFill>
                            <a:srgbClr val="000000"/>
                          </a:solidFill>
                          <a:latin typeface="Calibri"/>
                        </a:rPr>
                        <a:t>помалӧма</a:t>
                      </a:r>
                      <a:endParaRPr/>
                    </a:p>
                  </a:txBody>
                  <a:tcPr/>
                </a:tc>
              </a:tr>
              <a:tr h="376920">
                <a:tc>
                  <a:txBody>
                    <a:bodyPr lIns="42120" rIns="42120" tIns="0" bIns="0" anchor="b"/>
                    <a:p>
                      <a:pPr algn="just">
                        <a:lnSpc>
                          <a:spcPct val="125000"/>
                        </a:lnSpc>
                      </a:pPr>
                      <a:r>
                        <a:rPr b="1" lang="ru-RU" sz="1100">
                          <a:solidFill>
                            <a:srgbClr val="ffffff"/>
                          </a:solidFill>
                          <a:latin typeface="Calibri"/>
                        </a:rPr>
                        <a:t>Мылдiн ккп. мутасын посёлокпытшса улыс давлениеа биару везъяс</a:t>
                      </a:r>
                      <a:endParaRPr/>
                    </a:p>
                  </a:txBody>
                  <a:tcPr/>
                </a:tc>
                <a:tc>
                  <a:txBody>
                    <a:bodyPr lIns="42120" rIns="42120" tIns="0" bIns="0" anchor="ctr"/>
                    <a:p>
                      <a:pPr algn="ctr">
                        <a:lnSpc>
                          <a:spcPct val="100000"/>
                        </a:lnSpc>
                      </a:pPr>
                      <a:r>
                        <a:rPr lang="ru-RU" sz="1100">
                          <a:solidFill>
                            <a:srgbClr val="000000"/>
                          </a:solidFill>
                          <a:latin typeface="Calibri"/>
                        </a:rPr>
                        <a:t>15,66 км</a:t>
                      </a:r>
                      <a:endParaRPr/>
                    </a:p>
                  </a:txBody>
                  <a:tcPr/>
                </a:tc>
                <a:tc>
                  <a:txBody>
                    <a:bodyPr lIns="42120" rIns="42120" tIns="0" bIns="0" anchor="ctr"/>
                    <a:p>
                      <a:pPr algn="ctr">
                        <a:lnSpc>
                          <a:spcPct val="100000"/>
                        </a:lnSpc>
                      </a:pPr>
                      <a:r>
                        <a:rPr lang="ru-RU" sz="1100">
                          <a:solidFill>
                            <a:srgbClr val="000000"/>
                          </a:solidFill>
                          <a:latin typeface="Calibri"/>
                        </a:rPr>
                        <a:t>2015</a:t>
                      </a:r>
                      <a:endParaRPr/>
                    </a:p>
                  </a:txBody>
                  <a:tcPr/>
                </a:tc>
                <a:tc>
                  <a:txBody>
                    <a:bodyPr lIns="42120" rIns="42120" tIns="0" bIns="0" anchor="ctr"/>
                    <a:p>
                      <a:pPr algn="ctr">
                        <a:lnSpc>
                          <a:spcPct val="100000"/>
                        </a:lnSpc>
                      </a:pPr>
                      <a:r>
                        <a:rPr lang="ru-RU" sz="1100">
                          <a:solidFill>
                            <a:srgbClr val="000000"/>
                          </a:solidFill>
                          <a:latin typeface="Calibri"/>
                        </a:rPr>
                        <a:t>538,9</a:t>
                      </a:r>
                      <a:endParaRPr/>
                    </a:p>
                  </a:txBody>
                  <a:tcPr/>
                </a:tc>
                <a:tc>
                  <a:txBody>
                    <a:bodyPr lIns="42120" rIns="42120" tIns="0" bIns="0" anchor="ctr"/>
                    <a:p>
                      <a:pPr algn="ctr">
                        <a:lnSpc>
                          <a:spcPct val="100000"/>
                        </a:lnSpc>
                      </a:pPr>
                      <a:r>
                        <a:rPr lang="ru-RU" sz="1100">
                          <a:solidFill>
                            <a:srgbClr val="000000"/>
                          </a:solidFill>
                          <a:latin typeface="Calibri"/>
                        </a:rPr>
                        <a:t>538,9</a:t>
                      </a:r>
                      <a:endParaRPr/>
                    </a:p>
                  </a:txBody>
                  <a:tcPr/>
                </a:tc>
                <a:tc>
                  <a:txBody>
                    <a:bodyPr lIns="42120" rIns="42120" tIns="0" bIns="0" anchor="ctr"/>
                    <a:p>
                      <a:pPr algn="ctr">
                        <a:lnSpc>
                          <a:spcPct val="100000"/>
                        </a:lnSpc>
                      </a:pPr>
                      <a:r>
                        <a:rPr lang="ru-RU" sz="1100">
                          <a:solidFill>
                            <a:srgbClr val="000000"/>
                          </a:solidFill>
                          <a:latin typeface="Calibri"/>
                        </a:rPr>
                        <a:t>помалӧма</a:t>
                      </a:r>
                      <a:endParaRPr/>
                    </a:p>
                  </a:txBody>
                  <a:tcPr/>
                </a:tc>
              </a:tr>
              <a:tr h="502560">
                <a:tc>
                  <a:txBody>
                    <a:bodyPr lIns="42120" rIns="42120" tIns="0" bIns="0" anchor="b"/>
                    <a:p>
                      <a:pPr algn="just">
                        <a:lnSpc>
                          <a:spcPct val="125000"/>
                        </a:lnSpc>
                      </a:pPr>
                      <a:r>
                        <a:rPr b="1" lang="ru-RU" sz="1100">
                          <a:solidFill>
                            <a:srgbClr val="ffffff"/>
                          </a:solidFill>
                          <a:latin typeface="Calibri"/>
                        </a:rPr>
                        <a:t>Сыктывкарса Журавский ул.-ын ас олан керкаяса квартал биаруӧн могмӧдӧм</a:t>
                      </a:r>
                      <a:endParaRPr/>
                    </a:p>
                  </a:txBody>
                  <a:tcPr/>
                </a:tc>
                <a:tc>
                  <a:txBody>
                    <a:bodyPr lIns="42120" rIns="42120" tIns="0" bIns="0" anchor="ctr"/>
                    <a:p>
                      <a:pPr algn="ctr">
                        <a:lnSpc>
                          <a:spcPct val="100000"/>
                        </a:lnSpc>
                      </a:pPr>
                      <a:r>
                        <a:rPr lang="ru-RU" sz="1100">
                          <a:solidFill>
                            <a:srgbClr val="000000"/>
                          </a:solidFill>
                          <a:latin typeface="Calibri"/>
                        </a:rPr>
                        <a:t>0,47 км</a:t>
                      </a:r>
                      <a:endParaRPr/>
                    </a:p>
                  </a:txBody>
                  <a:tcPr/>
                </a:tc>
                <a:tc>
                  <a:txBody>
                    <a:bodyPr lIns="42120" rIns="42120" tIns="0" bIns="0" anchor="ctr"/>
                    <a:p>
                      <a:pPr algn="ctr">
                        <a:lnSpc>
                          <a:spcPct val="100000"/>
                        </a:lnSpc>
                      </a:pPr>
                      <a:r>
                        <a:rPr lang="ru-RU" sz="1100">
                          <a:solidFill>
                            <a:srgbClr val="000000"/>
                          </a:solidFill>
                          <a:latin typeface="Calibri"/>
                        </a:rPr>
                        <a:t>2015</a:t>
                      </a:r>
                      <a:endParaRPr/>
                    </a:p>
                  </a:txBody>
                  <a:tcPr/>
                </a:tc>
                <a:tc>
                  <a:txBody>
                    <a:bodyPr lIns="42120" rIns="42120" tIns="0" bIns="0" anchor="ctr"/>
                    <a:p>
                      <a:pPr algn="ctr">
                        <a:lnSpc>
                          <a:spcPct val="100000"/>
                        </a:lnSpc>
                      </a:pPr>
                      <a:r>
                        <a:rPr lang="ru-RU" sz="1100">
                          <a:solidFill>
                            <a:srgbClr val="000000"/>
                          </a:solidFill>
                          <a:latin typeface="Calibri"/>
                        </a:rPr>
                        <a:t>3 739,5</a:t>
                      </a:r>
                      <a:endParaRPr/>
                    </a:p>
                  </a:txBody>
                  <a:tcPr/>
                </a:tc>
                <a:tc>
                  <a:txBody>
                    <a:bodyPr lIns="42120" rIns="42120" tIns="0" bIns="0" anchor="ctr"/>
                    <a:p>
                      <a:pPr algn="ctr">
                        <a:lnSpc>
                          <a:spcPct val="100000"/>
                        </a:lnSpc>
                      </a:pPr>
                      <a:r>
                        <a:rPr lang="ru-RU" sz="1100">
                          <a:solidFill>
                            <a:srgbClr val="000000"/>
                          </a:solidFill>
                          <a:latin typeface="Calibri"/>
                        </a:rPr>
                        <a:t>3 739,5</a:t>
                      </a:r>
                      <a:endParaRPr/>
                    </a:p>
                  </a:txBody>
                  <a:tcPr/>
                </a:tc>
                <a:tc>
                  <a:txBody>
                    <a:bodyPr lIns="42120" rIns="42120" tIns="0" bIns="0" anchor="ctr"/>
                    <a:p>
                      <a:pPr algn="ctr">
                        <a:lnSpc>
                          <a:spcPct val="100000"/>
                        </a:lnSpc>
                      </a:pPr>
                      <a:r>
                        <a:rPr lang="ru-RU" sz="1100">
                          <a:solidFill>
                            <a:srgbClr val="000000"/>
                          </a:solidFill>
                          <a:latin typeface="Calibri"/>
                        </a:rPr>
                        <a:t>уджӧ пыртӧма</a:t>
                      </a:r>
                      <a:endParaRPr/>
                    </a:p>
                  </a:txBody>
                  <a:tcPr/>
                </a:tc>
              </a:tr>
            </a:tbl>
          </a:graphicData>
        </a:graphic>
      </p:graphicFrame>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6" name="Picture 2" descr=""/>
          <p:cNvPicPr/>
          <p:nvPr/>
        </p:nvPicPr>
        <p:blipFill>
          <a:blip r:embed="rId1"/>
          <a:stretch>
            <a:fillRect/>
          </a:stretch>
        </p:blipFill>
        <p:spPr>
          <a:xfrm>
            <a:off x="453600" y="692640"/>
            <a:ext cx="1453680" cy="1295640"/>
          </a:xfrm>
          <a:prstGeom prst="rect">
            <a:avLst/>
          </a:prstGeom>
          <a:ln>
            <a:noFill/>
          </a:ln>
        </p:spPr>
      </p:pic>
      <p:sp>
        <p:nvSpPr>
          <p:cNvPr id="407" name="TextShape 1"/>
          <p:cNvSpPr txBox="1"/>
          <p:nvPr/>
        </p:nvSpPr>
        <p:spPr>
          <a:xfrm>
            <a:off x="0" y="6492960"/>
            <a:ext cx="395280" cy="364680"/>
          </a:xfrm>
          <a:prstGeom prst="rect">
            <a:avLst/>
          </a:prstGeom>
        </p:spPr>
        <p:txBody>
          <a:bodyPr anchor="ctr"/>
          <a:p>
            <a:pPr>
              <a:lnSpc>
                <a:spcPct val="100000"/>
              </a:lnSpc>
            </a:pPr>
            <a:fld id="{DF7C8194-1AC3-41B9-A0F4-79D9B40945C8}" type="slidenum">
              <a:rPr lang="ru-RU" sz="1200">
                <a:solidFill>
                  <a:srgbClr val="ffc000"/>
                </a:solidFill>
                <a:latin typeface="Calibri"/>
              </a:rPr>
              <a:t>&lt;номер&gt;</a:t>
            </a:fld>
            <a:endParaRPr/>
          </a:p>
        </p:txBody>
      </p:sp>
      <p:sp>
        <p:nvSpPr>
          <p:cNvPr id="408" name="CustomShape 2"/>
          <p:cNvSpPr/>
          <p:nvPr/>
        </p:nvSpPr>
        <p:spPr>
          <a:xfrm>
            <a:off x="1835640" y="1340640"/>
            <a:ext cx="7200360" cy="942840"/>
          </a:xfrm>
          <a:prstGeom prst="rect">
            <a:avLst/>
          </a:prstGeom>
          <a:noFill/>
          <a:ln>
            <a:noFill/>
          </a:ln>
        </p:spPr>
        <p:txBody>
          <a:bodyPr lIns="90000" rIns="90000" tIns="45000" bIns="45000"/>
          <a:p>
            <a:pPr algn="ctr">
              <a:lnSpc>
                <a:spcPct val="100000"/>
              </a:lnSpc>
            </a:pPr>
            <a:r>
              <a:rPr lang="ru-RU" sz="1400">
                <a:solidFill>
                  <a:srgbClr val="000000"/>
                </a:solidFill>
                <a:latin typeface="Times New Roman"/>
              </a:rPr>
              <a:t>Вынсьӧдӧма Коми Республикаса Веськӧдлан котырлӧн 2012.09.28 лунся 421 №-а шуӧмӧн.</a:t>
            </a:r>
            <a:endParaRPr/>
          </a:p>
          <a:p>
            <a:pPr algn="ctr">
              <a:lnSpc>
                <a:spcPct val="100000"/>
              </a:lnSpc>
            </a:pPr>
            <a:r>
              <a:rPr lang="ru-RU" sz="1400">
                <a:solidFill>
                  <a:srgbClr val="000000"/>
                </a:solidFill>
                <a:latin typeface="Times New Roman"/>
              </a:rPr>
              <a:t>Шӧр мог ––  лӧсьӧдны  бур удж рынок сӧвмӧм вылӧ условиеяс да отсавны збыльмӧдны тырвыйӧ, тыдалан бӧртаса да ас вӧляысь бӧрйӧм удж вылӧ гражданалысь инӧдъяс серти канму гарантияяс.</a:t>
            </a:r>
            <a:endParaRPr/>
          </a:p>
        </p:txBody>
      </p:sp>
      <p:sp>
        <p:nvSpPr>
          <p:cNvPr id="409" name="CustomShape 3"/>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5. «ЙӦЗӦС УДЖӦН МОГМӦДӦМЛЫ ОТСАЛӦМ»</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410" name="Диаграмма 21"/>
          <p:cNvGraphicFramePr/>
          <p:nvPr/>
        </p:nvGraphicFramePr>
        <p:xfrm>
          <a:off x="462240" y="5589360"/>
          <a:ext cx="6485760" cy="1070640"/>
        </p:xfrm>
        <a:graphic>
          <a:graphicData uri="http://schemas.openxmlformats.org/drawingml/2006/chart">
            <c:chart xmlns:c="http://schemas.openxmlformats.org/drawingml/2006/chart" xmlns:r="http://schemas.openxmlformats.org/officeDocument/2006/relationships" r:id="rId2"/>
          </a:graphicData>
        </a:graphic>
      </p:graphicFrame>
      <p:sp>
        <p:nvSpPr>
          <p:cNvPr id="411" name="CustomShape 4"/>
          <p:cNvSpPr/>
          <p:nvPr/>
        </p:nvSpPr>
        <p:spPr>
          <a:xfrm>
            <a:off x="6876360" y="5661360"/>
            <a:ext cx="1899720" cy="926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 </a:t>
            </a: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84% вылӧ. </a:t>
            </a:r>
            <a:endParaRPr/>
          </a:p>
        </p:txBody>
      </p:sp>
      <p:sp>
        <p:nvSpPr>
          <p:cNvPr id="412" name="CustomShape 5"/>
          <p:cNvSpPr/>
          <p:nvPr/>
        </p:nvSpPr>
        <p:spPr>
          <a:xfrm>
            <a:off x="462240" y="2349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уджтасувъяс серти да ставнас, млн. шайт</a:t>
            </a:r>
            <a:endParaRPr/>
          </a:p>
        </p:txBody>
      </p:sp>
      <p:graphicFrame>
        <p:nvGraphicFramePr>
          <p:cNvPr id="413" name="Диаграмма 20"/>
          <p:cNvGraphicFramePr/>
          <p:nvPr/>
        </p:nvGraphicFramePr>
        <p:xfrm>
          <a:off x="455760" y="2755800"/>
          <a:ext cx="8320320" cy="2761200"/>
        </p:xfrm>
        <a:graphic>
          <a:graphicData uri="http://schemas.openxmlformats.org/drawingml/2006/chart">
            <c:chart xmlns:c="http://schemas.openxmlformats.org/drawingml/2006/chart" xmlns:r="http://schemas.openxmlformats.org/officeDocument/2006/relationships" r:id="rId3"/>
          </a:graphicData>
        </a:graphic>
      </p:graphicFrame>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4" name="CustomShape 1"/>
          <p:cNvSpPr/>
          <p:nvPr/>
        </p:nvSpPr>
        <p:spPr>
          <a:xfrm>
            <a:off x="467640" y="76464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a:t>
            </a:r>
            <a:endParaRPr/>
          </a:p>
          <a:p>
            <a:pPr algn="ctr">
              <a:lnSpc>
                <a:spcPct val="100000"/>
              </a:lnSpc>
            </a:pPr>
            <a:r>
              <a:rPr b="1" lang="ru-RU" sz="1600">
                <a:solidFill>
                  <a:srgbClr val="77933c"/>
                </a:solidFill>
                <a:latin typeface="Times New Roman"/>
              </a:rPr>
              <a:t>шедӧдӧм йылысь тӧдмӧгъяс</a:t>
            </a:r>
            <a:endParaRPr/>
          </a:p>
        </p:txBody>
      </p:sp>
      <p:sp>
        <p:nvSpPr>
          <p:cNvPr id="415" name="TextShape 2"/>
          <p:cNvSpPr txBox="1"/>
          <p:nvPr/>
        </p:nvSpPr>
        <p:spPr>
          <a:xfrm>
            <a:off x="0" y="6492960"/>
            <a:ext cx="395280" cy="364680"/>
          </a:xfrm>
          <a:prstGeom prst="rect">
            <a:avLst/>
          </a:prstGeom>
        </p:spPr>
        <p:txBody>
          <a:bodyPr anchor="ctr"/>
          <a:p>
            <a:pPr>
              <a:lnSpc>
                <a:spcPct val="100000"/>
              </a:lnSpc>
            </a:pPr>
            <a:fld id="{D2D0B25E-F3AE-4010-9F08-61C17B67EF46}" type="slidenum">
              <a:rPr lang="ru-RU" sz="1200">
                <a:solidFill>
                  <a:srgbClr val="ffc000"/>
                </a:solidFill>
                <a:latin typeface="Calibri"/>
              </a:rPr>
              <a:t>&lt;номер&gt;</a:t>
            </a:fld>
            <a:endParaRPr/>
          </a:p>
        </p:txBody>
      </p:sp>
      <p:graphicFrame>
        <p:nvGraphicFramePr>
          <p:cNvPr id="416" name="Диаграмма 7"/>
          <p:cNvGraphicFramePr/>
          <p:nvPr/>
        </p:nvGraphicFramePr>
        <p:xfrm>
          <a:off x="467640" y="1412640"/>
          <a:ext cx="8309520" cy="1367640"/>
        </p:xfrm>
        <a:graphic>
          <a:graphicData uri="http://schemas.openxmlformats.org/drawingml/2006/chart">
            <c:chart xmlns:c="http://schemas.openxmlformats.org/drawingml/2006/chart" xmlns:r="http://schemas.openxmlformats.org/officeDocument/2006/relationships" r:id="rId1"/>
          </a:graphicData>
        </a:graphic>
      </p:graphicFrame>
      <p:sp>
        <p:nvSpPr>
          <p:cNvPr id="417" name="CustomShape 3"/>
          <p:cNvSpPr/>
          <p:nvPr/>
        </p:nvSpPr>
        <p:spPr>
          <a:xfrm>
            <a:off x="8028360" y="1655280"/>
            <a:ext cx="645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88,6 %</a:t>
            </a:r>
            <a:endParaRPr/>
          </a:p>
        </p:txBody>
      </p:sp>
      <p:graphicFrame>
        <p:nvGraphicFramePr>
          <p:cNvPr id="418" name="Диаграмма 11"/>
          <p:cNvGraphicFramePr/>
          <p:nvPr/>
        </p:nvGraphicFramePr>
        <p:xfrm>
          <a:off x="467640" y="2864520"/>
          <a:ext cx="8309520" cy="1037520"/>
        </p:xfrm>
        <a:graphic>
          <a:graphicData uri="http://schemas.openxmlformats.org/drawingml/2006/chart">
            <c:chart xmlns:c="http://schemas.openxmlformats.org/drawingml/2006/chart" xmlns:r="http://schemas.openxmlformats.org/officeDocument/2006/relationships" r:id="rId2"/>
          </a:graphicData>
        </a:graphic>
      </p:graphicFrame>
      <p:sp>
        <p:nvSpPr>
          <p:cNvPr id="419" name="CustomShape 4"/>
          <p:cNvSpPr/>
          <p:nvPr/>
        </p:nvSpPr>
        <p:spPr>
          <a:xfrm>
            <a:off x="467640" y="3933000"/>
            <a:ext cx="8309520" cy="2478600"/>
          </a:xfrm>
          <a:prstGeom prst="rect">
            <a:avLst/>
          </a:prstGeom>
          <a:noFill/>
          <a:ln>
            <a:noFill/>
          </a:ln>
        </p:spPr>
        <p:txBody>
          <a:bodyPr lIns="90000" rIns="90000" tIns="45000" bIns="45000"/>
          <a:p>
            <a:pPr algn="just">
              <a:lnSpc>
                <a:spcPct val="105000"/>
              </a:lnSpc>
            </a:pPr>
            <a:r>
              <a:rPr lang="ru-RU" sz="1250">
                <a:solidFill>
                  <a:srgbClr val="000000"/>
                </a:solidFill>
                <a:latin typeface="Times New Roman"/>
              </a:rPr>
              <a:t>«Дiнмуса удж рынокӧн веськӧдлӧм, удж ресурсъяс артмӧдан да наӧн вӧдитчан удж ладмӧдӧм» 1 уджтасув серти урчитӧма мероприятиеяс, кутшӧмъяс сетӧны позянлун </a:t>
            </a:r>
            <a:r>
              <a:rPr lang="ru-RU" sz="1200">
                <a:solidFill>
                  <a:srgbClr val="000000"/>
                </a:solidFill>
                <a:latin typeface="Times New Roman"/>
              </a:rPr>
              <a:t>ӧдйӧ</a:t>
            </a:r>
            <a:r>
              <a:rPr lang="ru-RU" sz="1250">
                <a:solidFill>
                  <a:srgbClr val="000000"/>
                </a:solidFill>
                <a:latin typeface="Times New Roman"/>
              </a:rPr>
              <a:t> да бура могмӧдны удж сетысьясӧс уджалысьясӧн, ӧдйӧ отсавны уджтӧмалысь гражданалы пырны удж вылӧ налӧн коланлун да уджсикасын позянлунъяс серти, чинтыны уджтӧмалан кадколастсӧ. «Вермытӧмъяслы оборудуйтӧм (лӧсьӧдӧм) уджалан местаяс вылӧ уджтӧм вермытӧмъяслы уджавны пырны отсалӧм» 2 уджтасувса мероприятиеяссӧ веськӧдӧма сэтшӧм условиеяс лӧсьӧдӧм вылӧ, медым морт лӧсьыда олiс да вӧляпырысь сӧвмис, отсавны омӧля дорйӧм категория олысьяслы, кодъяслы сьӧкыд корсьны уджсӧ. «Канму уджтас збыльмӧдӧмсӧ могмӧдӧм» 3 уджтасувса мероприятиеяслӧн могыс – ӧтувтны удж рынокын участникъяслысь вынъяссӧ, ладмӧдны канму органъяслысь, уджсикас серти союзъяслысь, уджалысьяслӧн да уджӧн могмӧдысьяслӧн мукӧд бӧрйӧм органлысь уджсӧ олысьясӧс уджӧн могмӧдан мераяс лӧсьӧдӧмын да збыльмӧдӧмын. «Йӧзӧс уджӧн могмӧдан юкӧнын содтӧд мероприятиеяс, кутшӧмъясӧс веськӧдӧма Коми Республикаса удж рынокын ёсьлунсӧ чинтӧм вылӧ» 4 уджтасувса мероприятиеяссӧ веськӧдӧма Коми Республикаса удж рынокын ёсьлунсӧ чинтӧм вылӧ.</a:t>
            </a:r>
            <a:endParaRPr/>
          </a:p>
        </p:txBody>
      </p:sp>
      <p:sp>
        <p:nvSpPr>
          <p:cNvPr id="420" name="CustomShape 5"/>
          <p:cNvSpPr/>
          <p:nvPr/>
        </p:nvSpPr>
        <p:spPr>
          <a:xfrm>
            <a:off x="4572000" y="2231280"/>
            <a:ext cx="789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113,3 %</a:t>
            </a:r>
            <a:endParaRPr/>
          </a:p>
        </p:txBody>
      </p:sp>
      <p:sp>
        <p:nvSpPr>
          <p:cNvPr id="421" name="CustomShape 6"/>
          <p:cNvSpPr/>
          <p:nvPr/>
        </p:nvSpPr>
        <p:spPr>
          <a:xfrm>
            <a:off x="8030160" y="3383280"/>
            <a:ext cx="74700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103,2 %</a:t>
            </a:r>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 name="TextShape 1"/>
          <p:cNvSpPr txBox="1"/>
          <p:nvPr/>
        </p:nvSpPr>
        <p:spPr>
          <a:xfrm>
            <a:off x="467640" y="1268640"/>
            <a:ext cx="8309520" cy="5256360"/>
          </a:xfrm>
          <a:prstGeom prst="rect">
            <a:avLst/>
          </a:prstGeom>
        </p:spPr>
        <p:txBody>
          <a:bodyPr/>
          <a:p>
            <a:pPr algn="just">
              <a:lnSpc>
                <a:spcPct val="130000"/>
              </a:lnSpc>
            </a:pPr>
            <a:r>
              <a:rPr lang="ru-RU" sz="1400">
                <a:solidFill>
                  <a:srgbClr val="000000"/>
                </a:solidFill>
                <a:latin typeface="Times New Roman"/>
              </a:rPr>
              <a:t>- 2015 воын пасйӧм уджтӧмалан шӧркодь тшупӧдыс - 1,5%;</a:t>
            </a:r>
            <a:endParaRPr/>
          </a:p>
          <a:p>
            <a:pPr algn="just">
              <a:lnSpc>
                <a:spcPct val="130000"/>
              </a:lnSpc>
            </a:pPr>
            <a:r>
              <a:rPr lang="ru-RU" sz="1400">
                <a:solidFill>
                  <a:srgbClr val="000000"/>
                </a:solidFill>
                <a:latin typeface="Times New Roman"/>
              </a:rPr>
              <a:t>- йӧзӧс уджӧн могмӧдан тшупӧдыс (шӧркодя вонас) - 66,2%.</a:t>
            </a:r>
            <a:endParaRPr/>
          </a:p>
          <a:p>
            <a:pPr algn="just">
              <a:lnSpc>
                <a:spcPct val="130000"/>
              </a:lnSpc>
            </a:pPr>
            <a:r>
              <a:rPr lang="ru-RU" sz="1400">
                <a:solidFill>
                  <a:srgbClr val="000000"/>
                </a:solidFill>
                <a:latin typeface="Times New Roman"/>
              </a:rPr>
              <a:t>- ӧтувъя уджтӧмалан тшупӧдыс - 7,0%.</a:t>
            </a:r>
            <a:endParaRPr/>
          </a:p>
          <a:p>
            <a:pPr algn="just">
              <a:lnSpc>
                <a:spcPct val="130000"/>
              </a:lnSpc>
            </a:pPr>
            <a:r>
              <a:rPr lang="ru-RU" sz="1400">
                <a:solidFill>
                  <a:srgbClr val="000000"/>
                </a:solidFill>
                <a:latin typeface="Times New Roman"/>
              </a:rPr>
              <a:t>- уджсикасӧ велӧдӧм бӧрын да уджсикасын содтӧд тӧдӧмлун босьтӧм бӧрын гражданаӧс уджӧн могмӧдан тшупӧдыс - 80,0%;</a:t>
            </a:r>
            <a:endParaRPr/>
          </a:p>
          <a:p>
            <a:pPr algn="just">
              <a:lnSpc>
                <a:spcPct val="130000"/>
              </a:lnSpc>
            </a:pPr>
            <a:r>
              <a:rPr lang="ru-RU" sz="1400">
                <a:solidFill>
                  <a:srgbClr val="000000"/>
                </a:solidFill>
                <a:latin typeface="Times New Roman"/>
              </a:rPr>
              <a:t>- уджтӧмалысь граждана лыд, кодъясӧс пасйӧмаӧсь предпринимательскӧй удж нуӧдысьясӧн йӧзӧс уджӧн могмӧдан канму служба отсӧгӧн, - 123 морт;</a:t>
            </a:r>
            <a:endParaRPr/>
          </a:p>
          <a:p>
            <a:pPr algn="just">
              <a:lnSpc>
                <a:spcPct val="130000"/>
              </a:lnSpc>
            </a:pPr>
            <a:r>
              <a:rPr lang="ru-RU" sz="1400">
                <a:solidFill>
                  <a:srgbClr val="000000"/>
                </a:solidFill>
                <a:latin typeface="Times New Roman"/>
              </a:rPr>
              <a:t>- вермытӧмъяслы оборудуйтӧм (лӧсьӧдӧм) уджалан местаяс вылын уджалысь вермытӧмъяслӧн лыд уджавны вермысь арлыда вермытӧмъяслӧн ӧтувъя лыд серти - 0,4%;</a:t>
            </a:r>
            <a:endParaRPr/>
          </a:p>
          <a:p>
            <a:pPr algn="just">
              <a:lnSpc>
                <a:spcPct val="130000"/>
              </a:lnSpc>
            </a:pPr>
            <a:r>
              <a:rPr lang="ru-RU" sz="1400">
                <a:solidFill>
                  <a:srgbClr val="000000"/>
                </a:solidFill>
                <a:latin typeface="Times New Roman"/>
              </a:rPr>
              <a:t>- республикаса 20 муниципальнӧй юкӧнысь быдын уджалӧны олысьясӧс уджӧн могмӧдан шӧринъяс, кодъяс сетiсны йӧзӧс уджӧн могмӧдан юкӧнын 165638 канму услуга;</a:t>
            </a:r>
            <a:endParaRPr/>
          </a:p>
          <a:p>
            <a:pPr algn="just">
              <a:lnSpc>
                <a:spcPct val="130000"/>
              </a:lnSpc>
            </a:pPr>
            <a:r>
              <a:rPr lang="ru-RU" sz="1400">
                <a:solidFill>
                  <a:srgbClr val="000000"/>
                </a:solidFill>
                <a:latin typeface="Times New Roman"/>
              </a:rPr>
              <a:t>- организацияясса уджалысь лыд, кодъясӧс вермӧны вештыны уджысь, да удж корсьысь граждана лыд, кодъяс пырисны недыр кадся удж вылӧ, - 600 морт;</a:t>
            </a:r>
            <a:endParaRPr/>
          </a:p>
          <a:p>
            <a:pPr algn="just">
              <a:lnSpc>
                <a:spcPct val="130000"/>
              </a:lnSpc>
            </a:pPr>
            <a:r>
              <a:rPr lang="ru-RU" sz="1400">
                <a:solidFill>
                  <a:srgbClr val="000000"/>
                </a:solidFill>
                <a:latin typeface="Times New Roman"/>
              </a:rPr>
              <a:t>- организацияясса уджалысь лыд, кодъясӧс вермӧны вештыны уджысь, да удж корсьысь граждана лыд, кодъяс уджсикасӧ водзвыв велӧдчисны да стажируйтчисны, - 427 морт;</a:t>
            </a:r>
            <a:endParaRPr/>
          </a:p>
          <a:p>
            <a:pPr algn="just">
              <a:lnSpc>
                <a:spcPct val="130000"/>
              </a:lnSpc>
            </a:pPr>
            <a:r>
              <a:rPr lang="ru-RU" sz="1400">
                <a:solidFill>
                  <a:srgbClr val="000000"/>
                </a:solidFill>
                <a:latin typeface="Times New Roman"/>
              </a:rPr>
              <a:t>- социальнӧй проектъяс збыльмӧдысь 22 арӧссянь 30 арӧсӧдз том йӧз лыд, кодъяс заводитiсны збыльмӧдны выль социальнӧй проектъяс, - 30 морт;</a:t>
            </a:r>
            <a:endParaRPr/>
          </a:p>
          <a:p>
            <a:pPr algn="just">
              <a:lnSpc>
                <a:spcPct val="130000"/>
              </a:lnSpc>
            </a:pPr>
            <a:r>
              <a:rPr lang="ru-RU" sz="1400">
                <a:solidFill>
                  <a:srgbClr val="000000"/>
                </a:solidFill>
                <a:latin typeface="Times New Roman"/>
              </a:rPr>
              <a:t>- уджӧн могмӧдан социальнӧй условиеяс серти уджалан местаяс вылӧ босьтӧм вермытӧмъяс лыд - 60 морт.</a:t>
            </a:r>
            <a:endParaRPr/>
          </a:p>
        </p:txBody>
      </p:sp>
      <p:sp>
        <p:nvSpPr>
          <p:cNvPr id="423" name="TextShape 2"/>
          <p:cNvSpPr txBox="1"/>
          <p:nvPr/>
        </p:nvSpPr>
        <p:spPr>
          <a:xfrm>
            <a:off x="0" y="6492960"/>
            <a:ext cx="395280" cy="364680"/>
          </a:xfrm>
          <a:prstGeom prst="rect">
            <a:avLst/>
          </a:prstGeom>
        </p:spPr>
        <p:txBody>
          <a:bodyPr anchor="ctr"/>
          <a:p>
            <a:pPr>
              <a:lnSpc>
                <a:spcPct val="100000"/>
              </a:lnSpc>
            </a:pPr>
            <a:fld id="{B70D937A-6A95-4179-9662-1C8A9AF7531D}" type="slidenum">
              <a:rPr lang="ru-RU" sz="1200">
                <a:solidFill>
                  <a:srgbClr val="ffc000"/>
                </a:solidFill>
                <a:latin typeface="Calibri"/>
              </a:rPr>
              <a:t>&lt;номер&gt;</a:t>
            </a:fld>
            <a:endParaRPr/>
          </a:p>
        </p:txBody>
      </p:sp>
      <p:sp>
        <p:nvSpPr>
          <p:cNvPr id="424" name="CustomShape 3"/>
          <p:cNvSpPr/>
          <p:nvPr/>
        </p:nvSpPr>
        <p:spPr>
          <a:xfrm>
            <a:off x="467640" y="786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5" name="CustomShape 1"/>
          <p:cNvSpPr/>
          <p:nvPr/>
        </p:nvSpPr>
        <p:spPr>
          <a:xfrm>
            <a:off x="2123640" y="692640"/>
            <a:ext cx="6664320" cy="130716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6. «КОМИ РЕСПУБЛИКАСА ОЛЫСЬЯСӦС ДА МУТАСЪЯС ВИЧЧЫСЬТӦМТОРЪЯСЫСЬ ДОРЙӦМ, ПӦЖАРЫСЬ ВИДЗЧЫСЬӦМ ДА ВА ОБЪЕКТЪЯС ВЫЛЫН ЙӦЗЛЫСЬ ВИДЗЧЫСЯНЛУН МОГМӦДӦМ»</a:t>
            </a:r>
            <a:endParaRPr/>
          </a:p>
          <a:p>
            <a:pPr algn="ctr">
              <a:lnSpc>
                <a:spcPct val="100000"/>
              </a:lnSpc>
            </a:pPr>
            <a:r>
              <a:rPr b="1" lang="ru-RU" sz="1600">
                <a:solidFill>
                  <a:srgbClr val="000000"/>
                </a:solidFill>
                <a:latin typeface="Times New Roman"/>
              </a:rPr>
              <a:t>КОМИ РЕСПУБЛИКАСА КАНМУ УДЖТАС</a:t>
            </a:r>
            <a:endParaRPr/>
          </a:p>
        </p:txBody>
      </p:sp>
      <p:pic>
        <p:nvPicPr>
          <p:cNvPr id="426" name="Рисунок 9" descr=""/>
          <p:cNvPicPr/>
          <p:nvPr/>
        </p:nvPicPr>
        <p:blipFill>
          <a:blip r:embed="rId1"/>
          <a:srcRect l="165000" t="98750" r="197500" b="1405625"/>
          <a:stretch>
            <a:fillRect/>
          </a:stretch>
        </p:blipFill>
        <p:spPr>
          <a:xfrm>
            <a:off x="499680" y="721080"/>
            <a:ext cx="1407960" cy="1198800"/>
          </a:xfrm>
          <a:prstGeom prst="rect">
            <a:avLst/>
          </a:prstGeom>
          <a:ln>
            <a:noFill/>
          </a:ln>
        </p:spPr>
      </p:pic>
      <p:sp>
        <p:nvSpPr>
          <p:cNvPr id="427" name="TextShape 2"/>
          <p:cNvSpPr txBox="1"/>
          <p:nvPr/>
        </p:nvSpPr>
        <p:spPr>
          <a:xfrm>
            <a:off x="0" y="6492960"/>
            <a:ext cx="395280" cy="364680"/>
          </a:xfrm>
          <a:prstGeom prst="rect">
            <a:avLst/>
          </a:prstGeom>
        </p:spPr>
        <p:txBody>
          <a:bodyPr anchor="ctr"/>
          <a:p>
            <a:pPr>
              <a:lnSpc>
                <a:spcPct val="100000"/>
              </a:lnSpc>
            </a:pPr>
            <a:fld id="{299138E2-B0A4-4F54-9C51-9722D3B0A742}" type="slidenum">
              <a:rPr lang="ru-RU" sz="1200">
                <a:solidFill>
                  <a:srgbClr val="ffc000"/>
                </a:solidFill>
                <a:latin typeface="Calibri"/>
              </a:rPr>
              <a:t>&lt;номер&gt;</a:t>
            </a:fld>
            <a:endParaRPr/>
          </a:p>
        </p:txBody>
      </p:sp>
      <p:sp>
        <p:nvSpPr>
          <p:cNvPr id="428" name="CustomShape 3"/>
          <p:cNvSpPr/>
          <p:nvPr/>
        </p:nvSpPr>
        <p:spPr>
          <a:xfrm>
            <a:off x="499680" y="2088360"/>
            <a:ext cx="8288280" cy="684360"/>
          </a:xfrm>
          <a:prstGeom prst="rect">
            <a:avLst/>
          </a:prstGeom>
          <a:noFill/>
          <a:ln>
            <a:noFill/>
          </a:ln>
        </p:spPr>
        <p:txBody>
          <a:bodyPr lIns="90000" rIns="90000" tIns="45000" bIns="45000"/>
          <a:p>
            <a:pPr algn="ctr">
              <a:lnSpc>
                <a:spcPct val="100000"/>
              </a:lnSpc>
            </a:pPr>
            <a:r>
              <a:rPr lang="ru-RU" sz="1300">
                <a:solidFill>
                  <a:srgbClr val="000000"/>
                </a:solidFill>
                <a:latin typeface="Times New Roman"/>
              </a:rPr>
              <a:t>Вынсьӧдӧма Коми Республикаса Веськӧдлан котырлӧн 2012.09.28 лунся 421 №-а шуӧмӧн.</a:t>
            </a:r>
            <a:endParaRPr/>
          </a:p>
          <a:p>
            <a:pPr algn="ctr">
              <a:lnSpc>
                <a:spcPct val="100000"/>
              </a:lnSpc>
            </a:pPr>
            <a:r>
              <a:rPr lang="ru-RU" sz="1300">
                <a:solidFill>
                  <a:srgbClr val="000000"/>
                </a:solidFill>
                <a:latin typeface="Times New Roman"/>
              </a:rPr>
              <a:t>Шӧр мог  – бурмӧдны Виччысьтӧмторъясысь ӧлӧдан да найӧс бырӧдан ӧтувъя канму системалӧн Коми республиканскӧй системаувлысь да терроризмысь ӧлӧдан системалысь уджсӧ.</a:t>
            </a:r>
            <a:endParaRPr/>
          </a:p>
        </p:txBody>
      </p:sp>
      <p:graphicFrame>
        <p:nvGraphicFramePr>
          <p:cNvPr id="429" name="Диаграмма 21"/>
          <p:cNvGraphicFramePr/>
          <p:nvPr/>
        </p:nvGraphicFramePr>
        <p:xfrm>
          <a:off x="462240" y="5661360"/>
          <a:ext cx="6413760" cy="935640"/>
        </p:xfrm>
        <a:graphic>
          <a:graphicData uri="http://schemas.openxmlformats.org/drawingml/2006/chart">
            <c:chart xmlns:c="http://schemas.openxmlformats.org/drawingml/2006/chart" xmlns:r="http://schemas.openxmlformats.org/officeDocument/2006/relationships" r:id="rId2"/>
          </a:graphicData>
        </a:graphic>
      </p:graphicFrame>
      <p:sp>
        <p:nvSpPr>
          <p:cNvPr id="430" name="CustomShape 4"/>
          <p:cNvSpPr/>
          <p:nvPr/>
        </p:nvSpPr>
        <p:spPr>
          <a:xfrm>
            <a:off x="6876360" y="5661360"/>
            <a:ext cx="1899720" cy="1007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91,2% вылӧ.</a:t>
            </a:r>
            <a:endParaRPr/>
          </a:p>
        </p:txBody>
      </p:sp>
      <p:sp>
        <p:nvSpPr>
          <p:cNvPr id="431" name="CustomShape 5"/>
          <p:cNvSpPr/>
          <p:nvPr/>
        </p:nvSpPr>
        <p:spPr>
          <a:xfrm>
            <a:off x="462240" y="2781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уджтасувъяс серти да ставнас, млн. шайт</a:t>
            </a:r>
            <a:endParaRPr/>
          </a:p>
        </p:txBody>
      </p:sp>
      <p:graphicFrame>
        <p:nvGraphicFramePr>
          <p:cNvPr id="432" name="Диаграмма 20"/>
          <p:cNvGraphicFramePr/>
          <p:nvPr/>
        </p:nvGraphicFramePr>
        <p:xfrm>
          <a:off x="462240" y="3191400"/>
          <a:ext cx="8320320" cy="2325240"/>
        </p:xfrm>
        <a:graphic>
          <a:graphicData uri="http://schemas.openxmlformats.org/drawingml/2006/chart">
            <c:chart xmlns:c="http://schemas.openxmlformats.org/drawingml/2006/chart" xmlns:r="http://schemas.openxmlformats.org/officeDocument/2006/relationships" r:id="rId3"/>
          </a:graphicData>
        </a:graphic>
      </p:graphicFrame>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3" name="CustomShape 1"/>
          <p:cNvSpPr/>
          <p:nvPr/>
        </p:nvSpPr>
        <p:spPr>
          <a:xfrm>
            <a:off x="467640" y="242100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Торъя, медся тӧдчана, шӧр мероприятиеяс серти сьӧмӧн могмӧдан ыджда,</a:t>
            </a:r>
            <a:endParaRPr/>
          </a:p>
          <a:p>
            <a:pPr algn="ctr">
              <a:lnSpc>
                <a:spcPct val="100000"/>
              </a:lnSpc>
            </a:pPr>
            <a:r>
              <a:rPr b="1" lang="ru-RU" sz="1600">
                <a:solidFill>
                  <a:srgbClr val="77933c"/>
                </a:solidFill>
                <a:latin typeface="Times New Roman"/>
              </a:rPr>
              <a:t>млн. шайт</a:t>
            </a:r>
            <a:endParaRPr/>
          </a:p>
        </p:txBody>
      </p:sp>
      <p:sp>
        <p:nvSpPr>
          <p:cNvPr id="434" name="TextShape 2"/>
          <p:cNvSpPr txBox="1"/>
          <p:nvPr/>
        </p:nvSpPr>
        <p:spPr>
          <a:xfrm>
            <a:off x="0" y="6492960"/>
            <a:ext cx="395280" cy="364680"/>
          </a:xfrm>
          <a:prstGeom prst="rect">
            <a:avLst/>
          </a:prstGeom>
        </p:spPr>
        <p:txBody>
          <a:bodyPr anchor="ctr"/>
          <a:p>
            <a:pPr>
              <a:lnSpc>
                <a:spcPct val="100000"/>
              </a:lnSpc>
            </a:pPr>
            <a:fld id="{00184B3E-48C9-432B-807D-5EFFAFCE28A6}" type="slidenum">
              <a:rPr lang="ru-RU" sz="1200">
                <a:solidFill>
                  <a:srgbClr val="ffc000"/>
                </a:solidFill>
                <a:latin typeface="Calibri"/>
              </a:rPr>
              <a:t>&lt;номер&gt;</a:t>
            </a:fld>
            <a:endParaRPr/>
          </a:p>
        </p:txBody>
      </p:sp>
      <p:sp>
        <p:nvSpPr>
          <p:cNvPr id="435" name="CustomShape 3"/>
          <p:cNvSpPr/>
          <p:nvPr/>
        </p:nvSpPr>
        <p:spPr>
          <a:xfrm>
            <a:off x="4622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уджтаслӧн медся тӧдчана петкӧдлас</a:t>
            </a:r>
            <a:endParaRPr/>
          </a:p>
        </p:txBody>
      </p:sp>
      <p:graphicFrame>
        <p:nvGraphicFramePr>
          <p:cNvPr id="436" name="Диаграмма 3"/>
          <p:cNvGraphicFramePr/>
          <p:nvPr/>
        </p:nvGraphicFramePr>
        <p:xfrm>
          <a:off x="471600" y="1135800"/>
          <a:ext cx="8309520" cy="11516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37" name="Диаграмма 5"/>
          <p:cNvGraphicFramePr/>
          <p:nvPr/>
        </p:nvGraphicFramePr>
        <p:xfrm>
          <a:off x="467640" y="3069000"/>
          <a:ext cx="830952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438" name="CustomShape 4"/>
          <p:cNvSpPr/>
          <p:nvPr/>
        </p:nvSpPr>
        <p:spPr>
          <a:xfrm>
            <a:off x="4860000" y="3357000"/>
            <a:ext cx="6710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72,7 %</a:t>
            </a:r>
            <a:endParaRPr/>
          </a:p>
        </p:txBody>
      </p:sp>
      <p:sp>
        <p:nvSpPr>
          <p:cNvPr id="439" name="CustomShape 5"/>
          <p:cNvSpPr/>
          <p:nvPr/>
        </p:nvSpPr>
        <p:spPr>
          <a:xfrm>
            <a:off x="4908600" y="4021920"/>
            <a:ext cx="6710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55,7 %</a:t>
            </a:r>
            <a:endParaRPr/>
          </a:p>
        </p:txBody>
      </p:sp>
      <p:sp>
        <p:nvSpPr>
          <p:cNvPr id="440" name="CustomShape 6"/>
          <p:cNvSpPr/>
          <p:nvPr/>
        </p:nvSpPr>
        <p:spPr>
          <a:xfrm>
            <a:off x="4932000" y="4597920"/>
            <a:ext cx="6710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13,4 %</a:t>
            </a:r>
            <a:endParaRPr/>
          </a:p>
        </p:txBody>
      </p:sp>
      <p:sp>
        <p:nvSpPr>
          <p:cNvPr id="441" name="CustomShape 7"/>
          <p:cNvSpPr/>
          <p:nvPr/>
        </p:nvSpPr>
        <p:spPr>
          <a:xfrm>
            <a:off x="5076000" y="5229360"/>
            <a:ext cx="6710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91,3 %</a:t>
            </a:r>
            <a:endParaRPr/>
          </a:p>
        </p:txBody>
      </p:sp>
      <p:sp>
        <p:nvSpPr>
          <p:cNvPr id="442" name="CustomShape 8"/>
          <p:cNvSpPr/>
          <p:nvPr/>
        </p:nvSpPr>
        <p:spPr>
          <a:xfrm>
            <a:off x="7956360" y="5965920"/>
            <a:ext cx="6710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92,8 %</a:t>
            </a:r>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3" name="TextShape 1"/>
          <p:cNvSpPr txBox="1"/>
          <p:nvPr/>
        </p:nvSpPr>
        <p:spPr>
          <a:xfrm>
            <a:off x="467640" y="1196640"/>
            <a:ext cx="8309520" cy="5256360"/>
          </a:xfrm>
          <a:prstGeom prst="rect">
            <a:avLst/>
          </a:prstGeom>
        </p:spPr>
        <p:txBody>
          <a:bodyPr/>
          <a:p>
            <a:pPr algn="just">
              <a:lnSpc>
                <a:spcPct val="110000"/>
              </a:lnSpc>
            </a:pPr>
            <a:r>
              <a:rPr lang="ru-RU" sz="1350">
                <a:solidFill>
                  <a:srgbClr val="000000"/>
                </a:solidFill>
                <a:latin typeface="Times New Roman"/>
              </a:rPr>
              <a:t>«Коми Республикаса олысьясӧс да мутасъяс виччысьтӧмторъясысь дорйӧм, пӧжарысь видзчысьӧм да ва объектъяс вылын йӧзлысь видзчысянлун могмӧдӧм» канму уджтасса планӧвӧй петкӧдласъяссӧ (индикаторъяссӧ) 2015 воын збыльмӧдӧма тырвыйӧ.</a:t>
            </a:r>
            <a:endParaRPr/>
          </a:p>
          <a:p>
            <a:pPr algn="just">
              <a:lnSpc>
                <a:spcPct val="110000"/>
              </a:lnSpc>
            </a:pPr>
            <a:r>
              <a:rPr lang="ru-RU" sz="1350">
                <a:solidFill>
                  <a:srgbClr val="000000"/>
                </a:solidFill>
                <a:latin typeface="Times New Roman"/>
              </a:rPr>
              <a:t>Пӧжарысь видзан да мездан юкӧдувъяссӧ шӧр удж нуӧдӧм вылӧ материально-техническӧй ресурсъясӧн да объектъясӧн могмӧдӧма 82 прӧчент вылӧ, пӧжарысь видзан да мездан юкӧдувъясса аттестуйтӧм специалистъяслӧн пайыс 76,2 прӧчент аттестуйтчыны индӧм йӧзл</a:t>
            </a:r>
            <a:r>
              <a:rPr lang="ru-RU" sz="1400">
                <a:solidFill>
                  <a:srgbClr val="000000"/>
                </a:solidFill>
                <a:latin typeface="Times New Roman"/>
              </a:rPr>
              <a:t>ӧн ӧтувъя </a:t>
            </a:r>
            <a:r>
              <a:rPr lang="ru-RU" sz="1350">
                <a:solidFill>
                  <a:srgbClr val="000000"/>
                </a:solidFill>
                <a:latin typeface="Times New Roman"/>
              </a:rPr>
              <a:t>лыдысь, либӧ 896 уджалысь, мый лӧсялӧ нормативнӧй документъяслы.</a:t>
            </a:r>
            <a:endParaRPr/>
          </a:p>
          <a:p>
            <a:pPr algn="just">
              <a:lnSpc>
                <a:spcPct val="110000"/>
              </a:lnSpc>
            </a:pPr>
            <a:r>
              <a:rPr lang="ru-RU" sz="1350">
                <a:solidFill>
                  <a:srgbClr val="000000"/>
                </a:solidFill>
                <a:latin typeface="Times New Roman"/>
              </a:rPr>
              <a:t>2015 во заводитчигӧн видлӧм могысь пыртiсны уджӧ Сыктывкарын «112» системалысь вызовъяс видлалан шӧрин. Шӧринса уджалысьяс во чӧжӧн примитiсны да видлалiсны гражданалысь 151 сюрсысь унджык шыӧдчӧм, на пиысь 1282 вызов, кутшӧмъяс бӧрын ӧтпыр колӧ вӧлi петны некымын экстреннӧй оперативнӧй службалы. 2015 вося ӧшым тӧлысьын Коми Республикаса «112» системалы нуӧдiсны канмусянь примитан испытаниеяс. </a:t>
            </a:r>
            <a:endParaRPr/>
          </a:p>
          <a:p>
            <a:pPr algn="just">
              <a:lnSpc>
                <a:spcPct val="110000"/>
              </a:lnSpc>
            </a:pPr>
            <a:r>
              <a:rPr lang="ru-RU" sz="1350">
                <a:solidFill>
                  <a:srgbClr val="000000"/>
                </a:solidFill>
                <a:latin typeface="Times New Roman"/>
              </a:rPr>
              <a:t>Пыртӧма уджӧ 2 выль пӧжарнӧй депо Сыктыв районса Куниб сиктын да Изьва районса Койю с.к.п.-ын, вочасӧн да капитальнӧя дзоньталӧма 52 пӧжарнӧй депо здание. Кусӧдчысьяслысь уджсикасын кужанлунъяс бурмӧдӧм могысь стрӧитӧма 1 велӧдчан-тренируйтчан башня, теплодымокамера, 100 метра кузьтаӧн мытшӧдъяса визь, кусӧдчысьясӧс психологическӧя дасьтан визь.</a:t>
            </a:r>
            <a:endParaRPr/>
          </a:p>
          <a:p>
            <a:pPr algn="just">
              <a:lnSpc>
                <a:spcPct val="110000"/>
              </a:lnSpc>
            </a:pPr>
            <a:r>
              <a:rPr lang="ru-RU" sz="1350">
                <a:solidFill>
                  <a:srgbClr val="000000"/>
                </a:solidFill>
                <a:latin typeface="Times New Roman"/>
              </a:rPr>
              <a:t>«Пӧжарысь видзчысян службаӧн да гражданаӧс видзӧмӧн веськӧдланiн» КР ККУ-л</a:t>
            </a:r>
            <a:r>
              <a:rPr lang="ru-RU" sz="1400">
                <a:solidFill>
                  <a:srgbClr val="000000"/>
                </a:solidFill>
                <a:latin typeface="Times New Roman"/>
              </a:rPr>
              <a:t>ӧ</a:t>
            </a:r>
            <a:r>
              <a:rPr lang="ru-RU" sz="1350">
                <a:solidFill>
                  <a:srgbClr val="000000"/>
                </a:solidFill>
                <a:latin typeface="Times New Roman"/>
              </a:rPr>
              <a:t>н вел</a:t>
            </a:r>
            <a:r>
              <a:rPr lang="ru-RU" sz="1400">
                <a:solidFill>
                  <a:srgbClr val="000000"/>
                </a:solidFill>
                <a:latin typeface="Times New Roman"/>
              </a:rPr>
              <a:t>ӧдчан шӧринын </a:t>
            </a:r>
            <a:r>
              <a:rPr lang="ru-RU" sz="1350">
                <a:solidFill>
                  <a:srgbClr val="000000"/>
                </a:solidFill>
                <a:latin typeface="Times New Roman"/>
              </a:rPr>
              <a:t>велӧдчисны да кыпӧдiсны квалификациясӧ 2016 морт, на пиысь гражданаӧс доръян да виччысьтӧмторъясысь видзан юкӧнысь 778 чина морт да специалист, пӧжарысь видзчысьӧмысь кывкутысь 1238 чина морт, специалист да организацияясса уджалысь.</a:t>
            </a:r>
            <a:endParaRPr/>
          </a:p>
          <a:p>
            <a:pPr algn="just">
              <a:lnSpc>
                <a:spcPct val="110000"/>
              </a:lnSpc>
            </a:pPr>
            <a:r>
              <a:rPr lang="ru-RU" sz="1350">
                <a:solidFill>
                  <a:srgbClr val="000000"/>
                </a:solidFill>
                <a:latin typeface="Times New Roman"/>
              </a:rPr>
              <a:t>Нуӧдӧма терроризмлы паныд удж нуӧдӧм серти уджалан группаяслысь 40 заседание, а сiдзжӧ 3 комплекснӧй учение, штабын тренировкаяс да торъя комплекснӧй занятиеяс веськӧдлан органъяскӧд да вынъяскӧд, кодъяс участвуйтӧны террористическӧй актлысь колясъяс чинтӧмын да бырӧдӧмын. Терроризмысь видзчысян корӧмъяс серти оборудуйтӧма Коми Республикаса 7 социальнӧй объект. </a:t>
            </a:r>
            <a:endParaRPr/>
          </a:p>
        </p:txBody>
      </p:sp>
      <p:sp>
        <p:nvSpPr>
          <p:cNvPr id="444" name="TextShape 2"/>
          <p:cNvSpPr txBox="1"/>
          <p:nvPr/>
        </p:nvSpPr>
        <p:spPr>
          <a:xfrm>
            <a:off x="0" y="6492960"/>
            <a:ext cx="395280" cy="364680"/>
          </a:xfrm>
          <a:prstGeom prst="rect">
            <a:avLst/>
          </a:prstGeom>
        </p:spPr>
        <p:txBody>
          <a:bodyPr anchor="ctr"/>
          <a:p>
            <a:pPr>
              <a:lnSpc>
                <a:spcPct val="100000"/>
              </a:lnSpc>
            </a:pPr>
            <a:fld id="{43D2498A-F580-49C9-939D-A260393CBA28}" type="slidenum">
              <a:rPr lang="ru-RU" sz="1200">
                <a:solidFill>
                  <a:srgbClr val="ffc000"/>
                </a:solidFill>
                <a:latin typeface="Calibri"/>
              </a:rPr>
              <a:t>&lt;номер&gt;</a:t>
            </a:fld>
            <a:endParaRPr/>
          </a:p>
        </p:txBody>
      </p:sp>
      <p:sp>
        <p:nvSpPr>
          <p:cNvPr id="445" name="CustomShape 3"/>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0" y="6492960"/>
            <a:ext cx="395280" cy="364680"/>
          </a:xfrm>
          <a:prstGeom prst="rect">
            <a:avLst/>
          </a:prstGeom>
        </p:spPr>
        <p:txBody>
          <a:bodyPr anchor="ctr"/>
          <a:p>
            <a:pPr algn="ctr">
              <a:lnSpc>
                <a:spcPct val="100000"/>
              </a:lnSpc>
            </a:pPr>
            <a:fld id="{0B1E3486-7EF7-4E2A-847A-580A21923ADF}" type="slidenum">
              <a:rPr lang="ru-RU" sz="1200">
                <a:solidFill>
                  <a:srgbClr val="ffc000"/>
                </a:solidFill>
                <a:latin typeface="Calibri"/>
              </a:rPr>
              <a:t>&lt;номер&gt;</a:t>
            </a:fld>
            <a:endParaRPr/>
          </a:p>
        </p:txBody>
      </p:sp>
      <p:sp>
        <p:nvSpPr>
          <p:cNvPr id="143" name="CustomShape 2"/>
          <p:cNvSpPr/>
          <p:nvPr/>
        </p:nvSpPr>
        <p:spPr>
          <a:xfrm>
            <a:off x="467640" y="692640"/>
            <a:ext cx="8208720" cy="5686920"/>
          </a:xfrm>
          <a:prstGeom prst="rect">
            <a:avLst/>
          </a:prstGeom>
          <a:noFill/>
          <a:ln>
            <a:noFill/>
          </a:ln>
        </p:spPr>
        <p:txBody>
          <a:bodyPr lIns="90000" rIns="90000" tIns="45000" bIns="45000"/>
          <a:p>
            <a:pPr algn="just">
              <a:lnSpc>
                <a:spcPct val="110000"/>
              </a:lnSpc>
            </a:pPr>
            <a:r>
              <a:rPr b="1" i="1" lang="ru-RU" sz="1200">
                <a:solidFill>
                  <a:srgbClr val="000000"/>
                </a:solidFill>
                <a:latin typeface="Times New Roman"/>
                <a:ea typeface="Calibri"/>
              </a:rPr>
              <a:t>Сьӧмкуд рӧскод </a:t>
            </a:r>
            <a:r>
              <a:rPr lang="ru-RU" sz="1200">
                <a:solidFill>
                  <a:srgbClr val="000000"/>
                </a:solidFill>
                <a:latin typeface="Times New Roman"/>
                <a:ea typeface="Calibri"/>
              </a:rPr>
              <a:t>– сьӧмкудйысь мынтан сьӧм. </a:t>
            </a:r>
            <a:endParaRPr/>
          </a:p>
          <a:p>
            <a:pPr algn="just">
              <a:lnSpc>
                <a:spcPct val="110000"/>
              </a:lnSpc>
            </a:pPr>
            <a:r>
              <a:rPr b="1" i="1" lang="ru-RU" sz="1200">
                <a:solidFill>
                  <a:srgbClr val="000000"/>
                </a:solidFill>
                <a:latin typeface="Times New Roman"/>
                <a:ea typeface="Calibri"/>
              </a:rPr>
              <a:t>Рӧскод серти кӧсйысьӧм </a:t>
            </a:r>
            <a:r>
              <a:rPr i="1" lang="ru-RU" sz="1200">
                <a:solidFill>
                  <a:srgbClr val="000000"/>
                </a:solidFill>
                <a:latin typeface="Times New Roman"/>
                <a:ea typeface="Calibri"/>
              </a:rPr>
              <a:t>– </a:t>
            </a:r>
            <a:r>
              <a:rPr lang="ru-RU" sz="1200">
                <a:solidFill>
                  <a:srgbClr val="000000"/>
                </a:solidFill>
                <a:latin typeface="Times New Roman"/>
                <a:ea typeface="Calibri"/>
              </a:rPr>
              <a:t> лӧсялана сьӧмкудйысь сьӧм мынтыны кӧсйысьӧм.</a:t>
            </a:r>
            <a:endParaRPr/>
          </a:p>
          <a:p>
            <a:pPr algn="just">
              <a:lnSpc>
                <a:spcPct val="110000"/>
              </a:lnSpc>
            </a:pPr>
            <a:r>
              <a:rPr b="1" i="1" lang="ru-RU" sz="1200">
                <a:solidFill>
                  <a:srgbClr val="000000"/>
                </a:solidFill>
                <a:latin typeface="Times New Roman"/>
                <a:ea typeface="Calibri"/>
              </a:rPr>
              <a:t>Сьӧмкудлӧн дефицит </a:t>
            </a:r>
            <a:r>
              <a:rPr lang="ru-RU" sz="1200">
                <a:solidFill>
                  <a:srgbClr val="000000"/>
                </a:solidFill>
                <a:latin typeface="Times New Roman"/>
                <a:ea typeface="Calibri"/>
              </a:rPr>
              <a:t>– сэк, кор сьӧмкудлӧн рӧскодыс вевтыртӧ сылысь чӧжӧссӧ.</a:t>
            </a:r>
            <a:endParaRPr/>
          </a:p>
          <a:p>
            <a:pPr algn="just">
              <a:lnSpc>
                <a:spcPct val="110000"/>
              </a:lnSpc>
            </a:pPr>
            <a:r>
              <a:rPr b="1" i="1" lang="ru-RU" sz="1200">
                <a:solidFill>
                  <a:srgbClr val="000000"/>
                </a:solidFill>
                <a:latin typeface="Times New Roman"/>
                <a:ea typeface="Calibri"/>
              </a:rPr>
              <a:t>Сьӧмкудлӧн профицит</a:t>
            </a:r>
            <a:r>
              <a:rPr b="1" lang="ru-RU" sz="1200">
                <a:solidFill>
                  <a:srgbClr val="000000"/>
                </a:solidFill>
                <a:latin typeface="Times New Roman"/>
                <a:ea typeface="Calibri"/>
              </a:rPr>
              <a:t> </a:t>
            </a:r>
            <a:r>
              <a:rPr lang="ru-RU" sz="1200">
                <a:solidFill>
                  <a:srgbClr val="000000"/>
                </a:solidFill>
                <a:latin typeface="Times New Roman"/>
                <a:ea typeface="Calibri"/>
              </a:rPr>
              <a:t>– сэк, кор сьӧмкудлӧн чӧжӧсыс вевтыртӧ сылысь рӧскодсӧ.</a:t>
            </a:r>
            <a:endParaRPr/>
          </a:p>
          <a:p>
            <a:pPr algn="just">
              <a:lnSpc>
                <a:spcPct val="110000"/>
              </a:lnSpc>
            </a:pPr>
            <a:r>
              <a:rPr b="1" i="1" lang="ru-RU" sz="1200">
                <a:solidFill>
                  <a:srgbClr val="000000"/>
                </a:solidFill>
                <a:latin typeface="Times New Roman"/>
                <a:ea typeface="Calibri"/>
              </a:rPr>
              <a:t>Сьӧмкудкостса трансфертъяс</a:t>
            </a:r>
            <a:r>
              <a:rPr b="1" lang="ru-RU" sz="1200">
                <a:solidFill>
                  <a:srgbClr val="000000"/>
                </a:solidFill>
                <a:latin typeface="Times New Roman"/>
                <a:ea typeface="Calibri"/>
              </a:rPr>
              <a:t> </a:t>
            </a:r>
            <a:r>
              <a:rPr lang="ru-RU" sz="1200">
                <a:solidFill>
                  <a:srgbClr val="000000"/>
                </a:solidFill>
                <a:latin typeface="Times New Roman"/>
                <a:ea typeface="Calibri"/>
              </a:rPr>
              <a:t>– сьӧм, кутшӧмӧс вуджӧдӧны Россия Федерацияса сьӧмкуд системаын ӧти сьӧмкудйысь мӧд сьӧмкудйӧ.</a:t>
            </a:r>
            <a:endParaRPr/>
          </a:p>
          <a:p>
            <a:pPr algn="just">
              <a:lnSpc>
                <a:spcPct val="110000"/>
              </a:lnSpc>
            </a:pPr>
            <a:r>
              <a:rPr b="1" i="1" lang="ru-RU" sz="1200">
                <a:solidFill>
                  <a:srgbClr val="000000"/>
                </a:solidFill>
                <a:latin typeface="Times New Roman"/>
                <a:ea typeface="Calibri"/>
              </a:rPr>
              <a:t>Дотацияяс</a:t>
            </a:r>
            <a:r>
              <a:rPr lang="ru-RU" sz="1200">
                <a:solidFill>
                  <a:srgbClr val="000000"/>
                </a:solidFill>
                <a:latin typeface="Times New Roman"/>
                <a:ea typeface="Calibri"/>
              </a:rPr>
              <a:t> – сьӧм, кутшӧмӧс Россия Федерацияса сьӧмкуд системаын ӧти сьӧмкуд сетӧ мӧд сьӧмкудлы водзӧстӧг да бергӧдтӧг торъя вӧдитчан могъяс индытӧг.</a:t>
            </a:r>
            <a:endParaRPr/>
          </a:p>
          <a:p>
            <a:pPr algn="just">
              <a:lnSpc>
                <a:spcPct val="110000"/>
              </a:lnSpc>
            </a:pPr>
            <a:r>
              <a:rPr b="1" i="1" lang="ru-RU" sz="1200">
                <a:solidFill>
                  <a:srgbClr val="000000"/>
                </a:solidFill>
                <a:latin typeface="Times New Roman"/>
                <a:ea typeface="Calibri"/>
              </a:rPr>
              <a:t>Субвенцияяс</a:t>
            </a:r>
            <a:r>
              <a:rPr lang="ru-RU" sz="1200">
                <a:solidFill>
                  <a:srgbClr val="000000"/>
                </a:solidFill>
                <a:latin typeface="Times New Roman"/>
                <a:ea typeface="Calibri"/>
              </a:rPr>
              <a:t> – сьӧм, кутшӧмӧс Россия Федерацияса сьӧмкуд системаын ӧти сьӧмкуд сетӧ мӧд сьӧмкудлы водзӧстӧг да бергӧдтӧг мукӧд публично-правовӧй юкӧнлы вуджӧдӧм уджмогъяс сьӧмӧн могмӧдӧм вылӧ.</a:t>
            </a:r>
            <a:endParaRPr/>
          </a:p>
          <a:p>
            <a:pPr algn="just">
              <a:lnSpc>
                <a:spcPct val="110000"/>
              </a:lnSpc>
            </a:pPr>
            <a:r>
              <a:rPr b="1" i="1" lang="ru-RU" sz="1200">
                <a:solidFill>
                  <a:srgbClr val="000000"/>
                </a:solidFill>
                <a:latin typeface="Times New Roman"/>
                <a:ea typeface="Calibri"/>
              </a:rPr>
              <a:t>Субсидияяс</a:t>
            </a:r>
            <a:r>
              <a:rPr lang="ru-RU" sz="1200">
                <a:solidFill>
                  <a:srgbClr val="000000"/>
                </a:solidFill>
                <a:latin typeface="Times New Roman"/>
                <a:ea typeface="Calibri"/>
              </a:rPr>
              <a:t> – сьӧм, кутшӧмӧс Россия Федерацияса сьӧмкуд системаын ӧти сьӧмкуд сетӧ мӧд сьӧмкудлы водзӧстӧг да бергӧдтӧг мукӧд сьӧмкудлысь рӧскод ӧтув пайӧн сьӧмӧн могмӧдӧм вылӧ. </a:t>
            </a:r>
            <a:endParaRPr/>
          </a:p>
          <a:p>
            <a:pPr algn="just">
              <a:lnSpc>
                <a:spcPct val="110000"/>
              </a:lnSpc>
            </a:pPr>
            <a:r>
              <a:rPr b="1" i="1" lang="ru-RU" sz="1200">
                <a:solidFill>
                  <a:srgbClr val="000000"/>
                </a:solidFill>
                <a:latin typeface="Times New Roman"/>
                <a:ea typeface="Calibri"/>
              </a:rPr>
              <a:t>Канму уджтас </a:t>
            </a:r>
            <a:r>
              <a:rPr lang="ru-RU" sz="1200">
                <a:solidFill>
                  <a:srgbClr val="000000"/>
                </a:solidFill>
                <a:latin typeface="Times New Roman"/>
                <a:ea typeface="Calibri"/>
              </a:rPr>
              <a:t>– канму политикалӧн мероприятие да инструмент система, мый отсӧгӧн збыльмӧдӧны канмулӧн медшӧр удж серти социально-экономическӧя сӧвман да видзчысянлун юкӧнын канму политикаын тӧдчанаторъясыс да шӧр могъясыс. </a:t>
            </a:r>
            <a:endParaRPr/>
          </a:p>
          <a:p>
            <a:pPr algn="just">
              <a:lnSpc>
                <a:spcPct val="110000"/>
              </a:lnSpc>
            </a:pPr>
            <a:r>
              <a:rPr b="1" i="1" lang="ru-RU" sz="1200">
                <a:solidFill>
                  <a:srgbClr val="000000"/>
                </a:solidFill>
                <a:latin typeface="Times New Roman"/>
                <a:ea typeface="Calibri"/>
              </a:rPr>
              <a:t>Канму задание </a:t>
            </a:r>
            <a:r>
              <a:rPr lang="ru-RU" sz="1200">
                <a:solidFill>
                  <a:srgbClr val="000000"/>
                </a:solidFill>
                <a:latin typeface="Times New Roman"/>
                <a:ea typeface="Calibri"/>
              </a:rPr>
              <a:t>– документ, кытчӧ пырӧны канму (муниципальнӧй) услугаяс сетан (уджъяс вӧчан) состав, качество, ыджда, условиеяс, пӧрадок да бӧртасъяс дорӧ корӧмъяс.</a:t>
            </a:r>
            <a:endParaRPr/>
          </a:p>
          <a:p>
            <a:pPr algn="just">
              <a:lnSpc>
                <a:spcPct val="110000"/>
              </a:lnSpc>
            </a:pPr>
            <a:r>
              <a:rPr b="1" i="1" lang="ru-RU" sz="1200">
                <a:solidFill>
                  <a:srgbClr val="000000"/>
                </a:solidFill>
                <a:latin typeface="Times New Roman"/>
                <a:ea typeface="Calibri"/>
              </a:rPr>
              <a:t>Канму (муниципальнӧй) услугаяс (уджъяс)</a:t>
            </a:r>
            <a:r>
              <a:rPr b="1" lang="ru-RU" sz="1200">
                <a:solidFill>
                  <a:srgbClr val="000000"/>
                </a:solidFill>
                <a:latin typeface="Times New Roman"/>
                <a:ea typeface="Calibri"/>
              </a:rPr>
              <a:t> </a:t>
            </a:r>
            <a:r>
              <a:rPr lang="ru-RU" sz="1200">
                <a:solidFill>
                  <a:srgbClr val="000000"/>
                </a:solidFill>
                <a:latin typeface="Times New Roman"/>
                <a:ea typeface="Calibri"/>
              </a:rPr>
              <a:t>– услугаяс (уджъяс), кутшӧмъясӧс сетӧны (вӧчӧны) канму власьт органъяс (меставывса асвеськӧдлан органъяс), канму (муниципальнӧй) учреждениеяс.</a:t>
            </a:r>
            <a:endParaRPr/>
          </a:p>
          <a:p>
            <a:pPr algn="just">
              <a:lnSpc>
                <a:spcPct val="110000"/>
              </a:lnSpc>
            </a:pPr>
            <a:r>
              <a:rPr b="1" i="1" lang="ru-RU" sz="1200">
                <a:solidFill>
                  <a:srgbClr val="000000"/>
                </a:solidFill>
                <a:latin typeface="Times New Roman"/>
                <a:ea typeface="Calibri"/>
              </a:rPr>
              <a:t>Канму уджйӧз </a:t>
            </a:r>
            <a:r>
              <a:rPr lang="ru-RU" sz="1200">
                <a:solidFill>
                  <a:srgbClr val="000000"/>
                </a:solidFill>
                <a:latin typeface="Times New Roman"/>
                <a:ea typeface="Calibri"/>
              </a:rPr>
              <a:t>– босьтӧм кредитъяс, лэдзӧм дона кабалаяс, коймӧд йӧз водзын сетӧм гарантияяс серти публично-правовӧй юкӧнын кӧсйысьӧмъяс.</a:t>
            </a:r>
            <a:endParaRPr/>
          </a:p>
          <a:p>
            <a:pPr algn="just">
              <a:lnSpc>
                <a:spcPct val="110000"/>
              </a:lnSpc>
            </a:pPr>
            <a:r>
              <a:rPr b="1" i="1" lang="ru-RU" sz="1200">
                <a:solidFill>
                  <a:srgbClr val="000000"/>
                </a:solidFill>
                <a:latin typeface="Times New Roman"/>
                <a:ea typeface="Calibri"/>
              </a:rPr>
              <a:t>Сьӧмкуд сьӧмӧн медшӧр вӧдитчысь </a:t>
            </a:r>
            <a:r>
              <a:rPr lang="ru-RU" sz="1200">
                <a:solidFill>
                  <a:srgbClr val="000000"/>
                </a:solidFill>
                <a:latin typeface="Times New Roman"/>
                <a:ea typeface="Calibri"/>
              </a:rPr>
              <a:t>– канму власьт орган (меставывса асвеськӧдлан орган), сьӧмкудйӧ пырттӧм канму фондӧн веськӧдлан орган либӧ наука, велӧдӧм, культура да дзоньвидзалун видзан медтӧдчана учреждение, кодi веськыда босьтӧ сьӧмсӧ сьӧмкудйысь да кодлы сетӧма инӧд юклыны сьӧмсӧ сьӧмкудйысь сьӧмӧн ведомствоувса вӧдитчысьяс да сьӧмсӧ босьтысьяс костын.</a:t>
            </a:r>
            <a:endParaRPr/>
          </a:p>
          <a:p>
            <a:pPr algn="just">
              <a:lnSpc>
                <a:spcPct val="110000"/>
              </a:lnSpc>
            </a:pPr>
            <a:r>
              <a:rPr b="1" i="1" lang="ru-RU" sz="1200">
                <a:solidFill>
                  <a:srgbClr val="000000"/>
                </a:solidFill>
                <a:latin typeface="Times New Roman"/>
                <a:ea typeface="Calibri"/>
              </a:rPr>
              <a:t>Сьӧмкуд дефицит сьӧмӧн могмӧдан ӧшмӧсъяслӧн медшӧр администратор </a:t>
            </a:r>
            <a:r>
              <a:rPr lang="ru-RU" sz="1200">
                <a:solidFill>
                  <a:srgbClr val="000000"/>
                </a:solidFill>
                <a:latin typeface="Times New Roman"/>
                <a:ea typeface="Calibri"/>
              </a:rPr>
              <a:t>– канму власьт орган (меставывса асвеськӧдлан орган), сьӧмкудйӧ пырттӧм канму фондӧн веськӧдлан орган либӧ мӧд организация, кодi веськӧдлӧ сьӧмкуд дефицит сьӧмӧн могмӧдан ӧшмӧсъяслӧн администраторъясӧн. </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6" name="Picture 2" descr=""/>
          <p:cNvPicPr/>
          <p:nvPr/>
        </p:nvPicPr>
        <p:blipFill>
          <a:blip r:embed="rId1"/>
          <a:stretch>
            <a:fillRect/>
          </a:stretch>
        </p:blipFill>
        <p:spPr>
          <a:xfrm>
            <a:off x="467640" y="692640"/>
            <a:ext cx="1439640" cy="1295640"/>
          </a:xfrm>
          <a:prstGeom prst="rect">
            <a:avLst/>
          </a:prstGeom>
          <a:ln>
            <a:noFill/>
          </a:ln>
        </p:spPr>
      </p:pic>
      <p:sp>
        <p:nvSpPr>
          <p:cNvPr id="447" name="TextShape 1"/>
          <p:cNvSpPr txBox="1"/>
          <p:nvPr/>
        </p:nvSpPr>
        <p:spPr>
          <a:xfrm>
            <a:off x="0" y="6492960"/>
            <a:ext cx="395280" cy="364680"/>
          </a:xfrm>
          <a:prstGeom prst="rect">
            <a:avLst/>
          </a:prstGeom>
        </p:spPr>
        <p:txBody>
          <a:bodyPr anchor="ctr"/>
          <a:p>
            <a:pPr>
              <a:lnSpc>
                <a:spcPct val="100000"/>
              </a:lnSpc>
            </a:pPr>
            <a:fld id="{C7D6AD48-F277-414B-B844-9724DC620A71}" type="slidenum">
              <a:rPr lang="ru-RU" sz="1200">
                <a:solidFill>
                  <a:srgbClr val="ffc000"/>
                </a:solidFill>
                <a:latin typeface="Calibri"/>
              </a:rPr>
              <a:t>&lt;номер&gt;</a:t>
            </a:fld>
            <a:endParaRPr/>
          </a:p>
        </p:txBody>
      </p:sp>
      <p:sp>
        <p:nvSpPr>
          <p:cNvPr id="448" name="CustomShape 2"/>
          <p:cNvSpPr/>
          <p:nvPr/>
        </p:nvSpPr>
        <p:spPr>
          <a:xfrm>
            <a:off x="1907640" y="1289160"/>
            <a:ext cx="7128360" cy="62316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Вынсьӧдӧма Коми Республикаса Веськӧдлан котырлӧн 2011.12.30 лунся 651 №-а шуӧмӧн.</a:t>
            </a:r>
            <a:endParaRPr/>
          </a:p>
          <a:p>
            <a:pPr algn="ctr">
              <a:lnSpc>
                <a:spcPct val="150000"/>
              </a:lnSpc>
            </a:pPr>
            <a:r>
              <a:rPr lang="ru-RU" sz="1400">
                <a:solidFill>
                  <a:srgbClr val="000000"/>
                </a:solidFill>
                <a:latin typeface="Times New Roman"/>
              </a:rPr>
              <a:t>Шӧр мог – сӧвмӧдны Коми Республикаса культуралысь позянлунъяс.</a:t>
            </a:r>
            <a:endParaRPr/>
          </a:p>
        </p:txBody>
      </p:sp>
      <p:sp>
        <p:nvSpPr>
          <p:cNvPr id="449" name="CustomShape 3"/>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7. «КОМИ РЕСПУБЛИКАСА КУЛЬТУРА»</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450" name="Диаграмма 21"/>
          <p:cNvGraphicFramePr/>
          <p:nvPr/>
        </p:nvGraphicFramePr>
        <p:xfrm>
          <a:off x="462240" y="5373360"/>
          <a:ext cx="6413760" cy="1214640"/>
        </p:xfrm>
        <a:graphic>
          <a:graphicData uri="http://schemas.openxmlformats.org/drawingml/2006/chart">
            <c:chart xmlns:c="http://schemas.openxmlformats.org/drawingml/2006/chart" xmlns:r="http://schemas.openxmlformats.org/officeDocument/2006/relationships" r:id="rId2"/>
          </a:graphicData>
        </a:graphic>
      </p:graphicFrame>
      <p:sp>
        <p:nvSpPr>
          <p:cNvPr id="451" name="CustomShape 4"/>
          <p:cNvSpPr/>
          <p:nvPr/>
        </p:nvSpPr>
        <p:spPr>
          <a:xfrm>
            <a:off x="6876360" y="5445360"/>
            <a:ext cx="1899720" cy="1142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95,5% вылӧ. </a:t>
            </a:r>
            <a:endParaRPr/>
          </a:p>
        </p:txBody>
      </p:sp>
      <p:sp>
        <p:nvSpPr>
          <p:cNvPr id="452" name="CustomShape 5"/>
          <p:cNvSpPr/>
          <p:nvPr/>
        </p:nvSpPr>
        <p:spPr>
          <a:xfrm>
            <a:off x="462240" y="2010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уджтасувъяс серти да ставнас, млн. шайт</a:t>
            </a:r>
            <a:endParaRPr/>
          </a:p>
        </p:txBody>
      </p:sp>
      <p:graphicFrame>
        <p:nvGraphicFramePr>
          <p:cNvPr id="453" name="Диаграмма 20"/>
          <p:cNvGraphicFramePr/>
          <p:nvPr/>
        </p:nvGraphicFramePr>
        <p:xfrm>
          <a:off x="462240" y="2421000"/>
          <a:ext cx="8320320" cy="2880000"/>
        </p:xfrm>
        <a:graphic>
          <a:graphicData uri="http://schemas.openxmlformats.org/drawingml/2006/chart">
            <c:chart xmlns:c="http://schemas.openxmlformats.org/drawingml/2006/chart" xmlns:r="http://schemas.openxmlformats.org/officeDocument/2006/relationships" r:id="rId3"/>
          </a:graphicData>
        </a:graphic>
      </p:graphicFrame>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4" name="CustomShape 1"/>
          <p:cNvSpPr/>
          <p:nvPr/>
        </p:nvSpPr>
        <p:spPr>
          <a:xfrm>
            <a:off x="467640" y="68400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a:t>
            </a:r>
            <a:endParaRPr/>
          </a:p>
          <a:p>
            <a:pPr algn="ctr">
              <a:lnSpc>
                <a:spcPct val="100000"/>
              </a:lnSpc>
            </a:pPr>
            <a:r>
              <a:rPr b="1" lang="ru-RU" sz="1600">
                <a:solidFill>
                  <a:srgbClr val="77933c"/>
                </a:solidFill>
                <a:latin typeface="Times New Roman"/>
              </a:rPr>
              <a:t>шедӧдӧм йылысь тӧдмӧгъяс</a:t>
            </a:r>
            <a:endParaRPr/>
          </a:p>
        </p:txBody>
      </p:sp>
      <p:sp>
        <p:nvSpPr>
          <p:cNvPr id="455" name="TextShape 2"/>
          <p:cNvSpPr txBox="1"/>
          <p:nvPr/>
        </p:nvSpPr>
        <p:spPr>
          <a:xfrm>
            <a:off x="0" y="6492960"/>
            <a:ext cx="395280" cy="364680"/>
          </a:xfrm>
          <a:prstGeom prst="rect">
            <a:avLst/>
          </a:prstGeom>
        </p:spPr>
        <p:txBody>
          <a:bodyPr anchor="ctr"/>
          <a:p>
            <a:pPr>
              <a:lnSpc>
                <a:spcPct val="100000"/>
              </a:lnSpc>
            </a:pPr>
            <a:fld id="{6877A825-7EF9-4AF7-AFC8-7A3743F07BAF}" type="slidenum">
              <a:rPr lang="ru-RU" sz="1200">
                <a:solidFill>
                  <a:srgbClr val="ffc000"/>
                </a:solidFill>
                <a:latin typeface="Calibri"/>
              </a:rPr>
              <a:t>&lt;номер&gt;</a:t>
            </a:fld>
            <a:endParaRPr/>
          </a:p>
        </p:txBody>
      </p:sp>
      <p:graphicFrame>
        <p:nvGraphicFramePr>
          <p:cNvPr id="456" name="Диаграмма 20"/>
          <p:cNvGraphicFramePr/>
          <p:nvPr/>
        </p:nvGraphicFramePr>
        <p:xfrm>
          <a:off x="467640" y="1340640"/>
          <a:ext cx="8309520" cy="1800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57" name="Диаграмма 9"/>
          <p:cNvGraphicFramePr/>
          <p:nvPr/>
        </p:nvGraphicFramePr>
        <p:xfrm>
          <a:off x="467640" y="3213000"/>
          <a:ext cx="8309520" cy="3384000"/>
        </p:xfrm>
        <a:graphic>
          <a:graphicData uri="http://schemas.openxmlformats.org/drawingml/2006/chart">
            <c:chart xmlns:c="http://schemas.openxmlformats.org/drawingml/2006/chart" xmlns:r="http://schemas.openxmlformats.org/officeDocument/2006/relationships" r:id="rId2"/>
          </a:graphicData>
        </a:graphic>
      </p:graphicFrame>
      <p:sp>
        <p:nvSpPr>
          <p:cNvPr id="458" name="CustomShape 3"/>
          <p:cNvSpPr/>
          <p:nvPr/>
        </p:nvSpPr>
        <p:spPr>
          <a:xfrm>
            <a:off x="5888880" y="170064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154,5 %</a:t>
            </a:r>
            <a:endParaRPr/>
          </a:p>
        </p:txBody>
      </p:sp>
      <p:sp>
        <p:nvSpPr>
          <p:cNvPr id="459" name="CustomShape 4"/>
          <p:cNvSpPr/>
          <p:nvPr/>
        </p:nvSpPr>
        <p:spPr>
          <a:xfrm>
            <a:off x="8172360" y="244728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109,0 %</a:t>
            </a:r>
            <a:endParaRPr/>
          </a:p>
        </p:txBody>
      </p:sp>
      <p:sp>
        <p:nvSpPr>
          <p:cNvPr id="460" name="CustomShape 5"/>
          <p:cNvSpPr/>
          <p:nvPr/>
        </p:nvSpPr>
        <p:spPr>
          <a:xfrm>
            <a:off x="4880880" y="359928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103,7 %</a:t>
            </a:r>
            <a:endParaRPr/>
          </a:p>
        </p:txBody>
      </p:sp>
      <p:sp>
        <p:nvSpPr>
          <p:cNvPr id="461" name="CustomShape 6"/>
          <p:cNvSpPr/>
          <p:nvPr/>
        </p:nvSpPr>
        <p:spPr>
          <a:xfrm>
            <a:off x="5724000" y="431964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101,6 %</a:t>
            </a:r>
            <a:endParaRPr/>
          </a:p>
        </p:txBody>
      </p:sp>
      <p:sp>
        <p:nvSpPr>
          <p:cNvPr id="462" name="CustomShape 7"/>
          <p:cNvSpPr/>
          <p:nvPr/>
        </p:nvSpPr>
        <p:spPr>
          <a:xfrm>
            <a:off x="7020360" y="511164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100 %</a:t>
            </a:r>
            <a:endParaRPr/>
          </a:p>
        </p:txBody>
      </p:sp>
      <p:sp>
        <p:nvSpPr>
          <p:cNvPr id="463" name="CustomShape 8"/>
          <p:cNvSpPr/>
          <p:nvPr/>
        </p:nvSpPr>
        <p:spPr>
          <a:xfrm>
            <a:off x="7668360" y="587736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109,5 %</a:t>
            </a:r>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4" name="CustomShape 1"/>
          <p:cNvSpPr/>
          <p:nvPr/>
        </p:nvSpPr>
        <p:spPr>
          <a:xfrm>
            <a:off x="410040" y="1087200"/>
            <a:ext cx="8424720" cy="2720160"/>
          </a:xfrm>
          <a:prstGeom prst="rect">
            <a:avLst/>
          </a:prstGeom>
          <a:noFill/>
          <a:ln>
            <a:noFill/>
          </a:ln>
        </p:spPr>
        <p:txBody>
          <a:bodyPr lIns="90000" rIns="90000" tIns="45000" bIns="45000"/>
          <a:p>
            <a:pPr algn="just">
              <a:lnSpc>
                <a:spcPct val="100000"/>
              </a:lnSpc>
            </a:pPr>
            <a:r>
              <a:rPr lang="ru-RU" sz="1150">
                <a:solidFill>
                  <a:srgbClr val="000000"/>
                </a:solidFill>
                <a:latin typeface="Times New Roman"/>
              </a:rPr>
              <a:t>Коми Республикаса культура да искусство юкӧнын канму да муниципальнӧй учреждениеясса уджалысьяслӧн шӧркодь удждоныс Коми Республикаын шӧркодь удждон серти - 71,9% (план – 71,5%).</a:t>
            </a:r>
            <a:endParaRPr/>
          </a:p>
          <a:p>
            <a:pPr algn="just">
              <a:lnSpc>
                <a:spcPct val="100000"/>
              </a:lnSpc>
            </a:pPr>
            <a:r>
              <a:rPr lang="ru-RU" sz="1150">
                <a:solidFill>
                  <a:srgbClr val="000000"/>
                </a:solidFill>
                <a:latin typeface="Times New Roman"/>
              </a:rPr>
              <a:t>Дiнмуса «Культура» отрасльын медся тӧдчана туйвизьӧн лоӧ «Канму социальнӧй политика збыльмӧдан мероприятиеяс йылысь» Россия Федерацияса Президентлӧн 597 №-а Индӧдса положениеясӧ зумыда кутчысьӧм. Медым збыльмӧдны тайӧ могсӧ, Коми Республикаса Веськӧдлан котырлӧн 2013.02.20 лунся 43-р №-а тшӧктӧмӧн вынсьӧдӧма «туй карта».</a:t>
            </a:r>
            <a:endParaRPr/>
          </a:p>
          <a:p>
            <a:pPr algn="just">
              <a:lnSpc>
                <a:spcPct val="100000"/>
              </a:lnSpc>
            </a:pPr>
            <a:r>
              <a:rPr lang="ru-RU" sz="1150">
                <a:solidFill>
                  <a:srgbClr val="000000"/>
                </a:solidFill>
                <a:latin typeface="Times New Roman"/>
              </a:rPr>
              <a:t>2015 воын библиотекаясын, музейясын, мукӧд культура учреждениеын канму услугаяс сетiгӧн (уджъяс вӧчигӧн) нуӧдiсны татшӧм мероприятиеяс, акцияяс:</a:t>
            </a:r>
            <a:endParaRPr/>
          </a:p>
          <a:p>
            <a:pPr algn="just">
              <a:lnSpc>
                <a:spcPct val="100000"/>
              </a:lnSpc>
            </a:pPr>
            <a:r>
              <a:rPr lang="ru-RU" sz="1150">
                <a:solidFill>
                  <a:srgbClr val="000000"/>
                </a:solidFill>
                <a:latin typeface="Times New Roman"/>
              </a:rPr>
              <a:t>1) Музейяслӧн войтыркостса лун кежлӧ нуӧдiсны войтыркостса «Ночь музеев» акция; </a:t>
            </a:r>
            <a:endParaRPr/>
          </a:p>
          <a:p>
            <a:pPr algn="just">
              <a:lnSpc>
                <a:spcPct val="100000"/>
              </a:lnSpc>
            </a:pPr>
            <a:r>
              <a:rPr lang="ru-RU" sz="1150">
                <a:solidFill>
                  <a:srgbClr val="000000"/>
                </a:solidFill>
                <a:latin typeface="Times New Roman"/>
              </a:rPr>
              <a:t>2) «Библиосумерки - 2015» ставроссияса акция дырйи да «Библионочь - 2015» акция дырйи Коми Республикаса канму библиотекаясын мунiсны рытъя мероприятиеяс (выставкаяс, мастер-классъяс, театрализованнӧй петкӧдчӧмъяс, викторинаяс да мук.);</a:t>
            </a:r>
            <a:endParaRPr/>
          </a:p>
          <a:p>
            <a:pPr algn="just">
              <a:lnSpc>
                <a:spcPct val="100000"/>
              </a:lnSpc>
            </a:pPr>
            <a:r>
              <a:rPr lang="ru-RU" sz="1150">
                <a:solidFill>
                  <a:srgbClr val="000000"/>
                </a:solidFill>
                <a:latin typeface="Times New Roman"/>
              </a:rPr>
              <a:t>3) «Вера, надежда, любовь в российских семьях» ставроссияса киноакция мунiс КР кино видзӧдан муниципальнӧй учреждениеясын. Петкӧдлiсны фильмъяс, кутшӧмъяс отсалӧны видзны семьяпытшса донаторъяссӧ, зумыдмӧдны семья институтлысь тӧдчанлунсӧ да сетны сылы отсӧг. 2015 воын медгырысь мероприятиеяссӧ вӧлi сиӧма 1941-1945 воясӧ Айму вӧсна Ыджыд тышын Вермӧмсянь 70 волы.</a:t>
            </a:r>
            <a:endParaRPr/>
          </a:p>
        </p:txBody>
      </p:sp>
      <p:pic>
        <p:nvPicPr>
          <p:cNvPr id="465" name="Рисунок 6" descr=""/>
          <p:cNvPicPr/>
          <p:nvPr/>
        </p:nvPicPr>
        <p:blipFill>
          <a:blip r:embed="rId1"/>
          <a:stretch>
            <a:fillRect/>
          </a:stretch>
        </p:blipFill>
        <p:spPr>
          <a:xfrm>
            <a:off x="467640" y="3933000"/>
            <a:ext cx="2592000" cy="2808000"/>
          </a:xfrm>
          <a:prstGeom prst="rect">
            <a:avLst/>
          </a:prstGeom>
          <a:ln>
            <a:noFill/>
          </a:ln>
        </p:spPr>
      </p:pic>
      <p:sp>
        <p:nvSpPr>
          <p:cNvPr id="466" name="CustomShape 2"/>
          <p:cNvSpPr/>
          <p:nvPr/>
        </p:nvSpPr>
        <p:spPr>
          <a:xfrm>
            <a:off x="3060000" y="3789000"/>
            <a:ext cx="5688360" cy="2828160"/>
          </a:xfrm>
          <a:prstGeom prst="rect">
            <a:avLst/>
          </a:prstGeom>
          <a:noFill/>
          <a:ln>
            <a:noFill/>
          </a:ln>
        </p:spPr>
        <p:txBody>
          <a:bodyPr lIns="90000" rIns="90000" tIns="45000" bIns="45000"/>
          <a:p>
            <a:pPr algn="just">
              <a:lnSpc>
                <a:spcPct val="100000"/>
              </a:lnSpc>
            </a:pPr>
            <a:r>
              <a:rPr lang="ru-RU" sz="1200">
                <a:solidFill>
                  <a:srgbClr val="000000"/>
                </a:solidFill>
                <a:latin typeface="Times New Roman"/>
              </a:rPr>
              <a:t>Сылӧн медся тӧдчана да йӧзӧс шызьӧдана лоӧмторъяс лыдын:</a:t>
            </a:r>
            <a:endParaRPr/>
          </a:p>
          <a:p>
            <a:pPr algn="just">
              <a:lnSpc>
                <a:spcPct val="100000"/>
              </a:lnSpc>
            </a:pPr>
            <a:r>
              <a:rPr lang="ru-RU" sz="1200">
                <a:solidFill>
                  <a:srgbClr val="000000"/>
                </a:solidFill>
                <a:latin typeface="Times New Roman"/>
              </a:rPr>
              <a:t>1) «Эх, путь-дорожка фронтовая…» война кадся сьыланкывъяс серти ставроссияса смотр-конкурслӧн республиканскӧй тшупӧд;</a:t>
            </a:r>
            <a:endParaRPr/>
          </a:p>
          <a:p>
            <a:pPr algn="just">
              <a:lnSpc>
                <a:spcPct val="100000"/>
              </a:lnSpc>
            </a:pPr>
            <a:r>
              <a:rPr lang="ru-RU" sz="1200">
                <a:solidFill>
                  <a:srgbClr val="000000"/>
                </a:solidFill>
                <a:latin typeface="Times New Roman"/>
              </a:rPr>
              <a:t>2) «Катюша» ветеранъяслӧн художествоа творчество серти смотр-конкурс;</a:t>
            </a:r>
            <a:endParaRPr/>
          </a:p>
          <a:p>
            <a:pPr algn="just">
              <a:lnSpc>
                <a:spcPct val="100000"/>
              </a:lnSpc>
            </a:pPr>
            <a:r>
              <a:rPr lang="ru-RU" sz="1200">
                <a:solidFill>
                  <a:srgbClr val="000000"/>
                </a:solidFill>
                <a:latin typeface="Times New Roman"/>
              </a:rPr>
              <a:t>3) «Салют Победы» йӧзкостса творчестволы сиӧм ставроссияса фестивальлӧн республиканскӧй тшупӧд;</a:t>
            </a:r>
            <a:endParaRPr/>
          </a:p>
          <a:p>
            <a:pPr algn="just">
              <a:lnSpc>
                <a:spcPct val="100000"/>
              </a:lnSpc>
            </a:pPr>
            <a:r>
              <a:rPr lang="ru-RU" sz="1200">
                <a:solidFill>
                  <a:srgbClr val="000000"/>
                </a:solidFill>
                <a:latin typeface="Times New Roman"/>
              </a:rPr>
              <a:t>4) театральнӧй и концерт премьераяс, кутшӧмъясӧс пуктӧма веськыда грант отсӧгӧн: Савин нима драма театрын – «Театр военной песни» концерт да «Эшелон» спектакль Михаил Рощинлӧн пьеса серти, Воркутаса драма театрын – «Анфиса» спектакль Ирина Грековалӧн да Павел Лунгинлӧн «Вдовий пароход» пьеса серти, Коми республиканскӧй филармонияын – «АСЪЯ КЫА» сьылан да йӧктан канму ансамбльса солистъяслӧн «Звенит победная весна» выль литературнӧй да шылада концерт, «Художники Республики Коми – участники Великой Отечественной войны», «Зыряне – народ даровитый. Коллекции предметов народного искусства» альбомъяс йӧзӧдӧм да с.в.</a:t>
            </a:r>
            <a:endParaRPr/>
          </a:p>
        </p:txBody>
      </p:sp>
      <p:sp>
        <p:nvSpPr>
          <p:cNvPr id="467" name="TextShape 3"/>
          <p:cNvSpPr txBox="1"/>
          <p:nvPr/>
        </p:nvSpPr>
        <p:spPr>
          <a:xfrm>
            <a:off x="0" y="6492960"/>
            <a:ext cx="395280" cy="364680"/>
          </a:xfrm>
          <a:prstGeom prst="rect">
            <a:avLst/>
          </a:prstGeom>
        </p:spPr>
        <p:txBody>
          <a:bodyPr anchor="ctr"/>
          <a:p>
            <a:pPr>
              <a:lnSpc>
                <a:spcPct val="100000"/>
              </a:lnSpc>
            </a:pPr>
            <a:fld id="{4072CC45-A924-4FAD-8F58-629535B8855A}" type="slidenum">
              <a:rPr lang="ru-RU" sz="1200">
                <a:solidFill>
                  <a:srgbClr val="ffc000"/>
                </a:solidFill>
                <a:latin typeface="Calibri"/>
              </a:rPr>
              <a:t>&lt;номер&gt;</a:t>
            </a:fld>
            <a:endParaRPr/>
          </a:p>
        </p:txBody>
      </p:sp>
      <p:sp>
        <p:nvSpPr>
          <p:cNvPr id="468" name="CustomShape 4"/>
          <p:cNvSpPr/>
          <p:nvPr/>
        </p:nvSpPr>
        <p:spPr>
          <a:xfrm>
            <a:off x="467640" y="692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9" name="TextShape 1"/>
          <p:cNvSpPr txBox="1"/>
          <p:nvPr/>
        </p:nvSpPr>
        <p:spPr>
          <a:xfrm>
            <a:off x="0" y="6492960"/>
            <a:ext cx="395280" cy="364680"/>
          </a:xfrm>
          <a:prstGeom prst="rect">
            <a:avLst/>
          </a:prstGeom>
        </p:spPr>
        <p:txBody>
          <a:bodyPr anchor="ctr"/>
          <a:p>
            <a:pPr>
              <a:lnSpc>
                <a:spcPct val="100000"/>
              </a:lnSpc>
            </a:pPr>
            <a:fld id="{4F4ED6B9-BF56-42AF-89CB-4A3AED759668}" type="slidenum">
              <a:rPr lang="ru-RU" sz="1200">
                <a:solidFill>
                  <a:srgbClr val="ffc000"/>
                </a:solidFill>
                <a:latin typeface="Calibri"/>
              </a:rPr>
              <a:t>&lt;номер&gt;</a:t>
            </a:fld>
            <a:endParaRPr/>
          </a:p>
        </p:txBody>
      </p:sp>
      <p:sp>
        <p:nvSpPr>
          <p:cNvPr id="470" name="CustomShape 2"/>
          <p:cNvSpPr/>
          <p:nvPr/>
        </p:nvSpPr>
        <p:spPr>
          <a:xfrm>
            <a:off x="395640" y="1118880"/>
            <a:ext cx="8352720" cy="5726520"/>
          </a:xfrm>
          <a:prstGeom prst="rect">
            <a:avLst/>
          </a:prstGeom>
          <a:noFill/>
          <a:ln>
            <a:noFill/>
          </a:ln>
        </p:spPr>
        <p:txBody>
          <a:bodyPr lIns="90000" rIns="90000" tIns="45000" bIns="45000"/>
          <a:p>
            <a:pPr algn="just">
              <a:lnSpc>
                <a:spcPct val="100000"/>
              </a:lnSpc>
            </a:pPr>
            <a:r>
              <a:rPr lang="ru-RU" sz="1250">
                <a:solidFill>
                  <a:srgbClr val="000000"/>
                </a:solidFill>
                <a:latin typeface="Times New Roman"/>
              </a:rPr>
              <a:t>Республикаын нуӧдӧны культура да искусство юкӧнын Коми Республикаса Юралысьлысь грантъяс шедӧдӧм вылӧ 5 конкурс, мыйяс вылӧ 2015 воын сетӧма 9,3 млн. шайт. Тайӧ грантъясыс кол</a:t>
            </a:r>
            <a:r>
              <a:rPr lang="ru-RU" sz="1400">
                <a:solidFill>
                  <a:srgbClr val="000000"/>
                </a:solidFill>
                <a:latin typeface="Times New Roman"/>
              </a:rPr>
              <a:t>ӧны сы могысь</a:t>
            </a:r>
            <a:r>
              <a:rPr lang="ru-RU" sz="1250">
                <a:solidFill>
                  <a:srgbClr val="000000"/>
                </a:solidFill>
                <a:latin typeface="Times New Roman"/>
              </a:rPr>
              <a:t>, медым лӧсьӧдны да пыртны выль уджаланногъяс, сӧвмӧдны инновация технологияяс, ышӧдны том йӧзӧс босьтчыны культура уджӧ. </a:t>
            </a:r>
            <a:endParaRPr/>
          </a:p>
          <a:p>
            <a:pPr algn="just">
              <a:lnSpc>
                <a:spcPct val="100000"/>
              </a:lnSpc>
            </a:pPr>
            <a:r>
              <a:rPr lang="ru-RU" sz="1250">
                <a:solidFill>
                  <a:srgbClr val="000000"/>
                </a:solidFill>
                <a:latin typeface="Times New Roman"/>
              </a:rPr>
              <a:t>Традиционнӧй мероприятиеяс кындзи (концертъяс, сёрнияс, ветеранъяскӧд аддзысьлӧмъяс да найӧс ыдждӧдлӧмъяс, фестивальяс), дiнмуса нуӧдысь учреждениеяс вӧзйисны праздник кежлӧ выль сикас мероприятиеяс, сы лыдын ӧнiя юӧртан ресурсъясӧн вӧдитчӧмӧн. </a:t>
            </a:r>
            <a:endParaRPr/>
          </a:p>
          <a:p>
            <a:pPr algn="just">
              <a:lnSpc>
                <a:spcPct val="100000"/>
              </a:lnSpc>
            </a:pPr>
            <a:r>
              <a:rPr lang="ru-RU" sz="1250">
                <a:solidFill>
                  <a:srgbClr val="000000"/>
                </a:solidFill>
                <a:latin typeface="Times New Roman"/>
              </a:rPr>
              <a:t>Томуловлы библиотека петкӧдлiс «Карта памяти» интерактивнӧй лист бок, дiнмуса Национальнӧй библиотекаын мунiс презентация «Библиотека памяти: Великой Победе посвящается» чужан му туялан выль корпоративнӧй полнотекстӧвӧй Ӧтуввез-ресурс. </a:t>
            </a:r>
            <a:endParaRPr/>
          </a:p>
          <a:p>
            <a:pPr algn="just">
              <a:lnSpc>
                <a:spcPct val="100000"/>
              </a:lnSpc>
            </a:pPr>
            <a:r>
              <a:rPr lang="ru-RU" sz="1250">
                <a:solidFill>
                  <a:srgbClr val="000000"/>
                </a:solidFill>
                <a:latin typeface="Times New Roman"/>
              </a:rPr>
              <a:t>Бура пӧртӧма олӧмӧ «Югӧр» культура водзмӧстчӧмъяс шӧринлысь да художник Анжелика Штепалысь «Наставление» ӧтувъя проект учреждениелӧн сайтын проектлысь виртуальнӧй версия лӧсьӧдӧмӧн.</a:t>
            </a:r>
            <a:endParaRPr/>
          </a:p>
          <a:p>
            <a:pPr algn="just">
              <a:lnSpc>
                <a:spcPct val="100000"/>
              </a:lnSpc>
            </a:pPr>
            <a:r>
              <a:rPr lang="ru-RU" sz="1250">
                <a:solidFill>
                  <a:srgbClr val="000000"/>
                </a:solidFill>
                <a:latin typeface="Times New Roman"/>
              </a:rPr>
              <a:t>2015 вося тӧвшӧр тӧлысьын Кулӧмдiн сиктын мунiс «Василей» ӧнiя коми сьыланкывлӧн XXII фестиваль. Ставнас фестивальын участвуйтiс 314 морт – композиторъяс, поэтъяс, конкурсса сьылысьяс. 2015 воын «Василей»-са гран-при сетiсны Таисия Чаплыгиналы - «Коми муын» сьыланкыв дорӧ кывъяс да шылад гижысьлы. </a:t>
            </a:r>
            <a:endParaRPr/>
          </a:p>
          <a:p>
            <a:pPr algn="just">
              <a:lnSpc>
                <a:spcPct val="100000"/>
              </a:lnSpc>
            </a:pPr>
            <a:r>
              <a:rPr lang="ru-RU" sz="1250">
                <a:solidFill>
                  <a:srgbClr val="000000"/>
                </a:solidFill>
                <a:latin typeface="Times New Roman"/>
              </a:rPr>
              <a:t>Рака тӧлысьын мунiс «Юные дарования – 2015» Я.С. Перепелица нима ставроссияса том исполнительяслӧн XIII конкурс – Коми Республикаын дзик ӧти конкурс, кӧнi донъялӧны некымын исполнительскӧй номинация серти: «Фортепиано», «Фортепианный ансамбль», «Оркестровые струнные инструменты», «Ансамбль оркестровых струнных инструментов», «Инструменты народного оркестра», «Ансамбль инструментов народного оркестра», «Оркестровые и ударные инструменты», «Ансамбль оркестровых и ударных инструментов», «Юный композитор».</a:t>
            </a:r>
            <a:endParaRPr/>
          </a:p>
          <a:p>
            <a:pPr algn="just">
              <a:lnSpc>
                <a:spcPct val="100000"/>
              </a:lnSpc>
            </a:pPr>
            <a:r>
              <a:rPr lang="ru-RU" sz="1250">
                <a:solidFill>
                  <a:srgbClr val="000000"/>
                </a:solidFill>
                <a:latin typeface="Times New Roman"/>
              </a:rPr>
              <a:t>Отчётнӧй вося рака тӧлысьын Абъячой сиктын мунiс «Неделя театров в Прилузье» республиканскӧй театральнӧй котыръяслӧн VIII фестиваль. Фестивальын участвуйтicны Коми Республикаса 11 муниципальнӧй юкӧнысь 14 любительскӧй котыр. Мероприятиесӧ сиӧма Россия Федерацияын Литература волы да Айму вӧсна Ыджыд тышын Вермӧмсянь70 волы. Фестивальлысь гран-при босьтiс Абъячойысь Г.Д. Горчаков нима йӧзкостса театр. </a:t>
            </a:r>
            <a:endParaRPr/>
          </a:p>
          <a:p>
            <a:pPr algn="just">
              <a:lnSpc>
                <a:spcPct val="100000"/>
              </a:lnSpc>
            </a:pPr>
            <a:r>
              <a:rPr lang="ru-RU" sz="1250">
                <a:solidFill>
                  <a:srgbClr val="000000"/>
                </a:solidFill>
                <a:latin typeface="Times New Roman"/>
              </a:rPr>
              <a:t>2015 вося ода-кора тӧлысьын «Югӧр» культура водзмӧстчӧмъяс шӧрин» КАУ-ын нуӧдӧма «Зарни кияс» йӧзкостса художествоа творчество серти том йӧзл</a:t>
            </a:r>
            <a:r>
              <a:rPr lang="ru-RU" sz="1400">
                <a:solidFill>
                  <a:srgbClr val="000000"/>
                </a:solidFill>
                <a:latin typeface="Times New Roman"/>
              </a:rPr>
              <a:t>ӧн</a:t>
            </a:r>
            <a:r>
              <a:rPr lang="ru-RU" sz="1250">
                <a:solidFill>
                  <a:srgbClr val="000000"/>
                </a:solidFill>
                <a:latin typeface="Times New Roman"/>
              </a:rPr>
              <a:t> республиканскӧй выставка. Сэнi петкӧдлicны уджъяссӧ шӧр тшуп</a:t>
            </a:r>
            <a:r>
              <a:rPr lang="ru-RU" sz="1400">
                <a:solidFill>
                  <a:srgbClr val="000000"/>
                </a:solidFill>
                <a:latin typeface="Times New Roman"/>
              </a:rPr>
              <a:t>ӧда </a:t>
            </a:r>
            <a:r>
              <a:rPr lang="ru-RU" sz="1250">
                <a:solidFill>
                  <a:srgbClr val="000000"/>
                </a:solidFill>
                <a:latin typeface="Times New Roman"/>
              </a:rPr>
              <a:t>уджсикасӧ велӧдан да вылыс тӧдӧмлун сетан велӧдчанiнъясса художествоа юкӧнувъясын велӧдчысьяс, челядьлы искусство школаясса, Челядьлы содтӧд т</a:t>
            </a:r>
            <a:r>
              <a:rPr lang="ru-RU" sz="1400">
                <a:solidFill>
                  <a:srgbClr val="000000"/>
                </a:solidFill>
                <a:latin typeface="Times New Roman"/>
              </a:rPr>
              <a:t>ӧдӧмлун сет</a:t>
            </a:r>
            <a:r>
              <a:rPr lang="ru-RU" sz="1250">
                <a:solidFill>
                  <a:srgbClr val="000000"/>
                </a:solidFill>
                <a:latin typeface="Times New Roman"/>
              </a:rPr>
              <a:t>ан шӧринъясса, Коми Республикаын творческ</a:t>
            </a:r>
            <a:r>
              <a:rPr lang="ru-RU" sz="1400">
                <a:solidFill>
                  <a:srgbClr val="000000"/>
                </a:solidFill>
                <a:latin typeface="Times New Roman"/>
              </a:rPr>
              <a:t>ӧй котыр</a:t>
            </a:r>
            <a:r>
              <a:rPr lang="ru-RU" sz="1250">
                <a:solidFill>
                  <a:srgbClr val="000000"/>
                </a:solidFill>
                <a:latin typeface="Times New Roman"/>
              </a:rPr>
              <a:t>ъясса велӧдчысьяс 8 арӧссянь 25 арӧсӧдз. Том йӧзлы проектын участвуйтiсны Коми Республикаса муниципальнӧй юкӧнъясысь 114 том мастер. </a:t>
            </a:r>
            <a:endParaRPr/>
          </a:p>
        </p:txBody>
      </p:sp>
      <p:sp>
        <p:nvSpPr>
          <p:cNvPr id="471" name="CustomShape 3"/>
          <p:cNvSpPr/>
          <p:nvPr/>
        </p:nvSpPr>
        <p:spPr>
          <a:xfrm>
            <a:off x="467640" y="642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2" name="TextShape 1"/>
          <p:cNvSpPr txBox="1"/>
          <p:nvPr/>
        </p:nvSpPr>
        <p:spPr>
          <a:xfrm>
            <a:off x="0" y="6492960"/>
            <a:ext cx="395280" cy="364680"/>
          </a:xfrm>
          <a:prstGeom prst="rect">
            <a:avLst/>
          </a:prstGeom>
        </p:spPr>
        <p:txBody>
          <a:bodyPr anchor="ctr"/>
          <a:p>
            <a:pPr>
              <a:lnSpc>
                <a:spcPct val="100000"/>
              </a:lnSpc>
            </a:pPr>
            <a:fld id="{5B21C1AF-5FDD-4232-A247-AE2E565CC0B2}" type="slidenum">
              <a:rPr lang="ru-RU" sz="1200">
                <a:solidFill>
                  <a:srgbClr val="ffc000"/>
                </a:solidFill>
                <a:latin typeface="Calibri"/>
              </a:rPr>
              <a:t>&lt;номер&gt;</a:t>
            </a:fld>
            <a:endParaRPr/>
          </a:p>
        </p:txBody>
      </p:sp>
      <p:sp>
        <p:nvSpPr>
          <p:cNvPr id="473" name="CustomShape 2"/>
          <p:cNvSpPr/>
          <p:nvPr/>
        </p:nvSpPr>
        <p:spPr>
          <a:xfrm>
            <a:off x="395640" y="1190520"/>
            <a:ext cx="8352720" cy="5518440"/>
          </a:xfrm>
          <a:prstGeom prst="rect">
            <a:avLst/>
          </a:prstGeom>
          <a:noFill/>
          <a:ln>
            <a:noFill/>
          </a:ln>
        </p:spPr>
        <p:txBody>
          <a:bodyPr lIns="90000" rIns="90000" tIns="45000" bIns="45000"/>
          <a:p>
            <a:pPr algn="just">
              <a:lnSpc>
                <a:spcPct val="100000"/>
              </a:lnSpc>
            </a:pPr>
            <a:r>
              <a:rPr lang="ru-RU" sz="1230">
                <a:solidFill>
                  <a:srgbClr val="000000"/>
                </a:solidFill>
                <a:latin typeface="Times New Roman"/>
              </a:rPr>
              <a:t>«Шондiбан» республиканскӧй праздник дырйи нуӧдiсны «Танцующая республика» республиканскӧй йӧктан марафон. Марафоныс мунiс нон-стоп режимын 4,5 час чӧж. Уджтассӧ юкӧма куим пельӧ: йӧзкостса (этнографическӧй да йӧзкостса стилизуйтӧм, сюжетно-ролевӧй композицияяс), эстрада (ӧнiя, спорт композицияяс) да йӧктан композицияяс, кутшӧмъясӧс вӧлi сиӧма Ыджыд Вермӧмсянь 70 волы. </a:t>
            </a:r>
            <a:endParaRPr/>
          </a:p>
          <a:p>
            <a:pPr algn="just">
              <a:lnSpc>
                <a:spcPct val="100000"/>
              </a:lnSpc>
            </a:pPr>
            <a:r>
              <a:rPr lang="ru-RU" sz="1230">
                <a:solidFill>
                  <a:srgbClr val="000000"/>
                </a:solidFill>
                <a:latin typeface="Times New Roman"/>
              </a:rPr>
              <a:t>Ода-кора тӧлысь 24 лунӧ Коми республиканскӧй филармония сцена вылын мунiс Хоръяслӧн марафон, кутшӧмӧс сиӧма Славяна гижӧд да культура лунлы. Хорӧвӧй котыръяс петкӧдчисны духовнӧй шыладӧн, отечественнӧй авторъяслӧн чужан му радейтӧмлы сиӧм сьыланкывъясӧн. Кыдзи и пыр, марафон дырйи юргис Просветительяс да славяна анбур лӧсьӧдысьяс Кириллы да Мефодийлы сиӧм гимн, а концерт помын своднӧй хор да солистъяс россияса нимӧдана артистка Ольга Сосновская да Коми Республикаса нимйӧза артист Анатолий Смирнов сьылiсны «День Победы» сьыланкыв.</a:t>
            </a:r>
            <a:endParaRPr/>
          </a:p>
          <a:p>
            <a:pPr algn="just">
              <a:lnSpc>
                <a:spcPct val="100000"/>
              </a:lnSpc>
            </a:pPr>
            <a:r>
              <a:rPr lang="ru-RU" sz="1230">
                <a:solidFill>
                  <a:srgbClr val="000000"/>
                </a:solidFill>
                <a:latin typeface="Times New Roman"/>
              </a:rPr>
              <a:t>2015 вося сора тӧлысьын мунiс «Завалинка» йӧзкостса сьыланкыв сьылысь самодеятельнӧй сьылысьяслӧн ставроссияcа XII фестиваль. Фестивальын участвуйтiсны Кировса, Архангельскса, Новгородса, Костромаса, Ленинградса обласьтъясысь, Комиысь, Башкортостанысь, Мордовияысь, Удмуртияысь, Чувашияысь вокально-хорӧвӧй, фольклор ансамбльяс да йӧзкост инструмент ансамбльяс (315 морт).</a:t>
            </a:r>
            <a:endParaRPr/>
          </a:p>
          <a:p>
            <a:pPr algn="just">
              <a:lnSpc>
                <a:spcPct val="100000"/>
              </a:lnSpc>
            </a:pPr>
            <a:r>
              <a:rPr lang="ru-RU" sz="1230">
                <a:solidFill>
                  <a:srgbClr val="000000"/>
                </a:solidFill>
                <a:latin typeface="Times New Roman"/>
              </a:rPr>
              <a:t>«Менам муза» республикаса поэзия да йӧзкостса творчество праздник, кутшӧмӧс сиӧма медводдза коми поэт И.А.Куратовлӧн чужӧмсянь 176 во тырӧмлы, мунiс многофункциональнӧй фестивальӧн 2015 вося сора тӧлысьын. Фестивальса медшӧр лоӧмторйыс - «Звуки северной лиры» гижӧдъяс йӧз водзын художественнӧя лыддян районкостса конкурсын кывбур лыддьысьяслӧн конкурс.</a:t>
            </a:r>
            <a:endParaRPr/>
          </a:p>
          <a:p>
            <a:pPr algn="just">
              <a:lnSpc>
                <a:spcPct val="100000"/>
              </a:lnSpc>
            </a:pPr>
            <a:r>
              <a:rPr lang="ru-RU" sz="1230">
                <a:solidFill>
                  <a:srgbClr val="000000"/>
                </a:solidFill>
                <a:latin typeface="Times New Roman"/>
              </a:rPr>
              <a:t>Вӧльгым тӧлысьын помасис «Мир, в котором мы живем» челядьлӧн да томуловлӧн серпасасян творчество серти дiнмукостса IV восьса конкурс, кӧнi участвуйтiс 100-ысь унджык морт. Налы сетiсны дипломъяс, конкурсын вермысьясӧс ошкисны дона козинъясӧн. </a:t>
            </a:r>
            <a:endParaRPr/>
          </a:p>
          <a:p>
            <a:pPr algn="just">
              <a:lnSpc>
                <a:spcPct val="100000"/>
              </a:lnSpc>
            </a:pPr>
            <a:r>
              <a:rPr lang="ru-RU" sz="1230">
                <a:solidFill>
                  <a:srgbClr val="000000"/>
                </a:solidFill>
                <a:latin typeface="Times New Roman"/>
              </a:rPr>
              <a:t>Республикаса этнокультурнӧй календарӧ Войтырлӧн ёртасян керка содтiс татшӧм мероприятиеяс, кыдзи «Алёша» ас муысь йӧзлӧн войтыркостса фестиваль да «Диалог культур: Северное многоцветье» мультикультурнӧй фестиваль, «Шкатулка самоцветов» йӧзкост паськӧмлӧн дiнмукостса фестиваль-выставка. Коми Республикаса национально-культурнӧй ӧтувъяслӧн ассоциациякӧд ӧтвылысь 8 муниципальнӧй юкӧнын збыльмӧдӧма «Дни национальных культур в муниципальных образованиях Республики Коми» проект. </a:t>
            </a:r>
            <a:endParaRPr/>
          </a:p>
          <a:p>
            <a:pPr algn="just">
              <a:lnSpc>
                <a:spcPct val="100000"/>
              </a:lnSpc>
            </a:pPr>
            <a:r>
              <a:rPr lang="ru-RU" sz="1230">
                <a:solidFill>
                  <a:srgbClr val="000000"/>
                </a:solidFill>
                <a:latin typeface="Times New Roman"/>
              </a:rPr>
              <a:t>Во чӧжӧн нуӧдӧма 40-ысь унджык фестиваль, конкурс, традиционнӧй праздник, кутшӧмъяс отсӧгӧн йӧз костын паськыда тӧдмӧдӧны Коми Республикаса канму кывъясӧн да ышӧдӧны найӧс велӧдны, збыльмӧдӧма челядь костын коми кывйӧн тӧдмӧдан проектъяс, нуӧдӧма республикаса олысьяслы коми кыв курсъяс да мигрантъяслы роч кыв курсъяс. </a:t>
            </a:r>
            <a:endParaRPr/>
          </a:p>
        </p:txBody>
      </p:sp>
      <p:sp>
        <p:nvSpPr>
          <p:cNvPr id="474" name="CustomShape 3"/>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5" name="TextShape 1"/>
          <p:cNvSpPr txBox="1"/>
          <p:nvPr/>
        </p:nvSpPr>
        <p:spPr>
          <a:xfrm>
            <a:off x="0" y="6492960"/>
            <a:ext cx="395280" cy="364680"/>
          </a:xfrm>
          <a:prstGeom prst="rect">
            <a:avLst/>
          </a:prstGeom>
        </p:spPr>
        <p:txBody>
          <a:bodyPr anchor="ctr"/>
          <a:p>
            <a:pPr>
              <a:lnSpc>
                <a:spcPct val="100000"/>
              </a:lnSpc>
            </a:pPr>
            <a:fld id="{4E65DEFF-EDCA-489A-AF97-CF1C8A345DF5}" type="slidenum">
              <a:rPr lang="ru-RU" sz="1200">
                <a:solidFill>
                  <a:srgbClr val="ffc000"/>
                </a:solidFill>
                <a:latin typeface="Calibri"/>
              </a:rPr>
              <a:t>&lt;номер&gt;</a:t>
            </a:fld>
            <a:endParaRPr/>
          </a:p>
        </p:txBody>
      </p:sp>
      <p:sp>
        <p:nvSpPr>
          <p:cNvPr id="476" name="CustomShape 2"/>
          <p:cNvSpPr/>
          <p:nvPr/>
        </p:nvSpPr>
        <p:spPr>
          <a:xfrm>
            <a:off x="499680" y="1186560"/>
            <a:ext cx="8352720" cy="1422000"/>
          </a:xfrm>
          <a:prstGeom prst="rect">
            <a:avLst/>
          </a:prstGeom>
          <a:noFill/>
          <a:ln>
            <a:noFill/>
          </a:ln>
        </p:spPr>
        <p:txBody>
          <a:bodyPr lIns="90000" rIns="90000" tIns="45000" bIns="45000"/>
          <a:p>
            <a:pPr algn="just">
              <a:lnSpc>
                <a:spcPct val="105000"/>
              </a:lnSpc>
            </a:pPr>
            <a:r>
              <a:rPr lang="ru-RU" sz="1200">
                <a:solidFill>
                  <a:srgbClr val="000000"/>
                </a:solidFill>
                <a:latin typeface="Times New Roman"/>
              </a:rPr>
              <a:t>2015 воын конкурс пыр бӧрйӧмӧн муниципалитетъяслы сетicны 4,4 млн. шайт ичӧт проектъяс вылӧ (водзмӧстчӧм серти сьӧмӧн могмӧдан элемент вылӧ) ӧттшӧтш сьӧмӧн могмӧдан условиеяс вылын. Ставнас вӧлi отсалӧма 13 ичӧт проектлы (водзмӧстчӧм серти сьӧмӧн могмӧдан элементлы) лӧсьӧдны-бурмӧдны йӧр, дзоньтавны зданиеяс, муниципальнӧй культура учреждениеяслы ньӧбны оборудование да кӧлуй. </a:t>
            </a:r>
            <a:endParaRPr/>
          </a:p>
          <a:p>
            <a:pPr algn="just">
              <a:lnSpc>
                <a:spcPct val="105000"/>
              </a:lnSpc>
            </a:pPr>
            <a:r>
              <a:rPr lang="ru-RU" sz="1200">
                <a:solidFill>
                  <a:srgbClr val="000000"/>
                </a:solidFill>
                <a:latin typeface="Times New Roman"/>
              </a:rPr>
              <a:t>Пӧжарысь видзчысян мероприятиеяс нуӧдӧма дас кык муниципальнӧй юкӧнса учреждениеясын да квайт канму культура учреждениеын. Культура наследие видзан юкӧнын дзоньталӧма «Мастерские ремесленные (школа)» ӧти культура наследие объект татшӧм инпас серти: Сыктывкар, Сӧветскӧй ул., 28.</a:t>
            </a:r>
            <a:endParaRPr/>
          </a:p>
        </p:txBody>
      </p:sp>
      <p:sp>
        <p:nvSpPr>
          <p:cNvPr id="477" name="CustomShape 3"/>
          <p:cNvSpPr/>
          <p:nvPr/>
        </p:nvSpPr>
        <p:spPr>
          <a:xfrm>
            <a:off x="527760" y="2711520"/>
            <a:ext cx="2860560" cy="3720240"/>
          </a:xfrm>
          <a:prstGeom prst="rect">
            <a:avLst/>
          </a:prstGeom>
          <a:noFill/>
          <a:ln>
            <a:noFill/>
          </a:ln>
        </p:spPr>
        <p:txBody>
          <a:bodyPr lIns="90000" rIns="90000" tIns="45000" bIns="45000"/>
          <a:p>
            <a:pPr algn="just">
              <a:lnSpc>
                <a:spcPct val="105000"/>
              </a:lnSpc>
            </a:pPr>
            <a:r>
              <a:rPr lang="ru-RU" sz="1200">
                <a:solidFill>
                  <a:srgbClr val="000000"/>
                </a:solidFill>
                <a:latin typeface="Times New Roman"/>
              </a:rPr>
              <a:t>Археология наследие 20 объект серти нуӧдӧма мониторинг. Урчитӧма 36 культура наследие объектлысь, на пиысь 16 археология наследие объектлысь мудоръяссӧ. </a:t>
            </a:r>
            <a:endParaRPr/>
          </a:p>
          <a:p>
            <a:pPr algn="just">
              <a:lnSpc>
                <a:spcPct val="105000"/>
              </a:lnSpc>
            </a:pPr>
            <a:r>
              <a:rPr lang="ru-RU" sz="1200">
                <a:solidFill>
                  <a:srgbClr val="000000"/>
                </a:solidFill>
                <a:latin typeface="Times New Roman"/>
              </a:rPr>
              <a:t>Культура наследие объектъясӧн тӧдмӧдӧм могысь йӧзӧдӧма «Объекты культурного наследия Республики Коми» научно-справочнӧй издание.</a:t>
            </a:r>
            <a:endParaRPr/>
          </a:p>
          <a:p>
            <a:pPr algn="just">
              <a:lnSpc>
                <a:spcPct val="105000"/>
              </a:lnSpc>
            </a:pPr>
            <a:r>
              <a:rPr lang="ru-RU" sz="1200">
                <a:solidFill>
                  <a:srgbClr val="000000"/>
                </a:solidFill>
                <a:latin typeface="Times New Roman"/>
              </a:rPr>
              <a:t>Помалӧны стрӧитны Кулӧмдiн районса Дон сиктын социокультурнӧй шӧрин. </a:t>
            </a:r>
            <a:endParaRPr/>
          </a:p>
          <a:p>
            <a:pPr algn="just">
              <a:lnSpc>
                <a:spcPct val="105000"/>
              </a:lnSpc>
            </a:pPr>
            <a:r>
              <a:rPr lang="ru-RU" sz="1200">
                <a:solidFill>
                  <a:srgbClr val="000000"/>
                </a:solidFill>
                <a:latin typeface="Times New Roman"/>
              </a:rPr>
              <a:t>Помасьӧ Печора карын Кӧрт туйвывса уджалысьяслӧн культура керка дзоньталӧмыс. </a:t>
            </a:r>
            <a:endParaRPr/>
          </a:p>
          <a:p>
            <a:pPr algn="just">
              <a:lnSpc>
                <a:spcPct val="105000"/>
              </a:lnSpc>
            </a:pPr>
            <a:r>
              <a:rPr lang="ru-RU" sz="1200">
                <a:solidFill>
                  <a:srgbClr val="000000"/>
                </a:solidFill>
                <a:latin typeface="Times New Roman"/>
              </a:rPr>
              <a:t>Гам сиктын школа серти – нуӧдӧма фундамент, здание сруб, кильчӧ серти уджъяс, вежӧны ӧшиньяс, ӧдзӧсъяс, «сьӧд» джодж. </a:t>
            </a:r>
            <a:endParaRPr/>
          </a:p>
        </p:txBody>
      </p:sp>
      <p:sp>
        <p:nvSpPr>
          <p:cNvPr id="478" name="CustomShape 4"/>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pic>
        <p:nvPicPr>
          <p:cNvPr id="479" name="Picture 2" descr=""/>
          <p:cNvPicPr/>
          <p:nvPr/>
        </p:nvPicPr>
        <p:blipFill>
          <a:blip r:embed="rId1"/>
          <a:stretch>
            <a:fillRect/>
          </a:stretch>
        </p:blipFill>
        <p:spPr>
          <a:xfrm>
            <a:off x="3564000" y="2711520"/>
            <a:ext cx="5159520" cy="3813480"/>
          </a:xfrm>
          <a:prstGeom prst="rect">
            <a:avLst/>
          </a:prstGeom>
          <a:ln>
            <a:noFill/>
          </a:ln>
        </p:spPr>
      </p:pic>
    </p:spTree>
  </p:cSld>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80" name="Picture 2" descr=""/>
          <p:cNvPicPr/>
          <p:nvPr/>
        </p:nvPicPr>
        <p:blipFill>
          <a:blip r:embed="rId1"/>
          <a:stretch>
            <a:fillRect/>
          </a:stretch>
        </p:blipFill>
        <p:spPr>
          <a:xfrm>
            <a:off x="467640" y="692640"/>
            <a:ext cx="1439640" cy="1295640"/>
          </a:xfrm>
          <a:prstGeom prst="rect">
            <a:avLst/>
          </a:prstGeom>
          <a:ln>
            <a:noFill/>
          </a:ln>
        </p:spPr>
      </p:pic>
      <p:sp>
        <p:nvSpPr>
          <p:cNvPr id="481" name="TextShape 1"/>
          <p:cNvSpPr txBox="1"/>
          <p:nvPr/>
        </p:nvSpPr>
        <p:spPr>
          <a:xfrm>
            <a:off x="0" y="6492960"/>
            <a:ext cx="395280" cy="364680"/>
          </a:xfrm>
          <a:prstGeom prst="rect">
            <a:avLst/>
          </a:prstGeom>
        </p:spPr>
        <p:txBody>
          <a:bodyPr anchor="ctr"/>
          <a:p>
            <a:pPr>
              <a:lnSpc>
                <a:spcPct val="100000"/>
              </a:lnSpc>
            </a:pPr>
            <a:fld id="{FB6AC40E-4585-46A8-A2B5-8BCF712D6987}" type="slidenum">
              <a:rPr lang="ru-RU" sz="1200">
                <a:solidFill>
                  <a:srgbClr val="ffc000"/>
                </a:solidFill>
                <a:latin typeface="Calibri"/>
              </a:rPr>
              <a:t>&lt;номер&gt;</a:t>
            </a:fld>
            <a:endParaRPr/>
          </a:p>
        </p:txBody>
      </p:sp>
      <p:sp>
        <p:nvSpPr>
          <p:cNvPr id="482" name="CustomShape 2"/>
          <p:cNvSpPr/>
          <p:nvPr/>
        </p:nvSpPr>
        <p:spPr>
          <a:xfrm>
            <a:off x="1835640" y="1310760"/>
            <a:ext cx="7272360" cy="608040"/>
          </a:xfrm>
          <a:prstGeom prst="rect">
            <a:avLst/>
          </a:prstGeom>
          <a:noFill/>
          <a:ln>
            <a:noFill/>
          </a:ln>
        </p:spPr>
        <p:txBody>
          <a:bodyPr lIns="90000" rIns="90000" tIns="45000" bIns="45000"/>
          <a:p>
            <a:pPr algn="ctr">
              <a:lnSpc>
                <a:spcPct val="150000"/>
              </a:lnSpc>
            </a:pPr>
            <a:r>
              <a:rPr lang="ru-RU" sz="1300">
                <a:solidFill>
                  <a:srgbClr val="000000"/>
                </a:solidFill>
                <a:latin typeface="Times New Roman"/>
              </a:rPr>
              <a:t>Вынсьӧдӧма Коми Республикаса Веськӧдлан котырлӧн 2012.09.28 лунся 422 №-а шуӧмӧн.</a:t>
            </a:r>
            <a:endParaRPr/>
          </a:p>
          <a:p>
            <a:pPr algn="ctr">
              <a:lnSpc>
                <a:spcPct val="150000"/>
              </a:lnSpc>
            </a:pPr>
            <a:r>
              <a:rPr lang="ru-RU" sz="1300">
                <a:solidFill>
                  <a:srgbClr val="000000"/>
                </a:solidFill>
                <a:latin typeface="Times New Roman"/>
              </a:rPr>
              <a:t>Шӧр мог – бурм</a:t>
            </a:r>
            <a:r>
              <a:rPr lang="ru-RU" sz="1400">
                <a:solidFill>
                  <a:srgbClr val="000000"/>
                </a:solidFill>
                <a:latin typeface="Times New Roman"/>
              </a:rPr>
              <a:t>ӧдны </a:t>
            </a:r>
            <a:r>
              <a:rPr lang="ru-RU" sz="1300">
                <a:solidFill>
                  <a:srgbClr val="000000"/>
                </a:solidFill>
                <a:latin typeface="Times New Roman"/>
              </a:rPr>
              <a:t>мортӧс ёнмӧдан да спорт система да с</a:t>
            </a:r>
            <a:r>
              <a:rPr lang="ru-RU" sz="1400">
                <a:solidFill>
                  <a:srgbClr val="000000"/>
                </a:solidFill>
                <a:latin typeface="Times New Roman"/>
              </a:rPr>
              <a:t>ӧвмӧдны медвылыс </a:t>
            </a:r>
            <a:r>
              <a:rPr lang="ru-RU" sz="1300">
                <a:solidFill>
                  <a:srgbClr val="000000"/>
                </a:solidFill>
                <a:latin typeface="Times New Roman"/>
              </a:rPr>
              <a:t>вермӧмъяса спорт.</a:t>
            </a:r>
            <a:endParaRPr/>
          </a:p>
        </p:txBody>
      </p:sp>
      <p:sp>
        <p:nvSpPr>
          <p:cNvPr id="483" name="CustomShape 3"/>
          <p:cNvSpPr/>
          <p:nvPr/>
        </p:nvSpPr>
        <p:spPr>
          <a:xfrm>
            <a:off x="21362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8. «МОРТӦС ЁНМӦДӦМ ДА СПОРТ СӦВМӦДӦМ»</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484" name="Диаграмма 21"/>
          <p:cNvGraphicFramePr/>
          <p:nvPr/>
        </p:nvGraphicFramePr>
        <p:xfrm>
          <a:off x="462240" y="5373360"/>
          <a:ext cx="6557760" cy="1214640"/>
        </p:xfrm>
        <a:graphic>
          <a:graphicData uri="http://schemas.openxmlformats.org/drawingml/2006/chart">
            <c:chart xmlns:c="http://schemas.openxmlformats.org/drawingml/2006/chart" xmlns:r="http://schemas.openxmlformats.org/officeDocument/2006/relationships" r:id="rId2"/>
          </a:graphicData>
        </a:graphic>
      </p:graphicFrame>
      <p:sp>
        <p:nvSpPr>
          <p:cNvPr id="485" name="CustomShape 4"/>
          <p:cNvSpPr/>
          <p:nvPr/>
        </p:nvSpPr>
        <p:spPr>
          <a:xfrm>
            <a:off x="6876360" y="5445360"/>
            <a:ext cx="1899720" cy="1142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97,9% вылӧ. </a:t>
            </a:r>
            <a:endParaRPr/>
          </a:p>
          <a:p>
            <a:pPr algn="ctr">
              <a:lnSpc>
                <a:spcPct val="100000"/>
              </a:lnSpc>
            </a:pPr>
            <a:endParaRPr/>
          </a:p>
        </p:txBody>
      </p:sp>
      <p:sp>
        <p:nvSpPr>
          <p:cNvPr id="486" name="CustomShape 5"/>
          <p:cNvSpPr/>
          <p:nvPr/>
        </p:nvSpPr>
        <p:spPr>
          <a:xfrm>
            <a:off x="462240" y="21582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уджтасувъяс серти да ставнас, млн. шайт</a:t>
            </a:r>
            <a:endParaRPr/>
          </a:p>
        </p:txBody>
      </p:sp>
      <p:graphicFrame>
        <p:nvGraphicFramePr>
          <p:cNvPr id="487" name="Диаграмма 20"/>
          <p:cNvGraphicFramePr/>
          <p:nvPr/>
        </p:nvGraphicFramePr>
        <p:xfrm>
          <a:off x="455760" y="2565000"/>
          <a:ext cx="8320320" cy="2664000"/>
        </p:xfrm>
        <a:graphic>
          <a:graphicData uri="http://schemas.openxmlformats.org/drawingml/2006/chart">
            <c:chart xmlns:c="http://schemas.openxmlformats.org/drawingml/2006/chart" xmlns:r="http://schemas.openxmlformats.org/officeDocument/2006/relationships" r:id="rId3"/>
          </a:graphicData>
        </a:graphic>
      </p:graphicFrame>
    </p:spTree>
  </p:cSld>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8" name="CustomShape 1"/>
          <p:cNvSpPr/>
          <p:nvPr/>
        </p:nvSpPr>
        <p:spPr>
          <a:xfrm>
            <a:off x="467640" y="68400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a:t>
            </a:r>
            <a:endParaRPr/>
          </a:p>
          <a:p>
            <a:pPr algn="ctr">
              <a:lnSpc>
                <a:spcPct val="100000"/>
              </a:lnSpc>
            </a:pPr>
            <a:r>
              <a:rPr b="1" lang="ru-RU" sz="1600">
                <a:solidFill>
                  <a:srgbClr val="77933c"/>
                </a:solidFill>
                <a:latin typeface="Times New Roman"/>
              </a:rPr>
              <a:t>шедӧдӧм йылысь тӧдмӧгъяс</a:t>
            </a:r>
            <a:endParaRPr/>
          </a:p>
        </p:txBody>
      </p:sp>
      <p:sp>
        <p:nvSpPr>
          <p:cNvPr id="489" name="TextShape 2"/>
          <p:cNvSpPr txBox="1"/>
          <p:nvPr/>
        </p:nvSpPr>
        <p:spPr>
          <a:xfrm>
            <a:off x="0" y="6492960"/>
            <a:ext cx="395280" cy="364680"/>
          </a:xfrm>
          <a:prstGeom prst="rect">
            <a:avLst/>
          </a:prstGeom>
        </p:spPr>
        <p:txBody>
          <a:bodyPr anchor="ctr"/>
          <a:p>
            <a:pPr>
              <a:lnSpc>
                <a:spcPct val="100000"/>
              </a:lnSpc>
            </a:pPr>
            <a:fld id="{B875634A-BC75-4051-A505-BA0199107657}" type="slidenum">
              <a:rPr lang="ru-RU" sz="1200">
                <a:solidFill>
                  <a:srgbClr val="ffc000"/>
                </a:solidFill>
                <a:latin typeface="Calibri"/>
              </a:rPr>
              <a:t>&lt;номер&gt;</a:t>
            </a:fld>
            <a:endParaRPr/>
          </a:p>
        </p:txBody>
      </p:sp>
      <p:graphicFrame>
        <p:nvGraphicFramePr>
          <p:cNvPr id="490" name="Диаграмма 20"/>
          <p:cNvGraphicFramePr/>
          <p:nvPr/>
        </p:nvGraphicFramePr>
        <p:xfrm>
          <a:off x="467640" y="1340640"/>
          <a:ext cx="8309520" cy="1800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91" name="Диаграмма 9"/>
          <p:cNvGraphicFramePr/>
          <p:nvPr/>
        </p:nvGraphicFramePr>
        <p:xfrm>
          <a:off x="467640" y="3213000"/>
          <a:ext cx="8309520" cy="3384000"/>
        </p:xfrm>
        <a:graphic>
          <a:graphicData uri="http://schemas.openxmlformats.org/drawingml/2006/chart">
            <c:chart xmlns:c="http://schemas.openxmlformats.org/drawingml/2006/chart" xmlns:r="http://schemas.openxmlformats.org/officeDocument/2006/relationships" r:id="rId2"/>
          </a:graphicData>
        </a:graphic>
      </p:graphicFrame>
      <p:sp>
        <p:nvSpPr>
          <p:cNvPr id="492" name="CustomShape 3"/>
          <p:cNvSpPr/>
          <p:nvPr/>
        </p:nvSpPr>
        <p:spPr>
          <a:xfrm>
            <a:off x="5024880" y="172728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115,2 %</a:t>
            </a:r>
            <a:endParaRPr/>
          </a:p>
        </p:txBody>
      </p:sp>
      <p:sp>
        <p:nvSpPr>
          <p:cNvPr id="493" name="CustomShape 4"/>
          <p:cNvSpPr/>
          <p:nvPr/>
        </p:nvSpPr>
        <p:spPr>
          <a:xfrm>
            <a:off x="7905240" y="244728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140,3 %</a:t>
            </a:r>
            <a:endParaRPr/>
          </a:p>
        </p:txBody>
      </p:sp>
      <p:sp>
        <p:nvSpPr>
          <p:cNvPr id="494" name="CustomShape 5"/>
          <p:cNvSpPr/>
          <p:nvPr/>
        </p:nvSpPr>
        <p:spPr>
          <a:xfrm>
            <a:off x="4736880" y="357300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117,4 %</a:t>
            </a:r>
            <a:endParaRPr/>
          </a:p>
        </p:txBody>
      </p:sp>
      <p:sp>
        <p:nvSpPr>
          <p:cNvPr id="495" name="CustomShape 6"/>
          <p:cNvSpPr/>
          <p:nvPr/>
        </p:nvSpPr>
        <p:spPr>
          <a:xfrm>
            <a:off x="6897240" y="431964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111,4 %</a:t>
            </a:r>
            <a:endParaRPr/>
          </a:p>
        </p:txBody>
      </p:sp>
      <p:sp>
        <p:nvSpPr>
          <p:cNvPr id="496" name="CustomShape 7"/>
          <p:cNvSpPr/>
          <p:nvPr/>
        </p:nvSpPr>
        <p:spPr>
          <a:xfrm>
            <a:off x="7185240" y="511164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100 %</a:t>
            </a:r>
            <a:endParaRPr/>
          </a:p>
        </p:txBody>
      </p:sp>
      <p:sp>
        <p:nvSpPr>
          <p:cNvPr id="497" name="CustomShape 8"/>
          <p:cNvSpPr/>
          <p:nvPr/>
        </p:nvSpPr>
        <p:spPr>
          <a:xfrm>
            <a:off x="7812360" y="5877360"/>
            <a:ext cx="105876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100 %</a:t>
            </a:r>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8" name="TextShape 1"/>
          <p:cNvSpPr txBox="1"/>
          <p:nvPr/>
        </p:nvSpPr>
        <p:spPr>
          <a:xfrm>
            <a:off x="467640" y="980640"/>
            <a:ext cx="8309520" cy="3744000"/>
          </a:xfrm>
          <a:prstGeom prst="rect">
            <a:avLst/>
          </a:prstGeom>
        </p:spPr>
        <p:txBody>
          <a:bodyPr/>
          <a:p>
            <a:pPr algn="just">
              <a:lnSpc>
                <a:spcPct val="110000"/>
              </a:lnSpc>
            </a:pPr>
            <a:r>
              <a:rPr lang="ru-RU" sz="1200">
                <a:solidFill>
                  <a:srgbClr val="000000"/>
                </a:solidFill>
                <a:latin typeface="Times New Roman"/>
              </a:rPr>
              <a:t>Мортӧс ёнмӧдан да спорт системалысь уджсӧ веськӧдӧма сы вылӧ, медым ёнмӧдны олысьяслысь дзоньвидзалунсӧ да бурмӧдны налысь оласногсӧ, мый урчитӧма 2020 воӧдз кадколаст вылӧ Коми Республикаын мортӧс ёнмӧдан да спорт сӧвмӧдан концепцияын. Та боксянь медся тӧдчана могӧн лоӧ мортӧс ёнмӧдан да спорт юкӧнын инфраструктура сӧвмӧдӧм.</a:t>
            </a:r>
            <a:endParaRPr/>
          </a:p>
          <a:p>
            <a:pPr algn="just">
              <a:lnSpc>
                <a:spcPct val="110000"/>
              </a:lnSpc>
            </a:pPr>
            <a:r>
              <a:rPr lang="ru-RU" sz="1200">
                <a:solidFill>
                  <a:srgbClr val="000000"/>
                </a:solidFill>
                <a:latin typeface="Times New Roman"/>
              </a:rPr>
              <a:t>2015 воын «Мортӧс ёнмӧдан да спорт инфраструктура сӧвмӧдӧм» уджтасув серти збыльмӧдӧма татшӧм инвестиция проектъяс: </a:t>
            </a:r>
            <a:endParaRPr/>
          </a:p>
          <a:p>
            <a:pPr algn="just">
              <a:lnSpc>
                <a:spcPct val="110000"/>
              </a:lnSpc>
            </a:pPr>
            <a:r>
              <a:rPr lang="ru-RU" sz="1200">
                <a:solidFill>
                  <a:srgbClr val="000000"/>
                </a:solidFill>
                <a:latin typeface="Times New Roman"/>
              </a:rPr>
              <a:t>1. Сыктывкарын Петрозаводск ул. вылын варччан бассейн стрӧитӧм. Объектлӧн техническӧй дасьлуныс – 93%. Объектсӧ уджӧ пыртны индӧма мунан вося ӧшым тӧлысьын;</a:t>
            </a:r>
            <a:endParaRPr/>
          </a:p>
          <a:p>
            <a:pPr algn="just">
              <a:lnSpc>
                <a:spcPct val="110000"/>
              </a:lnSpc>
            </a:pPr>
            <a:r>
              <a:rPr lang="ru-RU" sz="1200">
                <a:solidFill>
                  <a:srgbClr val="000000"/>
                </a:solidFill>
                <a:latin typeface="Times New Roman"/>
              </a:rPr>
              <a:t>2. Микунь карын спорт комплекс, кӧнi лоӧ бассейн да уна сикас ворсӧм вылӧ зал, стрӧитӧм. Объектлӧн техническӧй дасьлуныс – 14%. Объектсӧ пыртасны уджӧ 2016 во помлань;</a:t>
            </a:r>
            <a:endParaRPr/>
          </a:p>
          <a:p>
            <a:pPr algn="just">
              <a:lnSpc>
                <a:spcPct val="110000"/>
              </a:lnSpc>
            </a:pPr>
            <a:r>
              <a:rPr lang="ru-RU" sz="1200">
                <a:solidFill>
                  <a:srgbClr val="000000"/>
                </a:solidFill>
                <a:latin typeface="Times New Roman"/>
              </a:rPr>
              <a:t>3. Сыктывкарлӧн Эжва районса Бумажник пр.-ын вевта искусственнӧй йиа каток стрӧитӧм. Объектлӧн техническӧй дасьлуныс – 33%. Объектсӧ пыртасны уджӧ 2016 во помлань; </a:t>
            </a:r>
            <a:endParaRPr/>
          </a:p>
          <a:p>
            <a:pPr algn="just">
              <a:lnSpc>
                <a:spcPct val="110000"/>
              </a:lnSpc>
            </a:pPr>
            <a:r>
              <a:rPr lang="ru-RU" sz="1200">
                <a:solidFill>
                  <a:srgbClr val="000000"/>
                </a:solidFill>
                <a:latin typeface="Times New Roman"/>
              </a:rPr>
              <a:t>4. Сосногоск карса профильнӧй спорт школаын футболысь ворсан поле вылын футболысь ворсан искусственнӧй веркӧс пуктӧм. Ӧнiя кадӧ веркӧссӧ вайӧны кырымалӧм контракт серти. Поводдя условиеяс серти веркӧссӧ пуктасны 2016 вося тулыс-гожӧмӧ. </a:t>
            </a:r>
            <a:endParaRPr/>
          </a:p>
          <a:p>
            <a:pPr algn="just">
              <a:lnSpc>
                <a:spcPct val="110000"/>
              </a:lnSpc>
            </a:pPr>
            <a:r>
              <a:rPr lang="ru-RU" sz="1200">
                <a:solidFill>
                  <a:srgbClr val="000000"/>
                </a:solidFill>
                <a:latin typeface="Times New Roman"/>
              </a:rPr>
              <a:t>Олысьяслы лӧсьӧдӧны пыр унджык спорт сооружение. Тайӧ сетӧ позянлун йӧзлы матӧджык меститны спорт сооружениеяссӧ, восьтыны спорт школаясын спорт сикасъяс серти выль отделениеяс, сетны бур услугаяс мортӧс ёнмӧдан да спорт юкӧнын, ышӧдны спортӧ уна сикас категория йӧзӧс, сы лыдын вермытӧмъясӧс, ӧлӧдны челядьӧс да томуловӧс алкогольысь, наркотикысь, чинтыны висьмӧмсӧ да содтыны йӧзкотырлысь дзоньвидза оласногын коланлунсӧ.</a:t>
            </a:r>
            <a:endParaRPr/>
          </a:p>
        </p:txBody>
      </p:sp>
      <p:sp>
        <p:nvSpPr>
          <p:cNvPr id="499" name="TextShape 2"/>
          <p:cNvSpPr txBox="1"/>
          <p:nvPr/>
        </p:nvSpPr>
        <p:spPr>
          <a:xfrm>
            <a:off x="0" y="6492960"/>
            <a:ext cx="395280" cy="364680"/>
          </a:xfrm>
          <a:prstGeom prst="rect">
            <a:avLst/>
          </a:prstGeom>
        </p:spPr>
        <p:txBody>
          <a:bodyPr anchor="ctr"/>
          <a:p>
            <a:pPr>
              <a:lnSpc>
                <a:spcPct val="100000"/>
              </a:lnSpc>
            </a:pPr>
            <a:fld id="{126852D4-5723-44BE-AE7D-7107266B0D50}" type="slidenum">
              <a:rPr lang="ru-RU" sz="1200">
                <a:solidFill>
                  <a:srgbClr val="ffc000"/>
                </a:solidFill>
                <a:latin typeface="Calibri"/>
              </a:rPr>
              <a:t>&lt;номер&gt;</a:t>
            </a:fld>
            <a:endParaRPr/>
          </a:p>
        </p:txBody>
      </p:sp>
      <p:sp>
        <p:nvSpPr>
          <p:cNvPr id="500" name="CustomShape 3"/>
          <p:cNvSpPr/>
          <p:nvPr/>
        </p:nvSpPr>
        <p:spPr>
          <a:xfrm>
            <a:off x="467640" y="642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graphicFrame>
        <p:nvGraphicFramePr>
          <p:cNvPr id="501" name="Table 4"/>
          <p:cNvGraphicFramePr/>
          <p:nvPr/>
        </p:nvGraphicFramePr>
        <p:xfrm>
          <a:off x="502560" y="4869000"/>
          <a:ext cx="8280720" cy="1637280"/>
        </p:xfrm>
        <a:graphic>
          <a:graphicData uri="http://schemas.openxmlformats.org/drawingml/2006/table">
            <a:tbl>
              <a:tblPr/>
              <a:tblGrid>
                <a:gridCol w="3427200"/>
                <a:gridCol w="1152000"/>
                <a:gridCol w="1008000"/>
                <a:gridCol w="1008000"/>
                <a:gridCol w="1685520"/>
              </a:tblGrid>
              <a:tr h="360000">
                <a:tc>
                  <a:txBody>
                    <a:bodyPr lIns="68400" rIns="68400" tIns="0" bIns="0"/>
                    <a:p>
                      <a:pPr algn="ctr">
                        <a:lnSpc>
                          <a:spcPct val="115000"/>
                        </a:lnSpc>
                      </a:pPr>
                      <a:endParaRPr/>
                    </a:p>
                    <a:p>
                      <a:pPr algn="ctr">
                        <a:lnSpc>
                          <a:spcPct val="115000"/>
                        </a:lnSpc>
                      </a:pPr>
                      <a:r>
                        <a:rPr b="1" lang="ru-RU" sz="1100">
                          <a:solidFill>
                            <a:srgbClr val="ffffff"/>
                          </a:solidFill>
                          <a:latin typeface="Calibri"/>
                        </a:rPr>
                        <a:t>Йӧзлы тӧдчана капитальнӧя стрӧитан объектъяс</a:t>
                      </a:r>
                      <a:endParaRPr/>
                    </a:p>
                  </a:txBody>
                  <a:tcPr/>
                </a:tc>
                <a:tc>
                  <a:txBody>
                    <a:bodyPr lIns="68400" rIns="68400" tIns="0" bIns="0"/>
                    <a:p>
                      <a:pPr algn="ctr">
                        <a:lnSpc>
                          <a:spcPct val="115000"/>
                        </a:lnSpc>
                      </a:pPr>
                      <a:endParaRPr/>
                    </a:p>
                    <a:p>
                      <a:pPr algn="ctr">
                        <a:lnSpc>
                          <a:spcPct val="115000"/>
                        </a:lnSpc>
                      </a:pPr>
                      <a:r>
                        <a:rPr b="1" lang="ru-RU" sz="1100">
                          <a:solidFill>
                            <a:srgbClr val="ffffff"/>
                          </a:solidFill>
                          <a:latin typeface="Calibri"/>
                        </a:rPr>
                        <a:t>Вынйӧр, арталан ед.</a:t>
                      </a:r>
                      <a:endParaRPr/>
                    </a:p>
                  </a:txBody>
                  <a:tcPr/>
                </a:tc>
                <a:tc>
                  <a:txBody>
                    <a:bodyPr lIns="68400" rIns="68400" tIns="0" bIns="0"/>
                    <a:p>
                      <a:pPr algn="ctr">
                        <a:lnSpc>
                          <a:spcPct val="115000"/>
                        </a:lnSpc>
                      </a:pPr>
                      <a:endParaRPr/>
                    </a:p>
                    <a:p>
                      <a:pPr algn="ctr">
                        <a:lnSpc>
                          <a:spcPct val="115000"/>
                        </a:lnSpc>
                      </a:pPr>
                      <a:r>
                        <a:rPr b="1" lang="ru-RU" sz="1100">
                          <a:solidFill>
                            <a:srgbClr val="ffffff"/>
                          </a:solidFill>
                          <a:latin typeface="Calibri"/>
                        </a:rPr>
                        <a:t>Уджӧ пыртан во</a:t>
                      </a:r>
                      <a:endParaRPr/>
                    </a:p>
                  </a:txBody>
                  <a:tcPr/>
                </a:tc>
                <a:tc>
                  <a:txBody>
                    <a:bodyPr lIns="68400" rIns="68400" tIns="0" bIns="0"/>
                    <a:p>
                      <a:pPr algn="ctr">
                        <a:lnSpc>
                          <a:spcPct val="115000"/>
                        </a:lnSpc>
                      </a:pPr>
                      <a:r>
                        <a:rPr b="1" lang="ru-RU" sz="1100">
                          <a:solidFill>
                            <a:srgbClr val="ffffff"/>
                          </a:solidFill>
                          <a:latin typeface="Calibri"/>
                        </a:rPr>
                        <a:t>Сьӧмкуд ассигнование, сюрс шайт</a:t>
                      </a:r>
                      <a:endParaRPr/>
                    </a:p>
                  </a:txBody>
                  <a:tcPr/>
                </a:tc>
              </a:tr>
              <a:tr h="552240">
                <a:tc>
                  <a:txBody>
                    <a:bodyPr lIns="68400" rIns="68400" tIns="0" bIns="0"/>
                    <a:p>
                      <a:pPr algn="ctr">
                        <a:lnSpc>
                          <a:spcPct val="115000"/>
                        </a:lnSpc>
                      </a:pPr>
                      <a:r>
                        <a:rPr lang="ru-RU" sz="1100">
                          <a:solidFill>
                            <a:srgbClr val="000000"/>
                          </a:solidFill>
                          <a:latin typeface="Calibri"/>
                        </a:rPr>
                        <a:t>План</a:t>
                      </a:r>
                      <a:endParaRPr/>
                    </a:p>
                    <a:p>
                      <a:pPr algn="ctr">
                        <a:lnSpc>
                          <a:spcPct val="115000"/>
                        </a:lnSpc>
                      </a:pPr>
                      <a:r>
                        <a:rPr lang="ru-RU" sz="1100">
                          <a:solidFill>
                            <a:srgbClr val="000000"/>
                          </a:solidFill>
                          <a:latin typeface="Calibri"/>
                        </a:rPr>
                        <a:t>2015 во</a:t>
                      </a:r>
                      <a:endParaRPr/>
                    </a:p>
                  </a:txBody>
                  <a:tcPr/>
                </a:tc>
                <a:tc>
                  <a:txBody>
                    <a:bodyPr lIns="68400" rIns="68400" tIns="0" bIns="0" anchor="ctr"/>
                    <a:p>
                      <a:pPr algn="ctr">
                        <a:lnSpc>
                          <a:spcPct val="115000"/>
                        </a:lnSpc>
                      </a:pPr>
                      <a:r>
                        <a:rPr lang="ru-RU" sz="1100">
                          <a:solidFill>
                            <a:srgbClr val="000000"/>
                          </a:solidFill>
                          <a:latin typeface="Calibri"/>
                        </a:rPr>
                        <a:t>Збыльмӧдӧма 2016.01.01 лун  кежлӧ </a:t>
                      </a:r>
                      <a:endParaRPr/>
                    </a:p>
                  </a:txBody>
                  <a:tcPr/>
                </a:tc>
              </a:tr>
              <a:tr h="360000">
                <a:tc>
                  <a:txBody>
                    <a:bodyPr lIns="68400" rIns="68400" tIns="0" bIns="0" anchor="ctr"/>
                    <a:p>
                      <a:pPr algn="ctr">
                        <a:lnSpc>
                          <a:spcPct val="115000"/>
                        </a:lnSpc>
                      </a:pPr>
                      <a:r>
                        <a:rPr b="1" lang="ru-RU" sz="1100">
                          <a:solidFill>
                            <a:srgbClr val="ffffff"/>
                          </a:solidFill>
                          <a:latin typeface="Calibri"/>
                        </a:rPr>
                        <a:t>Сыктывкарын Петрозаводск улича вылын варччан бассейн</a:t>
                      </a:r>
                      <a:endParaRPr/>
                    </a:p>
                  </a:txBody>
                  <a:tcPr/>
                </a:tc>
                <a:tc>
                  <a:txBody>
                    <a:bodyPr lIns="68400" rIns="68400" tIns="0" bIns="0" anchor="ctr"/>
                    <a:p>
                      <a:pPr algn="ctr">
                        <a:lnSpc>
                          <a:spcPct val="115000"/>
                        </a:lnSpc>
                      </a:pPr>
                      <a:r>
                        <a:rPr lang="ru-RU" sz="1100">
                          <a:solidFill>
                            <a:srgbClr val="000000"/>
                          </a:solidFill>
                          <a:latin typeface="Calibri"/>
                        </a:rPr>
                        <a:t>1325 кв. м.</a:t>
                      </a:r>
                      <a:endParaRPr/>
                    </a:p>
                  </a:txBody>
                  <a:tcPr/>
                </a:tc>
                <a:tc>
                  <a:txBody>
                    <a:bodyPr lIns="68400" rIns="68400" tIns="0" bIns="0" anchor="ctr"/>
                    <a:p>
                      <a:pPr algn="ctr">
                        <a:lnSpc>
                          <a:spcPct val="115000"/>
                        </a:lnSpc>
                      </a:pPr>
                      <a:r>
                        <a:rPr lang="ru-RU" sz="1100">
                          <a:solidFill>
                            <a:srgbClr val="000000"/>
                          </a:solidFill>
                          <a:latin typeface="Calibri"/>
                        </a:rPr>
                        <a:t>2016</a:t>
                      </a:r>
                      <a:endParaRPr/>
                    </a:p>
                  </a:txBody>
                  <a:tcPr/>
                </a:tc>
                <a:tc>
                  <a:txBody>
                    <a:bodyPr lIns="68400" rIns="68400" tIns="0" bIns="0" anchor="ctr"/>
                    <a:p>
                      <a:pPr algn="ctr">
                        <a:lnSpc>
                          <a:spcPct val="115000"/>
                        </a:lnSpc>
                      </a:pPr>
                      <a:r>
                        <a:rPr lang="ru-RU" sz="1100">
                          <a:solidFill>
                            <a:srgbClr val="000000"/>
                          </a:solidFill>
                          <a:latin typeface="Calibri"/>
                        </a:rPr>
                        <a:t>363 038,0</a:t>
                      </a:r>
                      <a:endParaRPr/>
                    </a:p>
                  </a:txBody>
                  <a:tcPr/>
                </a:tc>
                <a:tc>
                  <a:txBody>
                    <a:bodyPr lIns="68400" rIns="68400" tIns="0" bIns="0" anchor="ctr"/>
                    <a:p>
                      <a:pPr algn="ctr">
                        <a:lnSpc>
                          <a:spcPct val="115000"/>
                        </a:lnSpc>
                      </a:pPr>
                      <a:r>
                        <a:rPr lang="ru-RU" sz="1100">
                          <a:solidFill>
                            <a:srgbClr val="000000"/>
                          </a:solidFill>
                          <a:latin typeface="Calibri"/>
                        </a:rPr>
                        <a:t>349 852,7</a:t>
                      </a:r>
                      <a:endParaRPr/>
                    </a:p>
                  </a:txBody>
                  <a:tcPr/>
                </a:tc>
              </a:tr>
              <a:tr h="552240">
                <a:tc>
                  <a:txBody>
                    <a:bodyPr lIns="68400" rIns="68400" tIns="0" bIns="0" anchor="ctr"/>
                    <a:p>
                      <a:pPr algn="ctr">
                        <a:lnSpc>
                          <a:spcPct val="115000"/>
                        </a:lnSpc>
                      </a:pPr>
                      <a:r>
                        <a:rPr b="1" lang="ru-RU" sz="1100">
                          <a:solidFill>
                            <a:srgbClr val="ffffff"/>
                          </a:solidFill>
                          <a:latin typeface="Calibri"/>
                        </a:rPr>
                        <a:t>Емдін районса Микунь карын спорт комплекс стрӧитӧм, кӧнi лоӧ бассейн да уна сикас ворсӧм вылӧ зал</a:t>
                      </a:r>
                      <a:endParaRPr/>
                    </a:p>
                  </a:txBody>
                  <a:tcPr/>
                </a:tc>
                <a:tc>
                  <a:txBody>
                    <a:bodyPr lIns="68400" rIns="68400" tIns="0" bIns="0" anchor="ctr"/>
                    <a:p>
                      <a:pPr algn="ctr">
                        <a:lnSpc>
                          <a:spcPct val="115000"/>
                        </a:lnSpc>
                      </a:pPr>
                      <a:r>
                        <a:rPr lang="ru-RU" sz="1100">
                          <a:solidFill>
                            <a:srgbClr val="000000"/>
                          </a:solidFill>
                          <a:latin typeface="Calibri"/>
                        </a:rPr>
                        <a:t>118 морт сменаӧ</a:t>
                      </a:r>
                      <a:endParaRPr/>
                    </a:p>
                  </a:txBody>
                  <a:tcPr/>
                </a:tc>
                <a:tc>
                  <a:txBody>
                    <a:bodyPr lIns="68400" rIns="68400" tIns="0" bIns="0" anchor="ctr"/>
                    <a:p>
                      <a:pPr algn="ctr">
                        <a:lnSpc>
                          <a:spcPct val="115000"/>
                        </a:lnSpc>
                      </a:pPr>
                      <a:r>
                        <a:rPr lang="ru-RU" sz="1100">
                          <a:solidFill>
                            <a:srgbClr val="000000"/>
                          </a:solidFill>
                          <a:latin typeface="Calibri"/>
                        </a:rPr>
                        <a:t>2017</a:t>
                      </a:r>
                      <a:endParaRPr/>
                    </a:p>
                  </a:txBody>
                  <a:tcPr/>
                </a:tc>
                <a:tc>
                  <a:txBody>
                    <a:bodyPr lIns="68400" rIns="68400" tIns="0" bIns="0" anchor="ctr"/>
                    <a:p>
                      <a:pPr algn="ctr">
                        <a:lnSpc>
                          <a:spcPct val="115000"/>
                        </a:lnSpc>
                      </a:pPr>
                      <a:r>
                        <a:rPr lang="ru-RU" sz="1100">
                          <a:solidFill>
                            <a:srgbClr val="000000"/>
                          </a:solidFill>
                          <a:latin typeface="Calibri"/>
                        </a:rPr>
                        <a:t>215 000,0</a:t>
                      </a:r>
                      <a:endParaRPr/>
                    </a:p>
                  </a:txBody>
                  <a:tcPr/>
                </a:tc>
                <a:tc>
                  <a:txBody>
                    <a:bodyPr lIns="68400" rIns="68400" tIns="0" bIns="0" anchor="ctr"/>
                    <a:p>
                      <a:pPr algn="ctr">
                        <a:lnSpc>
                          <a:spcPct val="115000"/>
                        </a:lnSpc>
                      </a:pPr>
                      <a:r>
                        <a:rPr lang="ru-RU" sz="1100">
                          <a:solidFill>
                            <a:srgbClr val="000000"/>
                          </a:solidFill>
                          <a:latin typeface="Calibri"/>
                        </a:rPr>
                        <a:t>215 000,0</a:t>
                      </a:r>
                      <a:endParaRPr/>
                    </a:p>
                  </a:txBody>
                  <a:tcPr/>
                </a:tc>
              </a:tr>
            </a:tbl>
          </a:graphicData>
        </a:graphic>
      </p:graphicFrame>
    </p:spTree>
  </p:cSld>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2" name="TextShape 1"/>
          <p:cNvSpPr txBox="1"/>
          <p:nvPr/>
        </p:nvSpPr>
        <p:spPr>
          <a:xfrm>
            <a:off x="0" y="6492960"/>
            <a:ext cx="395280" cy="364680"/>
          </a:xfrm>
          <a:prstGeom prst="rect">
            <a:avLst/>
          </a:prstGeom>
        </p:spPr>
        <p:txBody>
          <a:bodyPr anchor="ctr"/>
          <a:p>
            <a:pPr>
              <a:lnSpc>
                <a:spcPct val="100000"/>
              </a:lnSpc>
            </a:pPr>
            <a:fld id="{58960763-7B38-4938-84F7-38606AF251C7}" type="slidenum">
              <a:rPr lang="ru-RU" sz="1200">
                <a:solidFill>
                  <a:srgbClr val="ffc000"/>
                </a:solidFill>
                <a:latin typeface="Calibri"/>
              </a:rPr>
              <a:t>&lt;номер&gt;</a:t>
            </a:fld>
            <a:endParaRPr/>
          </a:p>
        </p:txBody>
      </p:sp>
      <p:sp>
        <p:nvSpPr>
          <p:cNvPr id="503" name="CustomShape 2"/>
          <p:cNvSpPr/>
          <p:nvPr/>
        </p:nvSpPr>
        <p:spPr>
          <a:xfrm>
            <a:off x="395640" y="2904480"/>
            <a:ext cx="5472360" cy="1872360"/>
          </a:xfrm>
          <a:prstGeom prst="rect">
            <a:avLst/>
          </a:prstGeom>
          <a:noFill/>
          <a:ln>
            <a:noFill/>
          </a:ln>
        </p:spPr>
        <p:txBody>
          <a:bodyPr lIns="90000" rIns="90000" tIns="45000" bIns="45000"/>
          <a:p>
            <a:pPr algn="just">
              <a:lnSpc>
                <a:spcPct val="100000"/>
              </a:lnSpc>
            </a:pPr>
            <a:r>
              <a:rPr lang="ru-RU" sz="1300">
                <a:solidFill>
                  <a:srgbClr val="000000"/>
                </a:solidFill>
                <a:latin typeface="Times New Roman"/>
              </a:rPr>
              <a:t>Нуӧдӧма Ставроссияса уна йӧзӧс ёнмӧдан проектъяс: «Лыжня России», «Российский Азимут»; «Кросс наций»; «Оранжевый мяч». Участвуйтысьяслӧн ӧтувъя лыдыс лои 60 сюрсысь унджык морт.</a:t>
            </a:r>
            <a:endParaRPr/>
          </a:p>
          <a:p>
            <a:pPr algn="just">
              <a:lnSpc>
                <a:spcPct val="100000"/>
              </a:lnSpc>
            </a:pPr>
            <a:r>
              <a:rPr lang="ru-RU" sz="1300">
                <a:solidFill>
                  <a:srgbClr val="000000"/>
                </a:solidFill>
                <a:latin typeface="Times New Roman"/>
              </a:rPr>
              <a:t>Водзӧ мунӧ йӧз костын паськалӧм «День открытых дверей» акция, кор быдӧн вермӧ мынтысьтӧг волыны спорт объект вылӧ. Акция дырйи спорт объектъясӧ быд во волӧ 5 сюрс гӧгӧр морт. </a:t>
            </a:r>
            <a:endParaRPr/>
          </a:p>
          <a:p>
            <a:pPr algn="just">
              <a:lnSpc>
                <a:spcPct val="100000"/>
              </a:lnSpc>
            </a:pPr>
            <a:r>
              <a:rPr lang="ru-RU" sz="1300">
                <a:solidFill>
                  <a:srgbClr val="000000"/>
                </a:solidFill>
                <a:latin typeface="Times New Roman"/>
              </a:rPr>
              <a:t>Быд во республикаын нуӧдӧны республиканскӧй Спартакиадаяс быд сикас категория олысьяслы (2014 воын муніс сизим республиканск</a:t>
            </a:r>
            <a:r>
              <a:rPr lang="ru-RU" sz="1200">
                <a:solidFill>
                  <a:srgbClr val="000000"/>
                </a:solidFill>
                <a:latin typeface="Times New Roman"/>
              </a:rPr>
              <a:t>ӧй</a:t>
            </a:r>
            <a:r>
              <a:rPr lang="ru-RU" sz="1300">
                <a:solidFill>
                  <a:srgbClr val="000000"/>
                </a:solidFill>
                <a:latin typeface="Times New Roman"/>
              </a:rPr>
              <a:t> Спартакиада, 2013 воын – 6, 2012 воын - 5):</a:t>
            </a:r>
            <a:endParaRPr/>
          </a:p>
        </p:txBody>
      </p:sp>
      <p:sp>
        <p:nvSpPr>
          <p:cNvPr id="504" name="CustomShape 3"/>
          <p:cNvSpPr/>
          <p:nvPr/>
        </p:nvSpPr>
        <p:spPr>
          <a:xfrm>
            <a:off x="539640" y="4797000"/>
            <a:ext cx="8280720" cy="1674360"/>
          </a:xfrm>
          <a:prstGeom prst="rect">
            <a:avLst/>
          </a:prstGeom>
          <a:noFill/>
          <a:ln>
            <a:noFill/>
          </a:ln>
        </p:spPr>
        <p:txBody>
          <a:bodyPr lIns="90000" rIns="90000" tIns="45000" bIns="45000"/>
          <a:p>
            <a:pPr algn="just">
              <a:lnSpc>
                <a:spcPct val="100000"/>
              </a:lnSpc>
            </a:pPr>
            <a:r>
              <a:rPr lang="ru-RU" sz="1300">
                <a:solidFill>
                  <a:srgbClr val="000000"/>
                </a:solidFill>
                <a:latin typeface="Times New Roman"/>
              </a:rPr>
              <a:t>1. Коми Республикаса муниципальнӧй юкӧнъяс костын вогӧгӧрся Спартакиада;</a:t>
            </a:r>
            <a:endParaRPr/>
          </a:p>
          <a:p>
            <a:pPr algn="just">
              <a:lnSpc>
                <a:spcPct val="100000"/>
              </a:lnSpc>
            </a:pPr>
            <a:r>
              <a:rPr lang="ru-RU" sz="1300">
                <a:solidFill>
                  <a:srgbClr val="000000"/>
                </a:solidFill>
                <a:latin typeface="Times New Roman"/>
              </a:rPr>
              <a:t>2. Коми Республикаса велӧдан учреждениеясса велӧдчысьяслӧн «За здоровую республику в 21 веке» Спартакиада;</a:t>
            </a:r>
            <a:endParaRPr/>
          </a:p>
          <a:p>
            <a:pPr algn="just">
              <a:lnSpc>
                <a:spcPct val="100000"/>
              </a:lnSpc>
            </a:pPr>
            <a:r>
              <a:rPr lang="ru-RU" sz="1300">
                <a:solidFill>
                  <a:srgbClr val="000000"/>
                </a:solidFill>
                <a:latin typeface="Times New Roman"/>
              </a:rPr>
              <a:t>3. Коми Республикаса томуловлӧн вогӧгӧрся Спартакиада;</a:t>
            </a:r>
            <a:endParaRPr/>
          </a:p>
          <a:p>
            <a:pPr algn="just">
              <a:lnSpc>
                <a:spcPct val="100000"/>
              </a:lnSpc>
            </a:pPr>
            <a:r>
              <a:rPr lang="ru-RU" sz="1300">
                <a:solidFill>
                  <a:srgbClr val="000000"/>
                </a:solidFill>
                <a:latin typeface="Times New Roman"/>
              </a:rPr>
              <a:t>4. Коми Республикаса вылыс тӧдӧмлун сетан учреждениеясса студентъяслӧн Спартакиада;</a:t>
            </a:r>
            <a:endParaRPr/>
          </a:p>
          <a:p>
            <a:pPr algn="just">
              <a:lnSpc>
                <a:spcPct val="100000"/>
              </a:lnSpc>
            </a:pPr>
            <a:r>
              <a:rPr lang="ru-RU" sz="1300">
                <a:solidFill>
                  <a:srgbClr val="000000"/>
                </a:solidFill>
                <a:latin typeface="Times New Roman"/>
              </a:rPr>
              <a:t>5. Коми Республикаса улыс да шӧр тшупӧда уджсикасӧ велӧдан учреждениеясса велӧдчысьяслӧн Спартакиада;</a:t>
            </a:r>
            <a:endParaRPr/>
          </a:p>
          <a:p>
            <a:pPr algn="just">
              <a:lnSpc>
                <a:spcPct val="100000"/>
              </a:lnSpc>
            </a:pPr>
            <a:r>
              <a:rPr lang="ru-RU" sz="1300">
                <a:solidFill>
                  <a:srgbClr val="000000"/>
                </a:solidFill>
                <a:latin typeface="Times New Roman"/>
              </a:rPr>
              <a:t>6. Вермытӧмъяслӧн республиканскӧй Спартакиада;</a:t>
            </a:r>
            <a:endParaRPr/>
          </a:p>
          <a:p>
            <a:pPr algn="just">
              <a:lnSpc>
                <a:spcPct val="100000"/>
              </a:lnSpc>
            </a:pPr>
            <a:r>
              <a:rPr lang="ru-RU" sz="1300">
                <a:solidFill>
                  <a:srgbClr val="000000"/>
                </a:solidFill>
                <a:latin typeface="Times New Roman"/>
              </a:rPr>
              <a:t>7. Спорт ветеранъяс костын вогӧгӧрся Спартакиада.</a:t>
            </a:r>
            <a:endParaRPr/>
          </a:p>
        </p:txBody>
      </p:sp>
      <p:sp>
        <p:nvSpPr>
          <p:cNvPr id="505" name="CustomShape 4"/>
          <p:cNvSpPr/>
          <p:nvPr/>
        </p:nvSpPr>
        <p:spPr>
          <a:xfrm>
            <a:off x="395640" y="1232280"/>
            <a:ext cx="8381520" cy="1674360"/>
          </a:xfrm>
          <a:prstGeom prst="rect">
            <a:avLst/>
          </a:prstGeom>
          <a:noFill/>
          <a:ln>
            <a:noFill/>
          </a:ln>
        </p:spPr>
        <p:txBody>
          <a:bodyPr lIns="90000" rIns="90000" tIns="45000" bIns="45000"/>
          <a:p>
            <a:pPr algn="just">
              <a:lnSpc>
                <a:spcPct val="100000"/>
              </a:lnSpc>
            </a:pPr>
            <a:r>
              <a:rPr lang="ru-RU" sz="1300">
                <a:solidFill>
                  <a:srgbClr val="000000"/>
                </a:solidFill>
                <a:latin typeface="Times New Roman"/>
              </a:rPr>
              <a:t>2015 воын збыльмӧдӧма вынйӧр сӧвмӧдан да спорт юкӧнын 21 ичӧт проект (водзмӧстчӧм серти сьӧмӧн могмӧдӧм элемент) 15 муниципальнӧй юкӧнын.</a:t>
            </a:r>
            <a:endParaRPr/>
          </a:p>
          <a:p>
            <a:pPr algn="just">
              <a:lnSpc>
                <a:spcPct val="100000"/>
              </a:lnSpc>
            </a:pPr>
            <a:r>
              <a:rPr lang="ru-RU" sz="1300">
                <a:solidFill>
                  <a:srgbClr val="000000"/>
                </a:solidFill>
                <a:latin typeface="Times New Roman"/>
              </a:rPr>
              <a:t>Ӧнія йӧзкотырлӧн олӧмыс корӧ выльысь паськӧдны уна йӧза спорт, медым туйдӧдны олысьясӧс дзоньвидза оласног вылӧ, видзны дзоньвидзалун да уджалан вын. Кыдз позьӧ унджык челядьӧс да томуловӧс колӧ кыскыны спорт школаясӧ. Тайӧ сетас налы позянлун ичӧтдырсянь кокниа велавны дзоньвидза оласногӧ. </a:t>
            </a:r>
            <a:endParaRPr/>
          </a:p>
          <a:p>
            <a:pPr algn="just">
              <a:lnSpc>
                <a:spcPct val="100000"/>
              </a:lnSpc>
            </a:pPr>
            <a:r>
              <a:rPr lang="ru-RU" sz="1300">
                <a:solidFill>
                  <a:srgbClr val="000000"/>
                </a:solidFill>
                <a:latin typeface="Times New Roman"/>
              </a:rPr>
              <a:t>Коми Республикаса став категория олысьясӧс, сы лыдын дзоньвидзалунын дзескӧдӧм позянлуна йӧзӧс, вынйӧр сӧвмӧдӧмӧ да спортӧ ышӧдӧм могысь 2015 воын уджтасув серти нуӧдӧма быдвося «Спорт декада», мый дырйи муніс 280-ысь унджык уна йӧзӧс ёнмӧдан мероприятие. </a:t>
            </a:r>
            <a:endParaRPr/>
          </a:p>
        </p:txBody>
      </p:sp>
      <p:sp>
        <p:nvSpPr>
          <p:cNvPr id="506" name="CustomShape 5"/>
          <p:cNvSpPr/>
          <p:nvPr/>
        </p:nvSpPr>
        <p:spPr>
          <a:xfrm>
            <a:off x="467640" y="714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pic>
        <p:nvPicPr>
          <p:cNvPr id="507" name="Picture 3" descr=""/>
          <p:cNvPicPr/>
          <p:nvPr/>
        </p:nvPicPr>
        <p:blipFill>
          <a:blip r:embed="rId1"/>
          <a:stretch>
            <a:fillRect/>
          </a:stretch>
        </p:blipFill>
        <p:spPr>
          <a:xfrm>
            <a:off x="5868000" y="2925000"/>
            <a:ext cx="2933280" cy="1872000"/>
          </a:xfrm>
          <a:prstGeom prst="rect">
            <a:avLst/>
          </a:prstGeom>
          <a:ln>
            <a:noFill/>
          </a:ln>
        </p:spPr>
      </p:pic>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TextShape 1"/>
          <p:cNvSpPr txBox="1"/>
          <p:nvPr/>
        </p:nvSpPr>
        <p:spPr>
          <a:xfrm>
            <a:off x="0" y="6492960"/>
            <a:ext cx="395280" cy="364680"/>
          </a:xfrm>
          <a:prstGeom prst="rect">
            <a:avLst/>
          </a:prstGeom>
        </p:spPr>
        <p:txBody>
          <a:bodyPr anchor="ctr"/>
          <a:p>
            <a:pPr>
              <a:lnSpc>
                <a:spcPct val="100000"/>
              </a:lnSpc>
            </a:pPr>
            <a:fld id="{22ACD804-6F76-40E4-9C48-05E1AC692C9F}" type="slidenum">
              <a:rPr lang="ru-RU" sz="1200">
                <a:solidFill>
                  <a:srgbClr val="ffc000"/>
                </a:solidFill>
                <a:latin typeface="Calibri"/>
              </a:rPr>
              <a:t>&lt;номер&gt;</a:t>
            </a:fld>
            <a:endParaRPr/>
          </a:p>
        </p:txBody>
      </p:sp>
      <p:pic>
        <p:nvPicPr>
          <p:cNvPr id="145" name="Picture 2" descr=""/>
          <p:cNvPicPr/>
          <p:nvPr/>
        </p:nvPicPr>
        <p:blipFill>
          <a:blip r:embed="rId1"/>
          <a:stretch>
            <a:fillRect/>
          </a:stretch>
        </p:blipFill>
        <p:spPr>
          <a:xfrm>
            <a:off x="6228360" y="3501000"/>
            <a:ext cx="2915280" cy="3356640"/>
          </a:xfrm>
          <a:prstGeom prst="rect">
            <a:avLst/>
          </a:prstGeom>
          <a:ln>
            <a:noFill/>
          </a:ln>
        </p:spPr>
      </p:pic>
      <p:sp>
        <p:nvSpPr>
          <p:cNvPr id="146" name="CustomShape 2"/>
          <p:cNvSpPr/>
          <p:nvPr/>
        </p:nvSpPr>
        <p:spPr>
          <a:xfrm>
            <a:off x="478440" y="836640"/>
            <a:ext cx="8309520" cy="333720"/>
          </a:xfrm>
          <a:prstGeom prst="rect">
            <a:avLst/>
          </a:prstGeom>
          <a:solidFill>
            <a:srgbClr val="d0eaf0"/>
          </a:solidFill>
          <a:ln w="9360">
            <a:solidFill>
              <a:srgbClr val="1f6274"/>
            </a:solidFill>
            <a:round/>
          </a:ln>
        </p:spPr>
        <p:txBody>
          <a:bodyPr lIns="90000" rIns="90000" tIns="45000" bIns="45000"/>
          <a:p>
            <a:pPr algn="ctr">
              <a:lnSpc>
                <a:spcPct val="100000"/>
              </a:lnSpc>
            </a:pPr>
            <a:r>
              <a:rPr b="1" lang="ru-RU" sz="1600">
                <a:solidFill>
                  <a:srgbClr val="256474"/>
                </a:solidFill>
                <a:latin typeface="Times New Roman"/>
              </a:rPr>
              <a:t>Коми Республикаса административно-территориальнӧй юклӧм</a:t>
            </a:r>
            <a:endParaRPr/>
          </a:p>
        </p:txBody>
      </p:sp>
      <p:graphicFrame>
        <p:nvGraphicFramePr>
          <p:cNvPr id="147" name="Table 3"/>
          <p:cNvGraphicFramePr/>
          <p:nvPr/>
        </p:nvGraphicFramePr>
        <p:xfrm>
          <a:off x="478440" y="1268640"/>
          <a:ext cx="5749560" cy="5148360"/>
        </p:xfrm>
        <a:graphic>
          <a:graphicData uri="http://schemas.openxmlformats.org/drawingml/2006/table">
            <a:tbl>
              <a:tblPr/>
              <a:tblGrid>
                <a:gridCol w="493200"/>
                <a:gridCol w="1296000"/>
                <a:gridCol w="864000"/>
                <a:gridCol w="936000"/>
                <a:gridCol w="802440"/>
                <a:gridCol w="1357920"/>
              </a:tblGrid>
              <a:tr h="335160">
                <a:tc>
                  <a:txBody>
                    <a:bodyPr lIns="0" rIns="0" tIns="0" bIns="0"/>
                    <a:p>
                      <a:pPr algn="ctr">
                        <a:lnSpc>
                          <a:spcPct val="100000"/>
                        </a:lnSpc>
                      </a:pPr>
                      <a:r>
                        <a:rPr b="1" lang="ru-RU" sz="1100">
                          <a:solidFill>
                            <a:srgbClr val="ffffff"/>
                          </a:solidFill>
                          <a:latin typeface="Calibri"/>
                        </a:rPr>
                        <a:t>Д/в №, административно-территориальнӧй</a:t>
                      </a:r>
                      <a:endParaRPr/>
                    </a:p>
                    <a:p>
                      <a:pPr algn="ctr">
                        <a:lnSpc>
                          <a:spcPct val="100000"/>
                        </a:lnSpc>
                      </a:pPr>
                      <a:r>
                        <a:rPr b="1" lang="ru-RU" sz="1100">
                          <a:solidFill>
                            <a:srgbClr val="ffffff"/>
                          </a:solidFill>
                          <a:latin typeface="Calibri"/>
                        </a:rPr>
                        <a:t>единица ним</a:t>
                      </a:r>
                      <a:endParaRPr/>
                    </a:p>
                  </a:txBody>
                  <a:tcPr/>
                </a:tc>
                <a:tc>
                  <a:txBody>
                    <a:bodyPr lIns="0" rIns="0" tIns="0" bIns="0"/>
                    <a:p>
                      <a:pPr algn="ctr">
                        <a:lnSpc>
                          <a:spcPct val="100000"/>
                        </a:lnSpc>
                      </a:pPr>
                      <a:r>
                        <a:rPr b="1" lang="ru-RU" sz="1100">
                          <a:solidFill>
                            <a:srgbClr val="ffffff"/>
                          </a:solidFill>
                          <a:latin typeface="Calibri"/>
                        </a:rPr>
                        <a:t>Олысь лыд</a:t>
                      </a:r>
                      <a:r>
                        <a:rPr b="1" lang="ru-RU" sz="1100">
                          <a:solidFill>
                            <a:srgbClr val="ffffff"/>
                          </a:solidFill>
                          <a:latin typeface="Calibri"/>
                        </a:rPr>
                        <a:t>, </a:t>
                      </a:r>
                      <a:r>
                        <a:rPr b="1" lang="ru-RU" sz="1100">
                          <a:solidFill>
                            <a:srgbClr val="ffffff"/>
                          </a:solidFill>
                          <a:latin typeface="Calibri"/>
                        </a:rPr>
                        <a:t>сюрс морт</a:t>
                      </a:r>
                      <a:endParaRPr/>
                    </a:p>
                  </a:txBody>
                  <a:tcPr/>
                </a:tc>
                <a:tc>
                  <a:txBody>
                    <a:bodyPr lIns="0" rIns="0" tIns="0" bIns="0"/>
                    <a:p>
                      <a:pPr algn="ctr">
                        <a:lnSpc>
                          <a:spcPct val="100000"/>
                        </a:lnSpc>
                      </a:pPr>
                      <a:r>
                        <a:rPr b="1" lang="ru-RU" sz="1100">
                          <a:solidFill>
                            <a:srgbClr val="ffffff"/>
                          </a:solidFill>
                          <a:latin typeface="Calibri"/>
                        </a:rPr>
                        <a:t>Мутас,</a:t>
                      </a:r>
                      <a:r>
                        <a:rPr b="1" lang="ru-RU" sz="1100">
                          <a:solidFill>
                            <a:srgbClr val="ffffff"/>
                          </a:solidFill>
                          <a:latin typeface="Calibri"/>
                        </a:rPr>
                        <a:t>
</a:t>
                      </a:r>
                      <a:r>
                        <a:rPr b="1" lang="ru-RU" sz="1100">
                          <a:solidFill>
                            <a:srgbClr val="ffffff"/>
                          </a:solidFill>
                          <a:latin typeface="Calibri"/>
                        </a:rPr>
                        <a:t>сюрс км</a:t>
                      </a:r>
                      <a:r>
                        <a:rPr b="1" lang="ru-RU" sz="1100" baseline="30000">
                          <a:solidFill>
                            <a:srgbClr val="ffffff"/>
                          </a:solidFill>
                          <a:latin typeface="Calibri"/>
                        </a:rPr>
                        <a:t>2</a:t>
                      </a:r>
                      <a:endParaRPr/>
                    </a:p>
                  </a:txBody>
                  <a:tcPr/>
                </a:tc>
                <a:tc>
                  <a:txBody>
                    <a:bodyPr lIns="0" rIns="0" tIns="0" bIns="0"/>
                    <a:p>
                      <a:pPr algn="ctr">
                        <a:lnSpc>
                          <a:spcPct val="100000"/>
                        </a:lnSpc>
                      </a:pPr>
                      <a:r>
                        <a:rPr b="1" lang="ru-RU" sz="1100">
                          <a:solidFill>
                            <a:srgbClr val="ffffff"/>
                          </a:solidFill>
                          <a:latin typeface="Calibri"/>
                        </a:rPr>
                        <a:t>Административнӧй шӧрин</a:t>
                      </a:r>
                      <a:endParaRPr/>
                    </a:p>
                  </a:txBody>
                  <a:tcPr/>
                </a:tc>
              </a:tr>
              <a:tr h="669960">
                <a:tc>
                  <a:txBody>
                    <a:bodyPr lIns="0" rIns="0" tIns="0" bIns="0"/>
                    <a:p>
                      <a:pPr algn="ctr">
                        <a:lnSpc>
                          <a:spcPct val="100000"/>
                        </a:lnSpc>
                      </a:pPr>
                      <a:r>
                        <a:rPr lang="ru-RU" sz="1050">
                          <a:solidFill>
                            <a:srgbClr val="000000"/>
                          </a:solidFill>
                          <a:latin typeface="Calibri"/>
                        </a:rPr>
                        <a:t>2015.01.01 выл</a:t>
                      </a:r>
                      <a:r>
                        <a:rPr lang="ru-RU" sz="1050">
                          <a:solidFill>
                            <a:srgbClr val="000000"/>
                          </a:solidFill>
                          <a:latin typeface="Times New Roman"/>
                        </a:rPr>
                        <a:t>ӧ</a:t>
                      </a:r>
                      <a:endParaRPr/>
                    </a:p>
                  </a:txBody>
                  <a:tcPr/>
                </a:tc>
                <a:tc>
                  <a:txBody>
                    <a:bodyPr lIns="0" rIns="0" tIns="0" bIns="0"/>
                    <a:p>
                      <a:pPr algn="ctr">
                        <a:lnSpc>
                          <a:spcPct val="100000"/>
                        </a:lnSpc>
                      </a:pPr>
                      <a:r>
                        <a:rPr lang="ru-RU" sz="1050">
                          <a:solidFill>
                            <a:srgbClr val="000000"/>
                          </a:solidFill>
                          <a:latin typeface="Calibri"/>
                        </a:rPr>
                        <a:t>2016.01.01</a:t>
                      </a:r>
                      <a:endParaRPr/>
                    </a:p>
                    <a:p>
                      <a:pPr algn="ctr">
                        <a:lnSpc>
                          <a:spcPct val="100000"/>
                        </a:lnSpc>
                      </a:pPr>
                      <a:r>
                        <a:rPr lang="ru-RU" sz="1050">
                          <a:solidFill>
                            <a:srgbClr val="000000"/>
                          </a:solidFill>
                          <a:latin typeface="Calibri"/>
                        </a:rPr>
                        <a:t>вылӧ</a:t>
                      </a:r>
                      <a:endParaRPr/>
                    </a:p>
                  </a:txBody>
                  <a:tcPr/>
                </a:tc>
              </a:tr>
              <a:tr h="167760">
                <a:tc>
                  <a:txBody>
                    <a:bodyPr lIns="0" rIns="0" tIns="0" bIns="0"/>
                    <a:p>
                      <a:pPr algn="ctr">
                        <a:lnSpc>
                          <a:spcPct val="100000"/>
                        </a:lnSpc>
                      </a:pPr>
                      <a:r>
                        <a:rPr b="1" lang="ru-RU" sz="1100">
                          <a:solidFill>
                            <a:srgbClr val="ffffff"/>
                          </a:solidFill>
                          <a:latin typeface="Calibri"/>
                        </a:rPr>
                        <a:t>Кар кытшъяс</a:t>
                      </a:r>
                      <a:endParaRPr/>
                    </a:p>
                  </a:txBody>
                  <a:tcPr/>
                </a:tc>
              </a:tr>
              <a:tr h="167760">
                <a:tc>
                  <a:txBody>
                    <a:bodyPr lIns="0" rIns="0" tIns="0" bIns="0"/>
                    <a:p>
                      <a:pPr>
                        <a:lnSpc>
                          <a:spcPct val="100000"/>
                        </a:lnSpc>
                      </a:pPr>
                      <a:r>
                        <a:rPr b="1" lang="ru-RU" sz="1100">
                          <a:solidFill>
                            <a:srgbClr val="ffffff"/>
                          </a:solidFill>
                          <a:latin typeface="Calibri"/>
                        </a:rPr>
                        <a:t>1</a:t>
                      </a:r>
                      <a:endParaRPr/>
                    </a:p>
                  </a:txBody>
                  <a:tcPr/>
                </a:tc>
                <a:tc>
                  <a:txBody>
                    <a:bodyPr lIns="0" rIns="0" tIns="0" bIns="0" anchor="b"/>
                    <a:p>
                      <a:pPr>
                        <a:lnSpc>
                          <a:spcPct val="100000"/>
                        </a:lnSpc>
                      </a:pPr>
                      <a:r>
                        <a:rPr lang="ru-RU" sz="1100">
                          <a:solidFill>
                            <a:srgbClr val="000000"/>
                          </a:solidFill>
                          <a:latin typeface="Calibri"/>
                        </a:rPr>
                        <a:t>Сыктывкар</a:t>
                      </a:r>
                      <a:endParaRPr/>
                    </a:p>
                  </a:txBody>
                  <a:tcPr/>
                </a:tc>
                <a:tc>
                  <a:txBody>
                    <a:bodyPr lIns="0" rIns="0" tIns="0" bIns="0" anchor="b"/>
                    <a:p>
                      <a:pPr algn="ctr">
                        <a:lnSpc>
                          <a:spcPct val="100000"/>
                        </a:lnSpc>
                      </a:pPr>
                      <a:r>
                        <a:rPr lang="ru-RU" sz="1050">
                          <a:solidFill>
                            <a:srgbClr val="000000"/>
                          </a:solidFill>
                          <a:latin typeface="Calibri"/>
                        </a:rPr>
                        <a:t>258708</a:t>
                      </a:r>
                      <a:endParaRPr/>
                    </a:p>
                  </a:txBody>
                  <a:tcPr/>
                </a:tc>
                <a:tc>
                  <a:txBody>
                    <a:bodyPr lIns="0" rIns="0" tIns="0" bIns="0" anchor="b"/>
                    <a:p>
                      <a:pPr algn="ctr">
                        <a:lnSpc>
                          <a:spcPct val="100000"/>
                        </a:lnSpc>
                      </a:pPr>
                      <a:r>
                        <a:rPr lang="ru-RU" sz="1050">
                          <a:solidFill>
                            <a:srgbClr val="000000"/>
                          </a:solidFill>
                          <a:latin typeface="Calibri"/>
                        </a:rPr>
                        <a:t>259406</a:t>
                      </a:r>
                      <a:endParaRPr/>
                    </a:p>
                  </a:txBody>
                  <a:tcPr/>
                </a:tc>
                <a:tc>
                  <a:txBody>
                    <a:bodyPr lIns="0" rIns="0" tIns="0" bIns="0" anchor="b"/>
                    <a:p>
                      <a:pPr algn="ctr">
                        <a:lnSpc>
                          <a:spcPct val="100000"/>
                        </a:lnSpc>
                      </a:pPr>
                      <a:r>
                        <a:rPr lang="ru-RU" sz="1050">
                          <a:solidFill>
                            <a:srgbClr val="000000"/>
                          </a:solidFill>
                          <a:latin typeface="Calibri"/>
                        </a:rPr>
                        <a:t>0,7</a:t>
                      </a:r>
                      <a:endParaRPr/>
                    </a:p>
                  </a:txBody>
                  <a:tcPr/>
                </a:tc>
                <a:tc>
                  <a:txBody>
                    <a:bodyPr lIns="0" rIns="0" tIns="0" bIns="0" anchor="b"/>
                    <a:p>
                      <a:pPr algn="ctr">
                        <a:lnSpc>
                          <a:spcPct val="100000"/>
                        </a:lnSpc>
                      </a:pPr>
                      <a:r>
                        <a:rPr lang="ru-RU" sz="1100">
                          <a:solidFill>
                            <a:srgbClr val="000000"/>
                          </a:solidFill>
                          <a:latin typeface="Calibri"/>
                        </a:rPr>
                        <a:t>Сыктывкар</a:t>
                      </a:r>
                      <a:endParaRPr/>
                    </a:p>
                  </a:txBody>
                  <a:tcPr/>
                </a:tc>
              </a:tr>
              <a:tr h="167760">
                <a:tc>
                  <a:txBody>
                    <a:bodyPr lIns="0" rIns="0" tIns="0" bIns="0"/>
                    <a:p>
                      <a:pPr>
                        <a:lnSpc>
                          <a:spcPct val="100000"/>
                        </a:lnSpc>
                      </a:pPr>
                      <a:r>
                        <a:rPr b="1" lang="ru-RU" sz="1100">
                          <a:solidFill>
                            <a:srgbClr val="ffffff"/>
                          </a:solidFill>
                          <a:latin typeface="Calibri"/>
                        </a:rPr>
                        <a:t>2</a:t>
                      </a:r>
                      <a:endParaRPr/>
                    </a:p>
                  </a:txBody>
                  <a:tcPr/>
                </a:tc>
                <a:tc>
                  <a:txBody>
                    <a:bodyPr lIns="0" rIns="0" tIns="0" bIns="0" anchor="b"/>
                    <a:p>
                      <a:pPr>
                        <a:lnSpc>
                          <a:spcPct val="100000"/>
                        </a:lnSpc>
                      </a:pPr>
                      <a:r>
                        <a:rPr lang="ru-RU" sz="1100">
                          <a:solidFill>
                            <a:srgbClr val="000000"/>
                          </a:solidFill>
                          <a:latin typeface="Calibri"/>
                        </a:rPr>
                        <a:t>Воркута</a:t>
                      </a:r>
                      <a:endParaRPr/>
                    </a:p>
                  </a:txBody>
                  <a:tcPr/>
                </a:tc>
                <a:tc>
                  <a:txBody>
                    <a:bodyPr lIns="0" rIns="0" tIns="0" bIns="0" anchor="b"/>
                    <a:p>
                      <a:pPr algn="ctr">
                        <a:lnSpc>
                          <a:spcPct val="100000"/>
                        </a:lnSpc>
                      </a:pPr>
                      <a:r>
                        <a:rPr lang="ru-RU" sz="1050">
                          <a:solidFill>
                            <a:srgbClr val="000000"/>
                          </a:solidFill>
                          <a:latin typeface="Calibri"/>
                        </a:rPr>
                        <a:t>82953</a:t>
                      </a:r>
                      <a:endParaRPr/>
                    </a:p>
                  </a:txBody>
                  <a:tcPr/>
                </a:tc>
                <a:tc>
                  <a:txBody>
                    <a:bodyPr lIns="0" rIns="0" tIns="0" bIns="0" anchor="b"/>
                    <a:p>
                      <a:pPr algn="ctr">
                        <a:lnSpc>
                          <a:spcPct val="100000"/>
                        </a:lnSpc>
                      </a:pPr>
                      <a:r>
                        <a:rPr lang="ru-RU" sz="1050">
                          <a:solidFill>
                            <a:srgbClr val="000000"/>
                          </a:solidFill>
                          <a:latin typeface="Calibri"/>
                        </a:rPr>
                        <a:t>81442</a:t>
                      </a:r>
                      <a:endParaRPr/>
                    </a:p>
                  </a:txBody>
                  <a:tcPr/>
                </a:tc>
                <a:tc>
                  <a:txBody>
                    <a:bodyPr lIns="0" rIns="0" tIns="0" bIns="0" anchor="b"/>
                    <a:p>
                      <a:pPr algn="ctr">
                        <a:lnSpc>
                          <a:spcPct val="100000"/>
                        </a:lnSpc>
                      </a:pPr>
                      <a:r>
                        <a:rPr lang="ru-RU" sz="1050">
                          <a:solidFill>
                            <a:srgbClr val="000000"/>
                          </a:solidFill>
                          <a:latin typeface="Calibri"/>
                        </a:rPr>
                        <a:t>24,2</a:t>
                      </a:r>
                      <a:endParaRPr/>
                    </a:p>
                  </a:txBody>
                  <a:tcPr/>
                </a:tc>
                <a:tc>
                  <a:txBody>
                    <a:bodyPr lIns="0" rIns="0" tIns="0" bIns="0" anchor="b"/>
                    <a:p>
                      <a:pPr algn="ctr">
                        <a:lnSpc>
                          <a:spcPct val="100000"/>
                        </a:lnSpc>
                      </a:pPr>
                      <a:r>
                        <a:rPr lang="ru-RU" sz="1100">
                          <a:solidFill>
                            <a:srgbClr val="000000"/>
                          </a:solidFill>
                          <a:latin typeface="Calibri"/>
                        </a:rPr>
                        <a:t>Воркута к.</a:t>
                      </a:r>
                      <a:endParaRPr/>
                    </a:p>
                  </a:txBody>
                  <a:tcPr/>
                </a:tc>
              </a:tr>
              <a:tr h="167760">
                <a:tc>
                  <a:txBody>
                    <a:bodyPr lIns="0" rIns="0" tIns="0" bIns="0"/>
                    <a:p>
                      <a:pPr>
                        <a:lnSpc>
                          <a:spcPct val="100000"/>
                        </a:lnSpc>
                      </a:pPr>
                      <a:r>
                        <a:rPr b="1" lang="ru-RU" sz="1100">
                          <a:solidFill>
                            <a:srgbClr val="ffffff"/>
                          </a:solidFill>
                          <a:latin typeface="Calibri"/>
                        </a:rPr>
                        <a:t>3</a:t>
                      </a:r>
                      <a:endParaRPr/>
                    </a:p>
                  </a:txBody>
                  <a:tcPr/>
                </a:tc>
                <a:tc>
                  <a:txBody>
                    <a:bodyPr lIns="0" rIns="0" tIns="0" bIns="0" anchor="b"/>
                    <a:p>
                      <a:pPr>
                        <a:lnSpc>
                          <a:spcPct val="100000"/>
                        </a:lnSpc>
                      </a:pPr>
                      <a:r>
                        <a:rPr lang="ru-RU" sz="1100">
                          <a:solidFill>
                            <a:srgbClr val="000000"/>
                          </a:solidFill>
                          <a:latin typeface="Calibri"/>
                        </a:rPr>
                        <a:t>Инта</a:t>
                      </a:r>
                      <a:endParaRPr/>
                    </a:p>
                  </a:txBody>
                  <a:tcPr/>
                </a:tc>
                <a:tc>
                  <a:txBody>
                    <a:bodyPr lIns="0" rIns="0" tIns="0" bIns="0" anchor="b"/>
                    <a:p>
                      <a:pPr algn="ctr">
                        <a:lnSpc>
                          <a:spcPct val="100000"/>
                        </a:lnSpc>
                      </a:pPr>
                      <a:r>
                        <a:rPr lang="ru-RU" sz="1050">
                          <a:solidFill>
                            <a:srgbClr val="000000"/>
                          </a:solidFill>
                          <a:latin typeface="Calibri"/>
                        </a:rPr>
                        <a:t>30512</a:t>
                      </a:r>
                      <a:endParaRPr/>
                    </a:p>
                  </a:txBody>
                  <a:tcPr/>
                </a:tc>
                <a:tc>
                  <a:txBody>
                    <a:bodyPr lIns="0" rIns="0" tIns="0" bIns="0" anchor="b"/>
                    <a:p>
                      <a:pPr algn="ctr">
                        <a:lnSpc>
                          <a:spcPct val="100000"/>
                        </a:lnSpc>
                      </a:pPr>
                      <a:r>
                        <a:rPr lang="ru-RU" sz="1050">
                          <a:solidFill>
                            <a:srgbClr val="000000"/>
                          </a:solidFill>
                          <a:latin typeface="Calibri"/>
                        </a:rPr>
                        <a:t>29732</a:t>
                      </a:r>
                      <a:endParaRPr/>
                    </a:p>
                  </a:txBody>
                  <a:tcPr/>
                </a:tc>
                <a:tc>
                  <a:txBody>
                    <a:bodyPr lIns="0" rIns="0" tIns="0" bIns="0"/>
                    <a:p>
                      <a:pPr algn="ctr">
                        <a:lnSpc>
                          <a:spcPct val="100000"/>
                        </a:lnSpc>
                      </a:pPr>
                      <a:r>
                        <a:rPr lang="ru-RU" sz="1050">
                          <a:solidFill>
                            <a:srgbClr val="000000"/>
                          </a:solidFill>
                          <a:latin typeface="Calibri"/>
                        </a:rPr>
                        <a:t>30,1</a:t>
                      </a:r>
                      <a:endParaRPr/>
                    </a:p>
                  </a:txBody>
                  <a:tcPr/>
                </a:tc>
                <a:tc>
                  <a:txBody>
                    <a:bodyPr lIns="0" rIns="0" tIns="0" bIns="0"/>
                    <a:p>
                      <a:pPr algn="ctr">
                        <a:lnSpc>
                          <a:spcPct val="100000"/>
                        </a:lnSpc>
                      </a:pPr>
                      <a:r>
                        <a:rPr lang="ru-RU" sz="1100">
                          <a:solidFill>
                            <a:srgbClr val="000000"/>
                          </a:solidFill>
                          <a:latin typeface="Calibri"/>
                        </a:rPr>
                        <a:t>Инта к.</a:t>
                      </a:r>
                      <a:endParaRPr/>
                    </a:p>
                  </a:txBody>
                  <a:tcPr/>
                </a:tc>
              </a:tr>
              <a:tr h="167760">
                <a:tc>
                  <a:txBody>
                    <a:bodyPr lIns="0" rIns="0" tIns="0" bIns="0"/>
                    <a:p>
                      <a:pPr>
                        <a:lnSpc>
                          <a:spcPct val="100000"/>
                        </a:lnSpc>
                      </a:pPr>
                      <a:r>
                        <a:rPr b="1" lang="ru-RU" sz="1100">
                          <a:solidFill>
                            <a:srgbClr val="ffffff"/>
                          </a:solidFill>
                          <a:latin typeface="Calibri"/>
                        </a:rPr>
                        <a:t>4</a:t>
                      </a:r>
                      <a:endParaRPr/>
                    </a:p>
                  </a:txBody>
                  <a:tcPr/>
                </a:tc>
                <a:tc>
                  <a:txBody>
                    <a:bodyPr lIns="0" rIns="0" tIns="0" bIns="0" anchor="b"/>
                    <a:p>
                      <a:pPr>
                        <a:lnSpc>
                          <a:spcPct val="100000"/>
                        </a:lnSpc>
                      </a:pPr>
                      <a:r>
                        <a:rPr lang="ru-RU" sz="1100">
                          <a:solidFill>
                            <a:srgbClr val="000000"/>
                          </a:solidFill>
                          <a:latin typeface="Calibri"/>
                        </a:rPr>
                        <a:t>Усинск</a:t>
                      </a:r>
                      <a:endParaRPr/>
                    </a:p>
                  </a:txBody>
                  <a:tcPr/>
                </a:tc>
                <a:tc>
                  <a:txBody>
                    <a:bodyPr lIns="0" rIns="0" tIns="0" bIns="0" anchor="b"/>
                    <a:p>
                      <a:pPr algn="ctr">
                        <a:lnSpc>
                          <a:spcPct val="100000"/>
                        </a:lnSpc>
                      </a:pPr>
                      <a:r>
                        <a:rPr lang="ru-RU" sz="1050">
                          <a:solidFill>
                            <a:srgbClr val="000000"/>
                          </a:solidFill>
                          <a:latin typeface="Calibri"/>
                        </a:rPr>
                        <a:t>45221</a:t>
                      </a:r>
                      <a:endParaRPr/>
                    </a:p>
                  </a:txBody>
                  <a:tcPr/>
                </a:tc>
                <a:tc>
                  <a:txBody>
                    <a:bodyPr lIns="0" rIns="0" tIns="0" bIns="0" anchor="b"/>
                    <a:p>
                      <a:pPr algn="ctr">
                        <a:lnSpc>
                          <a:spcPct val="100000"/>
                        </a:lnSpc>
                      </a:pPr>
                      <a:r>
                        <a:rPr lang="ru-RU" sz="1050">
                          <a:solidFill>
                            <a:srgbClr val="000000"/>
                          </a:solidFill>
                          <a:latin typeface="Calibri"/>
                        </a:rPr>
                        <a:t>44799</a:t>
                      </a:r>
                      <a:endParaRPr/>
                    </a:p>
                  </a:txBody>
                  <a:tcPr/>
                </a:tc>
                <a:tc>
                  <a:txBody>
                    <a:bodyPr lIns="0" rIns="0" tIns="0" bIns="0" anchor="b"/>
                    <a:p>
                      <a:pPr algn="ctr">
                        <a:lnSpc>
                          <a:spcPct val="100000"/>
                        </a:lnSpc>
                      </a:pPr>
                      <a:r>
                        <a:rPr lang="ru-RU" sz="1050">
                          <a:solidFill>
                            <a:srgbClr val="000000"/>
                          </a:solidFill>
                          <a:latin typeface="Calibri"/>
                        </a:rPr>
                        <a:t>30,6</a:t>
                      </a:r>
                      <a:endParaRPr/>
                    </a:p>
                  </a:txBody>
                  <a:tcPr/>
                </a:tc>
                <a:tc>
                  <a:txBody>
                    <a:bodyPr lIns="0" rIns="0" tIns="0" bIns="0" anchor="b"/>
                    <a:p>
                      <a:pPr algn="ctr">
                        <a:lnSpc>
                          <a:spcPct val="100000"/>
                        </a:lnSpc>
                      </a:pPr>
                      <a:r>
                        <a:rPr lang="ru-RU" sz="1100">
                          <a:solidFill>
                            <a:srgbClr val="000000"/>
                          </a:solidFill>
                          <a:latin typeface="Calibri"/>
                        </a:rPr>
                        <a:t>Усинск к.</a:t>
                      </a:r>
                      <a:endParaRPr/>
                    </a:p>
                  </a:txBody>
                  <a:tcPr/>
                </a:tc>
              </a:tr>
              <a:tr h="167760">
                <a:tc>
                  <a:txBody>
                    <a:bodyPr lIns="0" rIns="0" tIns="0" bIns="0"/>
                    <a:p>
                      <a:pPr>
                        <a:lnSpc>
                          <a:spcPct val="100000"/>
                        </a:lnSpc>
                      </a:pPr>
                      <a:r>
                        <a:rPr b="1" lang="ru-RU" sz="1100">
                          <a:solidFill>
                            <a:srgbClr val="ffffff"/>
                          </a:solidFill>
                          <a:latin typeface="Calibri"/>
                        </a:rPr>
                        <a:t>5</a:t>
                      </a:r>
                      <a:endParaRPr/>
                    </a:p>
                  </a:txBody>
                  <a:tcPr/>
                </a:tc>
                <a:tc>
                  <a:txBody>
                    <a:bodyPr lIns="0" rIns="0" tIns="0" bIns="0" anchor="b"/>
                    <a:p>
                      <a:pPr>
                        <a:lnSpc>
                          <a:spcPct val="100000"/>
                        </a:lnSpc>
                      </a:pPr>
                      <a:r>
                        <a:rPr lang="ru-RU" sz="1100">
                          <a:solidFill>
                            <a:srgbClr val="000000"/>
                          </a:solidFill>
                          <a:latin typeface="Calibri"/>
                        </a:rPr>
                        <a:t>Ухта</a:t>
                      </a:r>
                      <a:endParaRPr/>
                    </a:p>
                  </a:txBody>
                  <a:tcPr/>
                </a:tc>
                <a:tc>
                  <a:txBody>
                    <a:bodyPr lIns="0" rIns="0" tIns="0" bIns="0" anchor="b"/>
                    <a:p>
                      <a:pPr algn="ctr">
                        <a:lnSpc>
                          <a:spcPct val="100000"/>
                        </a:lnSpc>
                      </a:pPr>
                      <a:r>
                        <a:rPr lang="ru-RU" sz="1050">
                          <a:solidFill>
                            <a:srgbClr val="000000"/>
                          </a:solidFill>
                          <a:latin typeface="Calibri"/>
                        </a:rPr>
                        <a:t>120515</a:t>
                      </a:r>
                      <a:endParaRPr/>
                    </a:p>
                  </a:txBody>
                  <a:tcPr/>
                </a:tc>
                <a:tc>
                  <a:txBody>
                    <a:bodyPr lIns="0" rIns="0" tIns="0" bIns="0" anchor="b"/>
                    <a:p>
                      <a:pPr algn="ctr">
                        <a:lnSpc>
                          <a:spcPct val="100000"/>
                        </a:lnSpc>
                      </a:pPr>
                      <a:r>
                        <a:rPr lang="ru-RU" sz="1050">
                          <a:solidFill>
                            <a:srgbClr val="000000"/>
                          </a:solidFill>
                          <a:latin typeface="Calibri"/>
                        </a:rPr>
                        <a:t>119763</a:t>
                      </a:r>
                      <a:endParaRPr/>
                    </a:p>
                  </a:txBody>
                  <a:tcPr/>
                </a:tc>
                <a:tc>
                  <a:txBody>
                    <a:bodyPr lIns="0" rIns="0" tIns="0" bIns="0" anchor="b"/>
                    <a:p>
                      <a:pPr algn="ctr">
                        <a:lnSpc>
                          <a:spcPct val="100000"/>
                        </a:lnSpc>
                      </a:pPr>
                      <a:r>
                        <a:rPr lang="ru-RU" sz="1050">
                          <a:solidFill>
                            <a:srgbClr val="000000"/>
                          </a:solidFill>
                          <a:latin typeface="Calibri"/>
                        </a:rPr>
                        <a:t>13,3</a:t>
                      </a:r>
                      <a:endParaRPr/>
                    </a:p>
                  </a:txBody>
                  <a:tcPr/>
                </a:tc>
                <a:tc>
                  <a:txBody>
                    <a:bodyPr lIns="0" rIns="0" tIns="0" bIns="0" anchor="b"/>
                    <a:p>
                      <a:pPr algn="ctr">
                        <a:lnSpc>
                          <a:spcPct val="100000"/>
                        </a:lnSpc>
                      </a:pPr>
                      <a:r>
                        <a:rPr lang="ru-RU" sz="1100">
                          <a:solidFill>
                            <a:srgbClr val="000000"/>
                          </a:solidFill>
                          <a:latin typeface="Calibri"/>
                        </a:rPr>
                        <a:t>Ухта к.</a:t>
                      </a:r>
                      <a:endParaRPr/>
                    </a:p>
                  </a:txBody>
                  <a:tcPr/>
                </a:tc>
              </a:tr>
              <a:tr h="167760">
                <a:tc>
                  <a:txBody>
                    <a:bodyPr lIns="0" rIns="0" tIns="0" bIns="0"/>
                    <a:p>
                      <a:pPr>
                        <a:lnSpc>
                          <a:spcPct val="100000"/>
                        </a:lnSpc>
                      </a:pPr>
                      <a:r>
                        <a:rPr b="1" lang="ru-RU" sz="1100">
                          <a:solidFill>
                            <a:srgbClr val="ffffff"/>
                          </a:solidFill>
                          <a:latin typeface="Calibri"/>
                        </a:rPr>
                        <a:t>6</a:t>
                      </a:r>
                      <a:endParaRPr/>
                    </a:p>
                  </a:txBody>
                  <a:tcPr/>
                </a:tc>
                <a:tc>
                  <a:txBody>
                    <a:bodyPr lIns="0" rIns="0" tIns="0" bIns="0" anchor="b"/>
                    <a:p>
                      <a:pPr>
                        <a:lnSpc>
                          <a:spcPct val="100000"/>
                        </a:lnSpc>
                      </a:pPr>
                      <a:r>
                        <a:rPr lang="ru-RU" sz="1100">
                          <a:solidFill>
                            <a:srgbClr val="000000"/>
                          </a:solidFill>
                          <a:latin typeface="Calibri"/>
                        </a:rPr>
                        <a:t>Вуктыл</a:t>
                      </a:r>
                      <a:endParaRPr/>
                    </a:p>
                  </a:txBody>
                  <a:tcPr/>
                </a:tc>
                <a:tc>
                  <a:txBody>
                    <a:bodyPr lIns="0" rIns="0" tIns="0" bIns="0" anchor="b"/>
                    <a:p>
                      <a:pPr algn="ctr">
                        <a:lnSpc>
                          <a:spcPct val="100000"/>
                        </a:lnSpc>
                      </a:pPr>
                      <a:r>
                        <a:rPr lang="ru-RU" sz="1050">
                          <a:solidFill>
                            <a:srgbClr val="000000"/>
                          </a:solidFill>
                          <a:latin typeface="Calibri"/>
                        </a:rPr>
                        <a:t>12728</a:t>
                      </a:r>
                      <a:endParaRPr/>
                    </a:p>
                  </a:txBody>
                  <a:tcPr/>
                </a:tc>
                <a:tc>
                  <a:txBody>
                    <a:bodyPr lIns="0" rIns="0" tIns="0" bIns="0" anchor="b"/>
                    <a:p>
                      <a:pPr algn="ctr">
                        <a:lnSpc>
                          <a:spcPct val="100000"/>
                        </a:lnSpc>
                      </a:pPr>
                      <a:r>
                        <a:rPr lang="ru-RU" sz="1050">
                          <a:solidFill>
                            <a:srgbClr val="000000"/>
                          </a:solidFill>
                          <a:latin typeface="Calibri"/>
                        </a:rPr>
                        <a:t>12348</a:t>
                      </a:r>
                      <a:endParaRPr/>
                    </a:p>
                  </a:txBody>
                  <a:tcPr/>
                </a:tc>
                <a:tc>
                  <a:txBody>
                    <a:bodyPr lIns="0" rIns="0" tIns="0" bIns="0"/>
                    <a:p>
                      <a:pPr algn="ctr">
                        <a:lnSpc>
                          <a:spcPct val="100000"/>
                        </a:lnSpc>
                      </a:pPr>
                      <a:r>
                        <a:rPr lang="ru-RU" sz="1050">
                          <a:solidFill>
                            <a:srgbClr val="000000"/>
                          </a:solidFill>
                          <a:latin typeface="Calibri"/>
                        </a:rPr>
                        <a:t>22,5</a:t>
                      </a:r>
                      <a:endParaRPr/>
                    </a:p>
                  </a:txBody>
                  <a:tcPr/>
                </a:tc>
                <a:tc>
                  <a:txBody>
                    <a:bodyPr lIns="0" rIns="0" tIns="0" bIns="0"/>
                    <a:p>
                      <a:pPr algn="ctr">
                        <a:lnSpc>
                          <a:spcPct val="100000"/>
                        </a:lnSpc>
                      </a:pPr>
                      <a:r>
                        <a:rPr lang="ru-RU" sz="1100">
                          <a:solidFill>
                            <a:srgbClr val="000000"/>
                          </a:solidFill>
                          <a:latin typeface="Calibri"/>
                        </a:rPr>
                        <a:t>Вуктыл к.</a:t>
                      </a:r>
                      <a:endParaRPr/>
                    </a:p>
                  </a:txBody>
                  <a:tcPr/>
                </a:tc>
              </a:tr>
              <a:tr h="167760">
                <a:tc>
                  <a:txBody>
                    <a:bodyPr lIns="0" rIns="0" tIns="0" bIns="0"/>
                    <a:p>
                      <a:pPr algn="ctr">
                        <a:lnSpc>
                          <a:spcPct val="100000"/>
                        </a:lnSpc>
                      </a:pPr>
                      <a:r>
                        <a:rPr b="1" lang="ru-RU" sz="1100">
                          <a:solidFill>
                            <a:srgbClr val="ffffff"/>
                          </a:solidFill>
                          <a:latin typeface="Calibri"/>
                        </a:rPr>
                        <a:t>Муниципальнӧй районъяс</a:t>
                      </a:r>
                      <a:endParaRPr/>
                    </a:p>
                  </a:txBody>
                  <a:tcPr/>
                </a:tc>
              </a:tr>
              <a:tr h="167760">
                <a:tc>
                  <a:txBody>
                    <a:bodyPr lIns="0" rIns="0" tIns="0" bIns="0"/>
                    <a:p>
                      <a:pPr>
                        <a:lnSpc>
                          <a:spcPct val="100000"/>
                        </a:lnSpc>
                      </a:pPr>
                      <a:r>
                        <a:rPr b="1" lang="ru-RU" sz="1100">
                          <a:solidFill>
                            <a:srgbClr val="ffffff"/>
                          </a:solidFill>
                          <a:latin typeface="Calibri"/>
                        </a:rPr>
                        <a:t>7</a:t>
                      </a:r>
                      <a:endParaRPr/>
                    </a:p>
                  </a:txBody>
                  <a:tcPr/>
                </a:tc>
                <a:tc>
                  <a:txBody>
                    <a:bodyPr lIns="0" rIns="0" tIns="0" bIns="0" anchor="b"/>
                    <a:p>
                      <a:pPr>
                        <a:lnSpc>
                          <a:spcPct val="100000"/>
                        </a:lnSpc>
                      </a:pPr>
                      <a:r>
                        <a:rPr lang="ru-RU" sz="1100">
                          <a:solidFill>
                            <a:srgbClr val="000000"/>
                          </a:solidFill>
                          <a:latin typeface="Calibri"/>
                        </a:rPr>
                        <a:t>Изьва</a:t>
                      </a:r>
                      <a:endParaRPr/>
                    </a:p>
                  </a:txBody>
                  <a:tcPr/>
                </a:tc>
                <a:tc>
                  <a:txBody>
                    <a:bodyPr lIns="0" rIns="0" tIns="0" bIns="0" anchor="b"/>
                    <a:p>
                      <a:pPr algn="ctr">
                        <a:lnSpc>
                          <a:spcPct val="100000"/>
                        </a:lnSpc>
                      </a:pPr>
                      <a:r>
                        <a:rPr lang="ru-RU" sz="1050">
                          <a:solidFill>
                            <a:srgbClr val="000000"/>
                          </a:solidFill>
                          <a:latin typeface="Calibri"/>
                        </a:rPr>
                        <a:t>17634</a:t>
                      </a:r>
                      <a:endParaRPr/>
                    </a:p>
                  </a:txBody>
                  <a:tcPr/>
                </a:tc>
                <a:tc>
                  <a:txBody>
                    <a:bodyPr lIns="0" rIns="0" tIns="0" bIns="0" anchor="b"/>
                    <a:p>
                      <a:pPr algn="ctr">
                        <a:lnSpc>
                          <a:spcPct val="100000"/>
                        </a:lnSpc>
                      </a:pPr>
                      <a:r>
                        <a:rPr lang="ru-RU" sz="1050">
                          <a:solidFill>
                            <a:srgbClr val="000000"/>
                          </a:solidFill>
                          <a:latin typeface="Calibri"/>
                        </a:rPr>
                        <a:t>17557</a:t>
                      </a:r>
                      <a:endParaRPr/>
                    </a:p>
                  </a:txBody>
                  <a:tcPr/>
                </a:tc>
                <a:tc>
                  <a:txBody>
                    <a:bodyPr lIns="0" rIns="0" tIns="0" bIns="0" anchor="b"/>
                    <a:p>
                      <a:pPr algn="ctr">
                        <a:lnSpc>
                          <a:spcPct val="100000"/>
                        </a:lnSpc>
                      </a:pPr>
                      <a:r>
                        <a:rPr lang="ru-RU" sz="1050">
                          <a:solidFill>
                            <a:srgbClr val="000000"/>
                          </a:solidFill>
                          <a:latin typeface="Calibri"/>
                        </a:rPr>
                        <a:t>18,4</a:t>
                      </a:r>
                      <a:endParaRPr/>
                    </a:p>
                  </a:txBody>
                  <a:tcPr/>
                </a:tc>
                <a:tc>
                  <a:txBody>
                    <a:bodyPr lIns="0" rIns="0" tIns="0" bIns="0" anchor="b"/>
                    <a:p>
                      <a:pPr algn="ctr">
                        <a:lnSpc>
                          <a:spcPct val="100000"/>
                        </a:lnSpc>
                      </a:pPr>
                      <a:r>
                        <a:rPr lang="ru-RU" sz="1100">
                          <a:solidFill>
                            <a:srgbClr val="000000"/>
                          </a:solidFill>
                          <a:latin typeface="Calibri"/>
                        </a:rPr>
                        <a:t>Изьва с.</a:t>
                      </a:r>
                      <a:endParaRPr/>
                    </a:p>
                  </a:txBody>
                  <a:tcPr/>
                </a:tc>
              </a:tr>
              <a:tr h="167760">
                <a:tc>
                  <a:txBody>
                    <a:bodyPr lIns="0" rIns="0" tIns="0" bIns="0"/>
                    <a:p>
                      <a:pPr>
                        <a:lnSpc>
                          <a:spcPct val="100000"/>
                        </a:lnSpc>
                      </a:pPr>
                      <a:r>
                        <a:rPr b="1" lang="ru-RU" sz="1100">
                          <a:solidFill>
                            <a:srgbClr val="ffffff"/>
                          </a:solidFill>
                          <a:latin typeface="Calibri"/>
                        </a:rPr>
                        <a:t>8</a:t>
                      </a:r>
                      <a:endParaRPr/>
                    </a:p>
                  </a:txBody>
                  <a:tcPr/>
                </a:tc>
                <a:tc>
                  <a:txBody>
                    <a:bodyPr lIns="0" rIns="0" tIns="0" bIns="0" anchor="b"/>
                    <a:p>
                      <a:pPr>
                        <a:lnSpc>
                          <a:spcPct val="100000"/>
                        </a:lnSpc>
                      </a:pPr>
                      <a:r>
                        <a:rPr lang="ru-RU" sz="1100">
                          <a:solidFill>
                            <a:srgbClr val="000000"/>
                          </a:solidFill>
                          <a:latin typeface="Calibri"/>
                        </a:rPr>
                        <a:t>Княжпогост</a:t>
                      </a:r>
                      <a:endParaRPr/>
                    </a:p>
                  </a:txBody>
                  <a:tcPr/>
                </a:tc>
                <a:tc>
                  <a:txBody>
                    <a:bodyPr lIns="0" rIns="0" tIns="0" bIns="0" anchor="b"/>
                    <a:p>
                      <a:pPr algn="ctr">
                        <a:lnSpc>
                          <a:spcPct val="100000"/>
                        </a:lnSpc>
                      </a:pPr>
                      <a:r>
                        <a:rPr lang="ru-RU" sz="1050">
                          <a:solidFill>
                            <a:srgbClr val="000000"/>
                          </a:solidFill>
                          <a:latin typeface="Calibri"/>
                        </a:rPr>
                        <a:t>20572</a:t>
                      </a:r>
                      <a:endParaRPr/>
                    </a:p>
                  </a:txBody>
                  <a:tcPr/>
                </a:tc>
                <a:tc>
                  <a:txBody>
                    <a:bodyPr lIns="0" rIns="0" tIns="0" bIns="0" anchor="b"/>
                    <a:p>
                      <a:pPr algn="ctr">
                        <a:lnSpc>
                          <a:spcPct val="100000"/>
                        </a:lnSpc>
                      </a:pPr>
                      <a:r>
                        <a:rPr lang="ru-RU" sz="1050">
                          <a:solidFill>
                            <a:srgbClr val="000000"/>
                          </a:solidFill>
                          <a:latin typeface="Calibri"/>
                        </a:rPr>
                        <a:t>19925</a:t>
                      </a:r>
                      <a:endParaRPr/>
                    </a:p>
                  </a:txBody>
                  <a:tcPr/>
                </a:tc>
                <a:tc>
                  <a:txBody>
                    <a:bodyPr lIns="0" rIns="0" tIns="0" bIns="0" anchor="b"/>
                    <a:p>
                      <a:pPr algn="ctr">
                        <a:lnSpc>
                          <a:spcPct val="100000"/>
                        </a:lnSpc>
                      </a:pPr>
                      <a:r>
                        <a:rPr lang="ru-RU" sz="1050">
                          <a:solidFill>
                            <a:srgbClr val="000000"/>
                          </a:solidFill>
                          <a:latin typeface="Calibri"/>
                        </a:rPr>
                        <a:t>24,6</a:t>
                      </a:r>
                      <a:endParaRPr/>
                    </a:p>
                  </a:txBody>
                  <a:tcPr/>
                </a:tc>
                <a:tc>
                  <a:txBody>
                    <a:bodyPr lIns="0" rIns="0" tIns="0" bIns="0" anchor="b"/>
                    <a:p>
                      <a:pPr algn="ctr">
                        <a:lnSpc>
                          <a:spcPct val="100000"/>
                        </a:lnSpc>
                      </a:pPr>
                      <a:r>
                        <a:rPr lang="ru-RU" sz="1100">
                          <a:solidFill>
                            <a:srgbClr val="000000"/>
                          </a:solidFill>
                          <a:latin typeface="Calibri"/>
                        </a:rPr>
                        <a:t>Емва к.</a:t>
                      </a:r>
                      <a:endParaRPr/>
                    </a:p>
                  </a:txBody>
                  <a:tcPr/>
                </a:tc>
              </a:tr>
              <a:tr h="167760">
                <a:tc>
                  <a:txBody>
                    <a:bodyPr lIns="0" rIns="0" tIns="0" bIns="0"/>
                    <a:p>
                      <a:pPr>
                        <a:lnSpc>
                          <a:spcPct val="100000"/>
                        </a:lnSpc>
                      </a:pPr>
                      <a:r>
                        <a:rPr b="1" lang="ru-RU" sz="1100">
                          <a:solidFill>
                            <a:srgbClr val="ffffff"/>
                          </a:solidFill>
                          <a:latin typeface="Calibri"/>
                        </a:rPr>
                        <a:t>9</a:t>
                      </a:r>
                      <a:endParaRPr/>
                    </a:p>
                  </a:txBody>
                  <a:tcPr/>
                </a:tc>
                <a:tc>
                  <a:txBody>
                    <a:bodyPr lIns="0" rIns="0" tIns="0" bIns="0" anchor="b"/>
                    <a:p>
                      <a:pPr>
                        <a:lnSpc>
                          <a:spcPct val="100000"/>
                        </a:lnSpc>
                      </a:pPr>
                      <a:r>
                        <a:rPr lang="ru-RU" sz="1100">
                          <a:solidFill>
                            <a:srgbClr val="000000"/>
                          </a:solidFill>
                          <a:latin typeface="Calibri"/>
                        </a:rPr>
                        <a:t>Койгорт</a:t>
                      </a:r>
                      <a:endParaRPr/>
                    </a:p>
                  </a:txBody>
                  <a:tcPr/>
                </a:tc>
                <a:tc>
                  <a:txBody>
                    <a:bodyPr lIns="0" rIns="0" tIns="0" bIns="0" anchor="b"/>
                    <a:p>
                      <a:pPr algn="ctr">
                        <a:lnSpc>
                          <a:spcPct val="100000"/>
                        </a:lnSpc>
                      </a:pPr>
                      <a:r>
                        <a:rPr lang="ru-RU" sz="1050">
                          <a:solidFill>
                            <a:srgbClr val="000000"/>
                          </a:solidFill>
                          <a:latin typeface="Calibri"/>
                        </a:rPr>
                        <a:t>7766</a:t>
                      </a:r>
                      <a:endParaRPr/>
                    </a:p>
                  </a:txBody>
                  <a:tcPr/>
                </a:tc>
                <a:tc>
                  <a:txBody>
                    <a:bodyPr lIns="0" rIns="0" tIns="0" bIns="0" anchor="b"/>
                    <a:p>
                      <a:pPr algn="ctr">
                        <a:lnSpc>
                          <a:spcPct val="100000"/>
                        </a:lnSpc>
                      </a:pPr>
                      <a:r>
                        <a:rPr lang="ru-RU" sz="1050">
                          <a:solidFill>
                            <a:srgbClr val="000000"/>
                          </a:solidFill>
                          <a:latin typeface="Calibri"/>
                        </a:rPr>
                        <a:t>7630</a:t>
                      </a:r>
                      <a:endParaRPr/>
                    </a:p>
                  </a:txBody>
                  <a:tcPr/>
                </a:tc>
                <a:tc>
                  <a:txBody>
                    <a:bodyPr lIns="0" rIns="0" tIns="0" bIns="0" anchor="b"/>
                    <a:p>
                      <a:pPr algn="ctr">
                        <a:lnSpc>
                          <a:spcPct val="100000"/>
                        </a:lnSpc>
                      </a:pPr>
                      <a:r>
                        <a:rPr lang="ru-RU" sz="1050">
                          <a:solidFill>
                            <a:srgbClr val="000000"/>
                          </a:solidFill>
                          <a:latin typeface="Calibri"/>
                        </a:rPr>
                        <a:t>10,4</a:t>
                      </a:r>
                      <a:endParaRPr/>
                    </a:p>
                  </a:txBody>
                  <a:tcPr/>
                </a:tc>
                <a:tc>
                  <a:txBody>
                    <a:bodyPr lIns="0" rIns="0" tIns="0" bIns="0" anchor="b"/>
                    <a:p>
                      <a:pPr algn="ctr">
                        <a:lnSpc>
                          <a:spcPct val="100000"/>
                        </a:lnSpc>
                      </a:pPr>
                      <a:r>
                        <a:rPr lang="ru-RU" sz="1100">
                          <a:solidFill>
                            <a:srgbClr val="000000"/>
                          </a:solidFill>
                          <a:latin typeface="Calibri"/>
                        </a:rPr>
                        <a:t>Койгорт с.</a:t>
                      </a:r>
                      <a:endParaRPr/>
                    </a:p>
                  </a:txBody>
                  <a:tcPr/>
                </a:tc>
              </a:tr>
              <a:tr h="167760">
                <a:tc>
                  <a:txBody>
                    <a:bodyPr lIns="0" rIns="0" tIns="0" bIns="0"/>
                    <a:p>
                      <a:pPr>
                        <a:lnSpc>
                          <a:spcPct val="100000"/>
                        </a:lnSpc>
                      </a:pPr>
                      <a:r>
                        <a:rPr b="1" lang="ru-RU" sz="1100">
                          <a:solidFill>
                            <a:srgbClr val="ffffff"/>
                          </a:solidFill>
                          <a:latin typeface="Calibri"/>
                        </a:rPr>
                        <a:t>10</a:t>
                      </a:r>
                      <a:endParaRPr/>
                    </a:p>
                  </a:txBody>
                  <a:tcPr/>
                </a:tc>
                <a:tc>
                  <a:txBody>
                    <a:bodyPr lIns="0" rIns="0" tIns="0" bIns="0" anchor="b"/>
                    <a:p>
                      <a:pPr>
                        <a:lnSpc>
                          <a:spcPct val="100000"/>
                        </a:lnSpc>
                      </a:pPr>
                      <a:r>
                        <a:rPr lang="ru-RU" sz="1100">
                          <a:solidFill>
                            <a:srgbClr val="000000"/>
                          </a:solidFill>
                          <a:latin typeface="Calibri"/>
                        </a:rPr>
                        <a:t>Кӧрткерӧс</a:t>
                      </a:r>
                      <a:endParaRPr/>
                    </a:p>
                  </a:txBody>
                  <a:tcPr/>
                </a:tc>
                <a:tc>
                  <a:txBody>
                    <a:bodyPr lIns="0" rIns="0" tIns="0" bIns="0" anchor="b"/>
                    <a:p>
                      <a:pPr algn="ctr">
                        <a:lnSpc>
                          <a:spcPct val="100000"/>
                        </a:lnSpc>
                      </a:pPr>
                      <a:r>
                        <a:rPr lang="ru-RU" sz="1050">
                          <a:solidFill>
                            <a:srgbClr val="000000"/>
                          </a:solidFill>
                          <a:latin typeface="Calibri"/>
                        </a:rPr>
                        <a:t>18954</a:t>
                      </a:r>
                      <a:endParaRPr/>
                    </a:p>
                  </a:txBody>
                  <a:tcPr/>
                </a:tc>
                <a:tc>
                  <a:txBody>
                    <a:bodyPr lIns="0" rIns="0" tIns="0" bIns="0" anchor="b"/>
                    <a:p>
                      <a:pPr algn="ctr">
                        <a:lnSpc>
                          <a:spcPct val="100000"/>
                        </a:lnSpc>
                      </a:pPr>
                      <a:r>
                        <a:rPr lang="ru-RU" sz="1050">
                          <a:solidFill>
                            <a:srgbClr val="000000"/>
                          </a:solidFill>
                          <a:latin typeface="Calibri"/>
                        </a:rPr>
                        <a:t>18814</a:t>
                      </a:r>
                      <a:endParaRPr/>
                    </a:p>
                  </a:txBody>
                  <a:tcPr/>
                </a:tc>
                <a:tc>
                  <a:txBody>
                    <a:bodyPr lIns="0" rIns="0" tIns="0" bIns="0" anchor="b"/>
                    <a:p>
                      <a:pPr algn="ctr">
                        <a:lnSpc>
                          <a:spcPct val="100000"/>
                        </a:lnSpc>
                      </a:pPr>
                      <a:r>
                        <a:rPr lang="ru-RU" sz="1050">
                          <a:solidFill>
                            <a:srgbClr val="000000"/>
                          </a:solidFill>
                          <a:latin typeface="Calibri"/>
                        </a:rPr>
                        <a:t>19,7</a:t>
                      </a:r>
                      <a:endParaRPr/>
                    </a:p>
                  </a:txBody>
                  <a:tcPr/>
                </a:tc>
                <a:tc>
                  <a:txBody>
                    <a:bodyPr lIns="0" rIns="0" tIns="0" bIns="0" anchor="b"/>
                    <a:p>
                      <a:pPr algn="ctr">
                        <a:lnSpc>
                          <a:spcPct val="100000"/>
                        </a:lnSpc>
                      </a:pPr>
                      <a:r>
                        <a:rPr lang="ru-RU" sz="1100">
                          <a:solidFill>
                            <a:srgbClr val="000000"/>
                          </a:solidFill>
                          <a:latin typeface="Calibri"/>
                        </a:rPr>
                        <a:t>Кӧрткерӧс с.</a:t>
                      </a:r>
                      <a:endParaRPr/>
                    </a:p>
                  </a:txBody>
                  <a:tcPr/>
                </a:tc>
              </a:tr>
              <a:tr h="167760">
                <a:tc>
                  <a:txBody>
                    <a:bodyPr lIns="0" rIns="0" tIns="0" bIns="0"/>
                    <a:p>
                      <a:pPr>
                        <a:lnSpc>
                          <a:spcPct val="100000"/>
                        </a:lnSpc>
                      </a:pPr>
                      <a:r>
                        <a:rPr b="1" lang="ru-RU" sz="1100">
                          <a:solidFill>
                            <a:srgbClr val="ffffff"/>
                          </a:solidFill>
                          <a:latin typeface="Calibri"/>
                        </a:rPr>
                        <a:t>11</a:t>
                      </a:r>
                      <a:endParaRPr/>
                    </a:p>
                  </a:txBody>
                  <a:tcPr/>
                </a:tc>
                <a:tc>
                  <a:txBody>
                    <a:bodyPr lIns="0" rIns="0" tIns="0" bIns="0" anchor="b"/>
                    <a:p>
                      <a:pPr>
                        <a:lnSpc>
                          <a:spcPct val="100000"/>
                        </a:lnSpc>
                      </a:pPr>
                      <a:r>
                        <a:rPr lang="ru-RU" sz="1100">
                          <a:solidFill>
                            <a:srgbClr val="000000"/>
                          </a:solidFill>
                          <a:latin typeface="Calibri"/>
                        </a:rPr>
                        <a:t>Печора</a:t>
                      </a:r>
                      <a:endParaRPr/>
                    </a:p>
                  </a:txBody>
                  <a:tcPr/>
                </a:tc>
                <a:tc>
                  <a:txBody>
                    <a:bodyPr lIns="0" rIns="0" tIns="0" bIns="0" anchor="b"/>
                    <a:p>
                      <a:pPr algn="ctr">
                        <a:lnSpc>
                          <a:spcPct val="100000"/>
                        </a:lnSpc>
                      </a:pPr>
                      <a:r>
                        <a:rPr lang="ru-RU" sz="1050">
                          <a:solidFill>
                            <a:srgbClr val="000000"/>
                          </a:solidFill>
                          <a:latin typeface="Calibri"/>
                        </a:rPr>
                        <a:t>53484</a:t>
                      </a:r>
                      <a:endParaRPr/>
                    </a:p>
                  </a:txBody>
                  <a:tcPr/>
                </a:tc>
                <a:tc>
                  <a:txBody>
                    <a:bodyPr lIns="0" rIns="0" tIns="0" bIns="0" anchor="b"/>
                    <a:p>
                      <a:pPr algn="ctr">
                        <a:lnSpc>
                          <a:spcPct val="100000"/>
                        </a:lnSpc>
                      </a:pPr>
                      <a:r>
                        <a:rPr lang="ru-RU" sz="1050">
                          <a:solidFill>
                            <a:srgbClr val="000000"/>
                          </a:solidFill>
                          <a:latin typeface="Calibri"/>
                        </a:rPr>
                        <a:t>52883</a:t>
                      </a:r>
                      <a:endParaRPr/>
                    </a:p>
                  </a:txBody>
                  <a:tcPr/>
                </a:tc>
                <a:tc>
                  <a:txBody>
                    <a:bodyPr lIns="0" rIns="0" tIns="0" bIns="0"/>
                    <a:p>
                      <a:pPr algn="ctr">
                        <a:lnSpc>
                          <a:spcPct val="100000"/>
                        </a:lnSpc>
                      </a:pPr>
                      <a:r>
                        <a:rPr lang="ru-RU" sz="1050">
                          <a:solidFill>
                            <a:srgbClr val="000000"/>
                          </a:solidFill>
                          <a:latin typeface="Calibri"/>
                        </a:rPr>
                        <a:t>28,9</a:t>
                      </a:r>
                      <a:endParaRPr/>
                    </a:p>
                  </a:txBody>
                  <a:tcPr/>
                </a:tc>
                <a:tc>
                  <a:txBody>
                    <a:bodyPr lIns="0" rIns="0" tIns="0" bIns="0" anchor="b"/>
                    <a:p>
                      <a:pPr algn="ctr">
                        <a:lnSpc>
                          <a:spcPct val="100000"/>
                        </a:lnSpc>
                      </a:pPr>
                      <a:r>
                        <a:rPr lang="ru-RU" sz="1100">
                          <a:solidFill>
                            <a:srgbClr val="000000"/>
                          </a:solidFill>
                          <a:latin typeface="Calibri"/>
                        </a:rPr>
                        <a:t>Печора к.</a:t>
                      </a:r>
                      <a:endParaRPr/>
                    </a:p>
                  </a:txBody>
                  <a:tcPr/>
                </a:tc>
              </a:tr>
              <a:tr h="167760">
                <a:tc>
                  <a:txBody>
                    <a:bodyPr lIns="0" rIns="0" tIns="0" bIns="0"/>
                    <a:p>
                      <a:pPr>
                        <a:lnSpc>
                          <a:spcPct val="100000"/>
                        </a:lnSpc>
                      </a:pPr>
                      <a:r>
                        <a:rPr b="1" lang="ru-RU" sz="1100">
                          <a:solidFill>
                            <a:srgbClr val="ffffff"/>
                          </a:solidFill>
                          <a:latin typeface="Calibri"/>
                        </a:rPr>
                        <a:t>12</a:t>
                      </a:r>
                      <a:endParaRPr/>
                    </a:p>
                  </a:txBody>
                  <a:tcPr/>
                </a:tc>
                <a:tc>
                  <a:txBody>
                    <a:bodyPr lIns="0" rIns="0" tIns="0" bIns="0" anchor="b"/>
                    <a:p>
                      <a:pPr>
                        <a:lnSpc>
                          <a:spcPct val="100000"/>
                        </a:lnSpc>
                      </a:pPr>
                      <a:r>
                        <a:rPr lang="ru-RU" sz="1100">
                          <a:solidFill>
                            <a:srgbClr val="000000"/>
                          </a:solidFill>
                          <a:latin typeface="Calibri"/>
                        </a:rPr>
                        <a:t>Луздор</a:t>
                      </a:r>
                      <a:endParaRPr/>
                    </a:p>
                  </a:txBody>
                  <a:tcPr/>
                </a:tc>
                <a:tc>
                  <a:txBody>
                    <a:bodyPr lIns="0" rIns="0" tIns="0" bIns="0" anchor="b"/>
                    <a:p>
                      <a:pPr algn="ctr">
                        <a:lnSpc>
                          <a:spcPct val="100000"/>
                        </a:lnSpc>
                      </a:pPr>
                      <a:r>
                        <a:rPr lang="ru-RU" sz="1050">
                          <a:solidFill>
                            <a:srgbClr val="000000"/>
                          </a:solidFill>
                          <a:latin typeface="Calibri"/>
                        </a:rPr>
                        <a:t>18677</a:t>
                      </a:r>
                      <a:endParaRPr/>
                    </a:p>
                  </a:txBody>
                  <a:tcPr/>
                </a:tc>
                <a:tc>
                  <a:txBody>
                    <a:bodyPr lIns="0" rIns="0" tIns="0" bIns="0" anchor="b"/>
                    <a:p>
                      <a:pPr algn="ctr">
                        <a:lnSpc>
                          <a:spcPct val="100000"/>
                        </a:lnSpc>
                      </a:pPr>
                      <a:r>
                        <a:rPr lang="ru-RU" sz="1050">
                          <a:solidFill>
                            <a:srgbClr val="000000"/>
                          </a:solidFill>
                          <a:latin typeface="Calibri"/>
                        </a:rPr>
                        <a:t>18179</a:t>
                      </a:r>
                      <a:endParaRPr/>
                    </a:p>
                  </a:txBody>
                  <a:tcPr/>
                </a:tc>
                <a:tc>
                  <a:txBody>
                    <a:bodyPr lIns="0" rIns="0" tIns="0" bIns="0"/>
                    <a:p>
                      <a:pPr algn="ctr">
                        <a:lnSpc>
                          <a:spcPct val="100000"/>
                        </a:lnSpc>
                      </a:pPr>
                      <a:r>
                        <a:rPr lang="ru-RU" sz="1050">
                          <a:solidFill>
                            <a:srgbClr val="000000"/>
                          </a:solidFill>
                          <a:latin typeface="Calibri"/>
                        </a:rPr>
                        <a:t>13,2</a:t>
                      </a:r>
                      <a:endParaRPr/>
                    </a:p>
                  </a:txBody>
                  <a:tcPr/>
                </a:tc>
                <a:tc>
                  <a:txBody>
                    <a:bodyPr lIns="0" rIns="0" tIns="0" bIns="0" anchor="b"/>
                    <a:p>
                      <a:pPr algn="ctr">
                        <a:lnSpc>
                          <a:spcPct val="100000"/>
                        </a:lnSpc>
                      </a:pPr>
                      <a:r>
                        <a:rPr lang="ru-RU" sz="1100">
                          <a:solidFill>
                            <a:srgbClr val="000000"/>
                          </a:solidFill>
                          <a:latin typeface="Calibri"/>
                        </a:rPr>
                        <a:t>Абъячой с.</a:t>
                      </a:r>
                      <a:endParaRPr/>
                    </a:p>
                  </a:txBody>
                  <a:tcPr/>
                </a:tc>
              </a:tr>
              <a:tr h="167760">
                <a:tc>
                  <a:txBody>
                    <a:bodyPr lIns="0" rIns="0" tIns="0" bIns="0"/>
                    <a:p>
                      <a:pPr>
                        <a:lnSpc>
                          <a:spcPct val="100000"/>
                        </a:lnSpc>
                      </a:pPr>
                      <a:r>
                        <a:rPr b="1" lang="ru-RU" sz="1100">
                          <a:solidFill>
                            <a:srgbClr val="ffffff"/>
                          </a:solidFill>
                          <a:latin typeface="Calibri"/>
                        </a:rPr>
                        <a:t>13</a:t>
                      </a:r>
                      <a:endParaRPr/>
                    </a:p>
                  </a:txBody>
                  <a:tcPr/>
                </a:tc>
                <a:tc>
                  <a:txBody>
                    <a:bodyPr lIns="0" rIns="0" tIns="0" bIns="0" anchor="b"/>
                    <a:p>
                      <a:pPr>
                        <a:lnSpc>
                          <a:spcPct val="100000"/>
                        </a:lnSpc>
                      </a:pPr>
                      <a:r>
                        <a:rPr lang="ru-RU" sz="1100">
                          <a:solidFill>
                            <a:srgbClr val="000000"/>
                          </a:solidFill>
                          <a:latin typeface="Calibri"/>
                        </a:rPr>
                        <a:t>Сосногорск</a:t>
                      </a:r>
                      <a:endParaRPr/>
                    </a:p>
                  </a:txBody>
                  <a:tcPr/>
                </a:tc>
                <a:tc>
                  <a:txBody>
                    <a:bodyPr lIns="0" rIns="0" tIns="0" bIns="0" anchor="b"/>
                    <a:p>
                      <a:pPr algn="ctr">
                        <a:lnSpc>
                          <a:spcPct val="100000"/>
                        </a:lnSpc>
                      </a:pPr>
                      <a:r>
                        <a:rPr lang="ru-RU" sz="1050">
                          <a:solidFill>
                            <a:srgbClr val="000000"/>
                          </a:solidFill>
                          <a:latin typeface="Calibri"/>
                        </a:rPr>
                        <a:t>44720</a:t>
                      </a:r>
                      <a:endParaRPr/>
                    </a:p>
                  </a:txBody>
                  <a:tcPr/>
                </a:tc>
                <a:tc>
                  <a:txBody>
                    <a:bodyPr lIns="0" rIns="0" tIns="0" bIns="0" anchor="b"/>
                    <a:p>
                      <a:pPr algn="ctr">
                        <a:lnSpc>
                          <a:spcPct val="100000"/>
                        </a:lnSpc>
                      </a:pPr>
                      <a:r>
                        <a:rPr lang="ru-RU" sz="1050">
                          <a:solidFill>
                            <a:srgbClr val="000000"/>
                          </a:solidFill>
                          <a:latin typeface="Calibri"/>
                        </a:rPr>
                        <a:t>44255</a:t>
                      </a:r>
                      <a:endParaRPr/>
                    </a:p>
                  </a:txBody>
                  <a:tcPr/>
                </a:tc>
                <a:tc>
                  <a:txBody>
                    <a:bodyPr lIns="0" rIns="0" tIns="0" bIns="0"/>
                    <a:p>
                      <a:pPr algn="ctr">
                        <a:lnSpc>
                          <a:spcPct val="100000"/>
                        </a:lnSpc>
                      </a:pPr>
                      <a:r>
                        <a:rPr lang="ru-RU" sz="1050">
                          <a:solidFill>
                            <a:srgbClr val="000000"/>
                          </a:solidFill>
                          <a:latin typeface="Calibri"/>
                        </a:rPr>
                        <a:t>16,6</a:t>
                      </a:r>
                      <a:endParaRPr/>
                    </a:p>
                  </a:txBody>
                  <a:tcPr/>
                </a:tc>
                <a:tc>
                  <a:txBody>
                    <a:bodyPr lIns="0" rIns="0" tIns="0" bIns="0" anchor="b"/>
                    <a:p>
                      <a:pPr algn="ctr">
                        <a:lnSpc>
                          <a:spcPct val="100000"/>
                        </a:lnSpc>
                      </a:pPr>
                      <a:r>
                        <a:rPr lang="ru-RU" sz="1100">
                          <a:solidFill>
                            <a:srgbClr val="000000"/>
                          </a:solidFill>
                          <a:latin typeface="Calibri"/>
                        </a:rPr>
                        <a:t>Сосногорск к.</a:t>
                      </a:r>
                      <a:endParaRPr/>
                    </a:p>
                  </a:txBody>
                  <a:tcPr/>
                </a:tc>
              </a:tr>
              <a:tr h="167760">
                <a:tc>
                  <a:txBody>
                    <a:bodyPr lIns="0" rIns="0" tIns="0" bIns="0"/>
                    <a:p>
                      <a:pPr>
                        <a:lnSpc>
                          <a:spcPct val="100000"/>
                        </a:lnSpc>
                      </a:pPr>
                      <a:r>
                        <a:rPr b="1" lang="ru-RU" sz="1100">
                          <a:solidFill>
                            <a:srgbClr val="ffffff"/>
                          </a:solidFill>
                          <a:latin typeface="Calibri"/>
                        </a:rPr>
                        <a:t>14</a:t>
                      </a:r>
                      <a:endParaRPr/>
                    </a:p>
                  </a:txBody>
                  <a:tcPr/>
                </a:tc>
                <a:tc>
                  <a:txBody>
                    <a:bodyPr lIns="0" rIns="0" tIns="0" bIns="0" anchor="b"/>
                    <a:p>
                      <a:pPr>
                        <a:lnSpc>
                          <a:spcPct val="100000"/>
                        </a:lnSpc>
                      </a:pPr>
                      <a:r>
                        <a:rPr lang="ru-RU" sz="1100">
                          <a:solidFill>
                            <a:srgbClr val="000000"/>
                          </a:solidFill>
                          <a:latin typeface="Calibri"/>
                        </a:rPr>
                        <a:t>Сыктывдiн</a:t>
                      </a:r>
                      <a:endParaRPr/>
                    </a:p>
                  </a:txBody>
                  <a:tcPr/>
                </a:tc>
                <a:tc>
                  <a:txBody>
                    <a:bodyPr lIns="0" rIns="0" tIns="0" bIns="0" anchor="b"/>
                    <a:p>
                      <a:pPr algn="ctr">
                        <a:lnSpc>
                          <a:spcPct val="100000"/>
                        </a:lnSpc>
                      </a:pPr>
                      <a:r>
                        <a:rPr lang="ru-RU" sz="1050">
                          <a:solidFill>
                            <a:srgbClr val="000000"/>
                          </a:solidFill>
                          <a:latin typeface="Calibri"/>
                        </a:rPr>
                        <a:t>23936</a:t>
                      </a:r>
                      <a:endParaRPr/>
                    </a:p>
                  </a:txBody>
                  <a:tcPr/>
                </a:tc>
                <a:tc>
                  <a:txBody>
                    <a:bodyPr lIns="0" rIns="0" tIns="0" bIns="0" anchor="b"/>
                    <a:p>
                      <a:pPr algn="ctr">
                        <a:lnSpc>
                          <a:spcPct val="100000"/>
                        </a:lnSpc>
                      </a:pPr>
                      <a:r>
                        <a:rPr lang="ru-RU" sz="1050">
                          <a:solidFill>
                            <a:srgbClr val="000000"/>
                          </a:solidFill>
                          <a:latin typeface="Calibri"/>
                        </a:rPr>
                        <a:t>24111</a:t>
                      </a:r>
                      <a:endParaRPr/>
                    </a:p>
                  </a:txBody>
                  <a:tcPr/>
                </a:tc>
                <a:tc>
                  <a:txBody>
                    <a:bodyPr lIns="0" rIns="0" tIns="0" bIns="0" anchor="b"/>
                    <a:p>
                      <a:pPr algn="ctr">
                        <a:lnSpc>
                          <a:spcPct val="100000"/>
                        </a:lnSpc>
                      </a:pPr>
                      <a:r>
                        <a:rPr lang="ru-RU" sz="1050">
                          <a:solidFill>
                            <a:srgbClr val="000000"/>
                          </a:solidFill>
                          <a:latin typeface="Calibri"/>
                        </a:rPr>
                        <a:t>7,5</a:t>
                      </a:r>
                      <a:endParaRPr/>
                    </a:p>
                  </a:txBody>
                  <a:tcPr/>
                </a:tc>
                <a:tc>
                  <a:txBody>
                    <a:bodyPr lIns="0" rIns="0" tIns="0" bIns="0" anchor="b"/>
                    <a:p>
                      <a:pPr algn="ctr">
                        <a:lnSpc>
                          <a:spcPct val="100000"/>
                        </a:lnSpc>
                      </a:pPr>
                      <a:r>
                        <a:rPr lang="ru-RU" sz="1100">
                          <a:solidFill>
                            <a:srgbClr val="000000"/>
                          </a:solidFill>
                          <a:latin typeface="Calibri"/>
                        </a:rPr>
                        <a:t>Выльгорт с.</a:t>
                      </a:r>
                      <a:endParaRPr/>
                    </a:p>
                  </a:txBody>
                  <a:tcPr/>
                </a:tc>
              </a:tr>
              <a:tr h="167760">
                <a:tc>
                  <a:txBody>
                    <a:bodyPr lIns="0" rIns="0" tIns="0" bIns="0"/>
                    <a:p>
                      <a:pPr>
                        <a:lnSpc>
                          <a:spcPct val="100000"/>
                        </a:lnSpc>
                      </a:pPr>
                      <a:r>
                        <a:rPr b="1" lang="ru-RU" sz="1100">
                          <a:solidFill>
                            <a:srgbClr val="ffffff"/>
                          </a:solidFill>
                          <a:latin typeface="Calibri"/>
                        </a:rPr>
                        <a:t>15</a:t>
                      </a:r>
                      <a:endParaRPr/>
                    </a:p>
                  </a:txBody>
                  <a:tcPr/>
                </a:tc>
                <a:tc>
                  <a:txBody>
                    <a:bodyPr lIns="0" rIns="0" tIns="0" bIns="0" anchor="b"/>
                    <a:p>
                      <a:pPr>
                        <a:lnSpc>
                          <a:spcPct val="100000"/>
                        </a:lnSpc>
                      </a:pPr>
                      <a:r>
                        <a:rPr lang="ru-RU" sz="1100">
                          <a:solidFill>
                            <a:srgbClr val="000000"/>
                          </a:solidFill>
                          <a:latin typeface="Calibri"/>
                        </a:rPr>
                        <a:t>Сыктыв</a:t>
                      </a:r>
                      <a:endParaRPr/>
                    </a:p>
                  </a:txBody>
                  <a:tcPr/>
                </a:tc>
                <a:tc>
                  <a:txBody>
                    <a:bodyPr lIns="0" rIns="0" tIns="0" bIns="0" anchor="b"/>
                    <a:p>
                      <a:pPr algn="ctr">
                        <a:lnSpc>
                          <a:spcPct val="100000"/>
                        </a:lnSpc>
                      </a:pPr>
                      <a:r>
                        <a:rPr lang="ru-RU" sz="1050">
                          <a:solidFill>
                            <a:srgbClr val="000000"/>
                          </a:solidFill>
                          <a:latin typeface="Calibri"/>
                        </a:rPr>
                        <a:t>13316</a:t>
                      </a:r>
                      <a:endParaRPr/>
                    </a:p>
                  </a:txBody>
                  <a:tcPr/>
                </a:tc>
                <a:tc>
                  <a:txBody>
                    <a:bodyPr lIns="0" rIns="0" tIns="0" bIns="0" anchor="b"/>
                    <a:p>
                      <a:pPr algn="ctr">
                        <a:lnSpc>
                          <a:spcPct val="100000"/>
                        </a:lnSpc>
                      </a:pPr>
                      <a:r>
                        <a:rPr lang="ru-RU" sz="1050">
                          <a:solidFill>
                            <a:srgbClr val="000000"/>
                          </a:solidFill>
                          <a:latin typeface="Calibri"/>
                        </a:rPr>
                        <a:t>13165</a:t>
                      </a:r>
                      <a:endParaRPr/>
                    </a:p>
                  </a:txBody>
                  <a:tcPr/>
                </a:tc>
                <a:tc>
                  <a:txBody>
                    <a:bodyPr lIns="0" rIns="0" tIns="0" bIns="0" anchor="b"/>
                    <a:p>
                      <a:pPr algn="ctr">
                        <a:lnSpc>
                          <a:spcPct val="100000"/>
                        </a:lnSpc>
                      </a:pPr>
                      <a:r>
                        <a:rPr lang="ru-RU" sz="1050">
                          <a:solidFill>
                            <a:srgbClr val="000000"/>
                          </a:solidFill>
                          <a:latin typeface="Calibri"/>
                        </a:rPr>
                        <a:t>6,1</a:t>
                      </a:r>
                      <a:endParaRPr/>
                    </a:p>
                  </a:txBody>
                  <a:tcPr/>
                </a:tc>
                <a:tc>
                  <a:txBody>
                    <a:bodyPr lIns="0" rIns="0" tIns="0" bIns="0" anchor="b"/>
                    <a:p>
                      <a:pPr algn="ctr">
                        <a:lnSpc>
                          <a:spcPct val="100000"/>
                        </a:lnSpc>
                      </a:pPr>
                      <a:r>
                        <a:rPr lang="ru-RU" sz="1100">
                          <a:solidFill>
                            <a:srgbClr val="000000"/>
                          </a:solidFill>
                          <a:latin typeface="Calibri"/>
                        </a:rPr>
                        <a:t>Визин с.</a:t>
                      </a:r>
                      <a:endParaRPr/>
                    </a:p>
                  </a:txBody>
                  <a:tcPr/>
                </a:tc>
              </a:tr>
              <a:tr h="167760">
                <a:tc>
                  <a:txBody>
                    <a:bodyPr lIns="0" rIns="0" tIns="0" bIns="0"/>
                    <a:p>
                      <a:pPr>
                        <a:lnSpc>
                          <a:spcPct val="100000"/>
                        </a:lnSpc>
                      </a:pPr>
                      <a:r>
                        <a:rPr b="1" lang="ru-RU" sz="1100">
                          <a:solidFill>
                            <a:srgbClr val="ffffff"/>
                          </a:solidFill>
                          <a:latin typeface="Calibri"/>
                        </a:rPr>
                        <a:t>16</a:t>
                      </a:r>
                      <a:endParaRPr/>
                    </a:p>
                  </a:txBody>
                  <a:tcPr/>
                </a:tc>
                <a:tc>
                  <a:txBody>
                    <a:bodyPr lIns="0" rIns="0" tIns="0" bIns="0" anchor="b"/>
                    <a:p>
                      <a:pPr>
                        <a:lnSpc>
                          <a:spcPct val="100000"/>
                        </a:lnSpc>
                      </a:pPr>
                      <a:r>
                        <a:rPr lang="ru-RU" sz="1100">
                          <a:solidFill>
                            <a:srgbClr val="000000"/>
                          </a:solidFill>
                          <a:latin typeface="Calibri"/>
                        </a:rPr>
                        <a:t>Мыдлiн</a:t>
                      </a:r>
                      <a:endParaRPr/>
                    </a:p>
                  </a:txBody>
                  <a:tcPr/>
                </a:tc>
                <a:tc>
                  <a:txBody>
                    <a:bodyPr lIns="0" rIns="0" tIns="0" bIns="0" anchor="b"/>
                    <a:p>
                      <a:pPr algn="ctr">
                        <a:lnSpc>
                          <a:spcPct val="100000"/>
                        </a:lnSpc>
                      </a:pPr>
                      <a:r>
                        <a:rPr lang="ru-RU" sz="1050">
                          <a:solidFill>
                            <a:srgbClr val="000000"/>
                          </a:solidFill>
                          <a:latin typeface="Calibri"/>
                        </a:rPr>
                        <a:t>12042</a:t>
                      </a:r>
                      <a:endParaRPr/>
                    </a:p>
                  </a:txBody>
                  <a:tcPr/>
                </a:tc>
                <a:tc>
                  <a:txBody>
                    <a:bodyPr lIns="0" rIns="0" tIns="0" bIns="0" anchor="b"/>
                    <a:p>
                      <a:pPr algn="ctr">
                        <a:lnSpc>
                          <a:spcPct val="100000"/>
                        </a:lnSpc>
                      </a:pPr>
                      <a:r>
                        <a:rPr lang="ru-RU" sz="1050">
                          <a:solidFill>
                            <a:srgbClr val="000000"/>
                          </a:solidFill>
                          <a:latin typeface="Calibri"/>
                        </a:rPr>
                        <a:t>11724</a:t>
                      </a:r>
                      <a:endParaRPr/>
                    </a:p>
                  </a:txBody>
                  <a:tcPr/>
                </a:tc>
                <a:tc>
                  <a:txBody>
                    <a:bodyPr lIns="0" rIns="0" tIns="0" bIns="0"/>
                    <a:p>
                      <a:pPr algn="ctr">
                        <a:lnSpc>
                          <a:spcPct val="100000"/>
                        </a:lnSpc>
                      </a:pPr>
                      <a:r>
                        <a:rPr lang="ru-RU" sz="1050">
                          <a:solidFill>
                            <a:srgbClr val="000000"/>
                          </a:solidFill>
                          <a:latin typeface="Calibri"/>
                        </a:rPr>
                        <a:t>40,6</a:t>
                      </a:r>
                      <a:endParaRPr/>
                    </a:p>
                  </a:txBody>
                  <a:tcPr/>
                </a:tc>
                <a:tc>
                  <a:txBody>
                    <a:bodyPr lIns="0" rIns="0" tIns="0" bIns="0" anchor="b"/>
                    <a:p>
                      <a:pPr algn="ctr">
                        <a:lnSpc>
                          <a:spcPct val="100000"/>
                        </a:lnSpc>
                      </a:pPr>
                      <a:r>
                        <a:rPr lang="ru-RU" sz="1100">
                          <a:solidFill>
                            <a:srgbClr val="000000"/>
                          </a:solidFill>
                          <a:latin typeface="Calibri"/>
                        </a:rPr>
                        <a:t>Мылдiн ккп</a:t>
                      </a:r>
                      <a:endParaRPr/>
                    </a:p>
                  </a:txBody>
                  <a:tcPr/>
                </a:tc>
              </a:tr>
              <a:tr h="167760">
                <a:tc>
                  <a:txBody>
                    <a:bodyPr lIns="0" rIns="0" tIns="0" bIns="0"/>
                    <a:p>
                      <a:pPr>
                        <a:lnSpc>
                          <a:spcPct val="100000"/>
                        </a:lnSpc>
                      </a:pPr>
                      <a:r>
                        <a:rPr b="1" lang="ru-RU" sz="1100">
                          <a:solidFill>
                            <a:srgbClr val="ffffff"/>
                          </a:solidFill>
                          <a:latin typeface="Calibri"/>
                        </a:rPr>
                        <a:t>17</a:t>
                      </a:r>
                      <a:endParaRPr/>
                    </a:p>
                  </a:txBody>
                  <a:tcPr/>
                </a:tc>
                <a:tc>
                  <a:txBody>
                    <a:bodyPr lIns="0" rIns="0" tIns="0" bIns="0" anchor="b"/>
                    <a:p>
                      <a:pPr>
                        <a:lnSpc>
                          <a:spcPct val="100000"/>
                        </a:lnSpc>
                      </a:pPr>
                      <a:r>
                        <a:rPr lang="ru-RU" sz="1100">
                          <a:solidFill>
                            <a:srgbClr val="000000"/>
                          </a:solidFill>
                          <a:latin typeface="Calibri"/>
                        </a:rPr>
                        <a:t>Удора</a:t>
                      </a:r>
                      <a:endParaRPr/>
                    </a:p>
                  </a:txBody>
                  <a:tcPr/>
                </a:tc>
                <a:tc>
                  <a:txBody>
                    <a:bodyPr lIns="0" rIns="0" tIns="0" bIns="0" anchor="b"/>
                    <a:p>
                      <a:pPr algn="ctr">
                        <a:lnSpc>
                          <a:spcPct val="100000"/>
                        </a:lnSpc>
                      </a:pPr>
                      <a:r>
                        <a:rPr lang="ru-RU" sz="1050">
                          <a:solidFill>
                            <a:srgbClr val="000000"/>
                          </a:solidFill>
                          <a:latin typeface="Calibri"/>
                        </a:rPr>
                        <a:t>18549</a:t>
                      </a:r>
                      <a:endParaRPr/>
                    </a:p>
                  </a:txBody>
                  <a:tcPr/>
                </a:tc>
                <a:tc>
                  <a:txBody>
                    <a:bodyPr lIns="0" rIns="0" tIns="0" bIns="0" anchor="b"/>
                    <a:p>
                      <a:pPr algn="ctr">
                        <a:lnSpc>
                          <a:spcPct val="100000"/>
                        </a:lnSpc>
                      </a:pPr>
                      <a:r>
                        <a:rPr lang="ru-RU" sz="1050">
                          <a:solidFill>
                            <a:srgbClr val="000000"/>
                          </a:solidFill>
                          <a:latin typeface="Calibri"/>
                        </a:rPr>
                        <a:t>18104</a:t>
                      </a:r>
                      <a:endParaRPr/>
                    </a:p>
                  </a:txBody>
                  <a:tcPr/>
                </a:tc>
                <a:tc>
                  <a:txBody>
                    <a:bodyPr lIns="0" rIns="0" tIns="0" bIns="0" anchor="b"/>
                    <a:p>
                      <a:pPr algn="ctr">
                        <a:lnSpc>
                          <a:spcPct val="100000"/>
                        </a:lnSpc>
                      </a:pPr>
                      <a:r>
                        <a:rPr lang="ru-RU" sz="1050">
                          <a:solidFill>
                            <a:srgbClr val="000000"/>
                          </a:solidFill>
                          <a:latin typeface="Calibri"/>
                        </a:rPr>
                        <a:t>35,8</a:t>
                      </a:r>
                      <a:endParaRPr/>
                    </a:p>
                  </a:txBody>
                  <a:tcPr/>
                </a:tc>
                <a:tc>
                  <a:txBody>
                    <a:bodyPr lIns="0" rIns="0" tIns="0" bIns="0" anchor="b"/>
                    <a:p>
                      <a:pPr algn="ctr">
                        <a:lnSpc>
                          <a:spcPct val="100000"/>
                        </a:lnSpc>
                      </a:pPr>
                      <a:r>
                        <a:rPr lang="ru-RU" sz="1100">
                          <a:solidFill>
                            <a:srgbClr val="000000"/>
                          </a:solidFill>
                          <a:latin typeface="Calibri"/>
                        </a:rPr>
                        <a:t>Кослан с.</a:t>
                      </a:r>
                      <a:endParaRPr/>
                    </a:p>
                  </a:txBody>
                  <a:tcPr/>
                </a:tc>
              </a:tr>
              <a:tr h="167760">
                <a:tc>
                  <a:txBody>
                    <a:bodyPr lIns="0" rIns="0" tIns="0" bIns="0"/>
                    <a:p>
                      <a:pPr>
                        <a:lnSpc>
                          <a:spcPct val="100000"/>
                        </a:lnSpc>
                      </a:pPr>
                      <a:r>
                        <a:rPr b="1" lang="ru-RU" sz="1100">
                          <a:solidFill>
                            <a:srgbClr val="ffffff"/>
                          </a:solidFill>
                          <a:latin typeface="Calibri"/>
                        </a:rPr>
                        <a:t>18</a:t>
                      </a:r>
                      <a:endParaRPr/>
                    </a:p>
                  </a:txBody>
                  <a:tcPr/>
                </a:tc>
                <a:tc>
                  <a:txBody>
                    <a:bodyPr lIns="0" rIns="0" tIns="0" bIns="0" anchor="b"/>
                    <a:p>
                      <a:pPr>
                        <a:lnSpc>
                          <a:spcPct val="100000"/>
                        </a:lnSpc>
                      </a:pPr>
                      <a:r>
                        <a:rPr lang="ru-RU" sz="1100">
                          <a:solidFill>
                            <a:srgbClr val="000000"/>
                          </a:solidFill>
                          <a:latin typeface="Calibri"/>
                        </a:rPr>
                        <a:t>Емдiн</a:t>
                      </a:r>
                      <a:endParaRPr/>
                    </a:p>
                  </a:txBody>
                  <a:tcPr/>
                </a:tc>
                <a:tc>
                  <a:txBody>
                    <a:bodyPr lIns="0" rIns="0" tIns="0" bIns="0" anchor="b"/>
                    <a:p>
                      <a:pPr algn="ctr">
                        <a:lnSpc>
                          <a:spcPct val="100000"/>
                        </a:lnSpc>
                      </a:pPr>
                      <a:r>
                        <a:rPr lang="ru-RU" sz="1050">
                          <a:solidFill>
                            <a:srgbClr val="000000"/>
                          </a:solidFill>
                          <a:latin typeface="Calibri"/>
                        </a:rPr>
                        <a:t>27016</a:t>
                      </a:r>
                      <a:endParaRPr/>
                    </a:p>
                  </a:txBody>
                  <a:tcPr/>
                </a:tc>
                <a:tc>
                  <a:txBody>
                    <a:bodyPr lIns="0" rIns="0" tIns="0" bIns="0" anchor="b"/>
                    <a:p>
                      <a:pPr algn="ctr">
                        <a:lnSpc>
                          <a:spcPct val="100000"/>
                        </a:lnSpc>
                      </a:pPr>
                      <a:r>
                        <a:rPr lang="ru-RU" sz="1050">
                          <a:solidFill>
                            <a:srgbClr val="000000"/>
                          </a:solidFill>
                          <a:latin typeface="Calibri"/>
                        </a:rPr>
                        <a:t>26530</a:t>
                      </a:r>
                      <a:endParaRPr/>
                    </a:p>
                  </a:txBody>
                  <a:tcPr/>
                </a:tc>
                <a:tc>
                  <a:txBody>
                    <a:bodyPr lIns="0" rIns="0" tIns="0" bIns="0" anchor="b"/>
                    <a:p>
                      <a:pPr algn="ctr">
                        <a:lnSpc>
                          <a:spcPct val="100000"/>
                        </a:lnSpc>
                      </a:pPr>
                      <a:r>
                        <a:rPr lang="ru-RU" sz="1050">
                          <a:solidFill>
                            <a:srgbClr val="000000"/>
                          </a:solidFill>
                          <a:latin typeface="Calibri"/>
                        </a:rPr>
                        <a:t>4,8</a:t>
                      </a:r>
                      <a:endParaRPr/>
                    </a:p>
                  </a:txBody>
                  <a:tcPr/>
                </a:tc>
                <a:tc>
                  <a:txBody>
                    <a:bodyPr lIns="0" rIns="0" tIns="0" bIns="0" anchor="b"/>
                    <a:p>
                      <a:pPr algn="ctr">
                        <a:lnSpc>
                          <a:spcPct val="100000"/>
                        </a:lnSpc>
                      </a:pPr>
                      <a:r>
                        <a:rPr lang="ru-RU" sz="1100">
                          <a:solidFill>
                            <a:srgbClr val="000000"/>
                          </a:solidFill>
                          <a:latin typeface="Calibri"/>
                        </a:rPr>
                        <a:t>Айкатыла с.</a:t>
                      </a:r>
                      <a:endParaRPr/>
                    </a:p>
                  </a:txBody>
                  <a:tcPr/>
                </a:tc>
              </a:tr>
              <a:tr h="167760">
                <a:tc>
                  <a:txBody>
                    <a:bodyPr lIns="0" rIns="0" tIns="0" bIns="0"/>
                    <a:p>
                      <a:pPr>
                        <a:lnSpc>
                          <a:spcPct val="100000"/>
                        </a:lnSpc>
                      </a:pPr>
                      <a:r>
                        <a:rPr b="1" lang="ru-RU" sz="1100">
                          <a:solidFill>
                            <a:srgbClr val="ffffff"/>
                          </a:solidFill>
                          <a:latin typeface="Calibri"/>
                        </a:rPr>
                        <a:t>19</a:t>
                      </a:r>
                      <a:endParaRPr/>
                    </a:p>
                  </a:txBody>
                  <a:tcPr/>
                </a:tc>
                <a:tc>
                  <a:txBody>
                    <a:bodyPr lIns="0" rIns="0" tIns="0" bIns="0" anchor="b"/>
                    <a:p>
                      <a:pPr>
                        <a:lnSpc>
                          <a:spcPct val="100000"/>
                        </a:lnSpc>
                      </a:pPr>
                      <a:r>
                        <a:rPr lang="ru-RU" sz="1100">
                          <a:solidFill>
                            <a:srgbClr val="000000"/>
                          </a:solidFill>
                          <a:latin typeface="Calibri"/>
                        </a:rPr>
                        <a:t>Куломдiн</a:t>
                      </a:r>
                      <a:endParaRPr/>
                    </a:p>
                  </a:txBody>
                  <a:tcPr/>
                </a:tc>
                <a:tc>
                  <a:txBody>
                    <a:bodyPr lIns="0" rIns="0" tIns="0" bIns="0" anchor="b"/>
                    <a:p>
                      <a:pPr algn="ctr">
                        <a:lnSpc>
                          <a:spcPct val="100000"/>
                        </a:lnSpc>
                      </a:pPr>
                      <a:r>
                        <a:rPr lang="ru-RU" sz="1050">
                          <a:solidFill>
                            <a:srgbClr val="000000"/>
                          </a:solidFill>
                          <a:latin typeface="Calibri"/>
                        </a:rPr>
                        <a:t>25223</a:t>
                      </a:r>
                      <a:endParaRPr/>
                    </a:p>
                  </a:txBody>
                  <a:tcPr/>
                </a:tc>
                <a:tc>
                  <a:txBody>
                    <a:bodyPr lIns="0" rIns="0" tIns="0" bIns="0" anchor="b"/>
                    <a:p>
                      <a:pPr algn="ctr">
                        <a:lnSpc>
                          <a:spcPct val="100000"/>
                        </a:lnSpc>
                      </a:pPr>
                      <a:r>
                        <a:rPr lang="ru-RU" sz="1050">
                          <a:solidFill>
                            <a:srgbClr val="000000"/>
                          </a:solidFill>
                          <a:latin typeface="Calibri"/>
                        </a:rPr>
                        <a:t>24775</a:t>
                      </a:r>
                      <a:endParaRPr/>
                    </a:p>
                  </a:txBody>
                  <a:tcPr/>
                </a:tc>
                <a:tc>
                  <a:txBody>
                    <a:bodyPr lIns="0" rIns="0" tIns="0" bIns="0" anchor="b"/>
                    <a:p>
                      <a:pPr algn="ctr">
                        <a:lnSpc>
                          <a:spcPct val="100000"/>
                        </a:lnSpc>
                      </a:pPr>
                      <a:r>
                        <a:rPr lang="ru-RU" sz="1050">
                          <a:solidFill>
                            <a:srgbClr val="000000"/>
                          </a:solidFill>
                          <a:latin typeface="Calibri"/>
                        </a:rPr>
                        <a:t>26,4</a:t>
                      </a:r>
                      <a:endParaRPr/>
                    </a:p>
                  </a:txBody>
                  <a:tcPr/>
                </a:tc>
                <a:tc>
                  <a:txBody>
                    <a:bodyPr lIns="0" rIns="0" tIns="0" bIns="0" anchor="b"/>
                    <a:p>
                      <a:pPr algn="ctr">
                        <a:lnSpc>
                          <a:spcPct val="100000"/>
                        </a:lnSpc>
                      </a:pPr>
                      <a:r>
                        <a:rPr lang="ru-RU" sz="1100">
                          <a:solidFill>
                            <a:srgbClr val="000000"/>
                          </a:solidFill>
                          <a:latin typeface="Calibri"/>
                        </a:rPr>
                        <a:t>Кулӧмдiн с.</a:t>
                      </a:r>
                      <a:endParaRPr/>
                    </a:p>
                  </a:txBody>
                  <a:tcPr/>
                </a:tc>
              </a:tr>
              <a:tr h="167760">
                <a:tc>
                  <a:txBody>
                    <a:bodyPr lIns="0" rIns="0" tIns="0" bIns="0"/>
                    <a:p>
                      <a:pPr>
                        <a:lnSpc>
                          <a:spcPct val="100000"/>
                        </a:lnSpc>
                      </a:pPr>
                      <a:r>
                        <a:rPr b="1" lang="ru-RU" sz="1100">
                          <a:solidFill>
                            <a:srgbClr val="ffffff"/>
                          </a:solidFill>
                          <a:latin typeface="Calibri"/>
                        </a:rPr>
                        <a:t>20</a:t>
                      </a:r>
                      <a:endParaRPr/>
                    </a:p>
                  </a:txBody>
                  <a:tcPr/>
                </a:tc>
                <a:tc>
                  <a:txBody>
                    <a:bodyPr lIns="0" rIns="0" tIns="0" bIns="0" anchor="b"/>
                    <a:p>
                      <a:pPr>
                        <a:lnSpc>
                          <a:spcPct val="100000"/>
                        </a:lnSpc>
                      </a:pPr>
                      <a:r>
                        <a:rPr lang="ru-RU" sz="1100">
                          <a:solidFill>
                            <a:srgbClr val="000000"/>
                          </a:solidFill>
                          <a:latin typeface="Calibri"/>
                        </a:rPr>
                        <a:t>Чилимдiн</a:t>
                      </a:r>
                      <a:endParaRPr/>
                    </a:p>
                  </a:txBody>
                  <a:tcPr/>
                </a:tc>
                <a:tc>
                  <a:txBody>
                    <a:bodyPr lIns="0" rIns="0" tIns="0" bIns="0" anchor="b"/>
                    <a:p>
                      <a:pPr algn="ctr">
                        <a:lnSpc>
                          <a:spcPct val="100000"/>
                        </a:lnSpc>
                      </a:pPr>
                      <a:r>
                        <a:rPr lang="ru-RU" sz="1050">
                          <a:solidFill>
                            <a:srgbClr val="000000"/>
                          </a:solidFill>
                          <a:latin typeface="Calibri"/>
                        </a:rPr>
                        <a:t>11898</a:t>
                      </a:r>
                      <a:endParaRPr/>
                    </a:p>
                  </a:txBody>
                  <a:tcPr/>
                </a:tc>
                <a:tc>
                  <a:txBody>
                    <a:bodyPr lIns="0" rIns="0" tIns="0" bIns="0" anchor="b"/>
                    <a:p>
                      <a:pPr algn="ctr">
                        <a:lnSpc>
                          <a:spcPct val="100000"/>
                        </a:lnSpc>
                      </a:pPr>
                      <a:r>
                        <a:rPr lang="ru-RU" sz="1050">
                          <a:solidFill>
                            <a:srgbClr val="000000"/>
                          </a:solidFill>
                          <a:latin typeface="Calibri"/>
                        </a:rPr>
                        <a:t>11689</a:t>
                      </a:r>
                      <a:endParaRPr/>
                    </a:p>
                  </a:txBody>
                  <a:tcPr/>
                </a:tc>
                <a:tc>
                  <a:txBody>
                    <a:bodyPr lIns="0" rIns="0" tIns="0" bIns="0" anchor="b"/>
                    <a:p>
                      <a:pPr algn="ctr">
                        <a:lnSpc>
                          <a:spcPct val="100000"/>
                        </a:lnSpc>
                      </a:pPr>
                      <a:r>
                        <a:rPr lang="ru-RU" sz="1050">
                          <a:solidFill>
                            <a:srgbClr val="000000"/>
                          </a:solidFill>
                          <a:latin typeface="Calibri"/>
                        </a:rPr>
                        <a:t>42,5</a:t>
                      </a:r>
                      <a:endParaRPr/>
                    </a:p>
                  </a:txBody>
                  <a:tcPr/>
                </a:tc>
                <a:tc>
                  <a:txBody>
                    <a:bodyPr lIns="0" rIns="0" tIns="0" bIns="0" anchor="b"/>
                    <a:p>
                      <a:pPr algn="ctr">
                        <a:lnSpc>
                          <a:spcPct val="100000"/>
                        </a:lnSpc>
                      </a:pPr>
                      <a:r>
                        <a:rPr lang="ru-RU" sz="1100">
                          <a:solidFill>
                            <a:srgbClr val="000000"/>
                          </a:solidFill>
                          <a:latin typeface="Calibri"/>
                        </a:rPr>
                        <a:t>Чилимдiн с.</a:t>
                      </a:r>
                      <a:endParaRPr/>
                    </a:p>
                  </a:txBody>
                  <a:tcPr/>
                </a:tc>
              </a:tr>
              <a:tr h="335160">
                <a:tc>
                  <a:txBody>
                    <a:bodyPr lIns="0" rIns="0" tIns="0" bIns="0"/>
                    <a:p>
                      <a:pPr>
                        <a:lnSpc>
                          <a:spcPct val="100000"/>
                        </a:lnSpc>
                      </a:pPr>
                      <a:r>
                        <a:rPr b="1" lang="ru-RU" sz="1100">
                          <a:solidFill>
                            <a:srgbClr val="ffffff"/>
                          </a:solidFill>
                          <a:latin typeface="Calibri"/>
                        </a:rPr>
                        <a:t>КОМИ РЕСПУБЛИКА</a:t>
                      </a:r>
                      <a:endParaRPr/>
                    </a:p>
                  </a:txBody>
                  <a:tcPr/>
                </a:tc>
                <a:tc>
                  <a:txBody>
                    <a:bodyPr lIns="0" rIns="0" tIns="0" bIns="0" anchor="b"/>
                    <a:p>
                      <a:pPr algn="ctr">
                        <a:lnSpc>
                          <a:spcPct val="100000"/>
                        </a:lnSpc>
                      </a:pPr>
                      <a:r>
                        <a:rPr b="1" lang="ru-RU" sz="1200">
                          <a:solidFill>
                            <a:srgbClr val="000000"/>
                          </a:solidFill>
                          <a:latin typeface="Calibri"/>
                        </a:rPr>
                        <a:t>864424</a:t>
                      </a:r>
                      <a:endParaRPr/>
                    </a:p>
                  </a:txBody>
                  <a:tcPr/>
                </a:tc>
                <a:tc>
                  <a:txBody>
                    <a:bodyPr lIns="0" rIns="0" tIns="0" bIns="0" anchor="b"/>
                    <a:p>
                      <a:pPr algn="ctr">
                        <a:lnSpc>
                          <a:spcPct val="100000"/>
                        </a:lnSpc>
                      </a:pPr>
                      <a:r>
                        <a:rPr b="1" lang="ru-RU" sz="1200">
                          <a:solidFill>
                            <a:srgbClr val="000000"/>
                          </a:solidFill>
                          <a:latin typeface="Calibri"/>
                        </a:rPr>
                        <a:t>856831</a:t>
                      </a:r>
                      <a:endParaRPr/>
                    </a:p>
                  </a:txBody>
                  <a:tcPr/>
                </a:tc>
                <a:tc>
                  <a:txBody>
                    <a:bodyPr lIns="0" rIns="0" tIns="0" bIns="0"/>
                    <a:p>
                      <a:pPr algn="ctr">
                        <a:lnSpc>
                          <a:spcPct val="100000"/>
                        </a:lnSpc>
                      </a:pPr>
                      <a:r>
                        <a:rPr b="1" lang="ru-RU" sz="1200">
                          <a:solidFill>
                            <a:srgbClr val="000000"/>
                          </a:solidFill>
                          <a:latin typeface="Calibri"/>
                        </a:rPr>
                        <a:t>416,8</a:t>
                      </a:r>
                      <a:endParaRPr/>
                    </a:p>
                  </a:txBody>
                  <a:tcPr/>
                </a:tc>
                <a:tc>
                  <a:txBody>
                    <a:bodyPr lIns="0" rIns="0" tIns="0" bIns="0"/>
                    <a:p>
                      <a:pPr algn="ctr">
                        <a:lnSpc>
                          <a:spcPct val="100000"/>
                        </a:lnSpc>
                      </a:pPr>
                      <a:r>
                        <a:rPr b="1" lang="ru-RU" sz="1200">
                          <a:solidFill>
                            <a:srgbClr val="000000"/>
                          </a:solidFill>
                          <a:latin typeface="Calibri"/>
                        </a:rPr>
                        <a:t>Сыктывкар</a:t>
                      </a:r>
                      <a:endParaRPr/>
                    </a:p>
                  </a:txBody>
                  <a:tcPr/>
                </a:tc>
              </a:tr>
            </a:tbl>
          </a:graphicData>
        </a:graphic>
      </p:graphicFrame>
      <p:pic>
        <p:nvPicPr>
          <p:cNvPr id="148" name="Picture 24" descr=""/>
          <p:cNvPicPr/>
          <p:nvPr/>
        </p:nvPicPr>
        <p:blipFill>
          <a:blip r:embed="rId2"/>
          <a:stretch>
            <a:fillRect/>
          </a:stretch>
        </p:blipFill>
        <p:spPr>
          <a:xfrm>
            <a:off x="6410880" y="1268640"/>
            <a:ext cx="2377080" cy="2751840"/>
          </a:xfrm>
          <a:prstGeom prst="rect">
            <a:avLst/>
          </a:prstGeom>
          <a:ln>
            <a:noFill/>
          </a:ln>
        </p:spPr>
      </p:pic>
      <p:pic>
        <p:nvPicPr>
          <p:cNvPr id="149" name="Рисунок 6" descr=""/>
          <p:cNvPicPr/>
          <p:nvPr/>
        </p:nvPicPr>
        <p:blipFill>
          <a:blip r:embed="rId3"/>
          <a:stretch>
            <a:fillRect/>
          </a:stretch>
        </p:blipFill>
        <p:spPr>
          <a:xfrm>
            <a:off x="6948000" y="5888520"/>
            <a:ext cx="132840" cy="132120"/>
          </a:xfrm>
          <a:prstGeom prst="rect">
            <a:avLst/>
          </a:prstGeom>
          <a:ln>
            <a:noFill/>
          </a:ln>
        </p:spPr>
      </p:pic>
      <p:pic>
        <p:nvPicPr>
          <p:cNvPr id="150" name="Рисунок 7" descr=""/>
          <p:cNvPicPr/>
          <p:nvPr/>
        </p:nvPicPr>
        <p:blipFill>
          <a:blip r:embed="rId4"/>
          <a:stretch>
            <a:fillRect/>
          </a:stretch>
        </p:blipFill>
        <p:spPr>
          <a:xfrm>
            <a:off x="982800" y="2133000"/>
            <a:ext cx="132840" cy="1321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8" name="TextShape 1"/>
          <p:cNvSpPr txBox="1"/>
          <p:nvPr/>
        </p:nvSpPr>
        <p:spPr>
          <a:xfrm>
            <a:off x="0" y="6492960"/>
            <a:ext cx="395280" cy="364680"/>
          </a:xfrm>
          <a:prstGeom prst="rect">
            <a:avLst/>
          </a:prstGeom>
        </p:spPr>
        <p:txBody>
          <a:bodyPr anchor="ctr"/>
          <a:p>
            <a:pPr>
              <a:lnSpc>
                <a:spcPct val="100000"/>
              </a:lnSpc>
            </a:pPr>
            <a:fld id="{9E99E240-2342-473D-8936-831920893CAA}" type="slidenum">
              <a:rPr lang="ru-RU" sz="1200">
                <a:solidFill>
                  <a:srgbClr val="ffc000"/>
                </a:solidFill>
                <a:latin typeface="Calibri"/>
              </a:rPr>
              <a:t>&lt;номер&gt;</a:t>
            </a:fld>
            <a:endParaRPr/>
          </a:p>
        </p:txBody>
      </p:sp>
      <p:sp>
        <p:nvSpPr>
          <p:cNvPr id="509" name="CustomShape 2"/>
          <p:cNvSpPr/>
          <p:nvPr/>
        </p:nvSpPr>
        <p:spPr>
          <a:xfrm>
            <a:off x="395640" y="3027240"/>
            <a:ext cx="8424720" cy="3337200"/>
          </a:xfrm>
          <a:prstGeom prst="rect">
            <a:avLst/>
          </a:prstGeom>
          <a:noFill/>
          <a:ln>
            <a:noFill/>
          </a:ln>
        </p:spPr>
        <p:txBody>
          <a:bodyPr lIns="90000" rIns="90000" tIns="45000" bIns="45000"/>
          <a:p>
            <a:pPr algn="just">
              <a:lnSpc>
                <a:spcPct val="105000"/>
              </a:lnSpc>
            </a:pPr>
            <a:r>
              <a:rPr lang="ru-RU" sz="1200">
                <a:solidFill>
                  <a:srgbClr val="000000"/>
                </a:solidFill>
                <a:latin typeface="Times New Roman"/>
              </a:rPr>
              <a:t>Ӧтувъя ГТО декадалӧн кывкӧртӧдъяс серти ГТО комплекслысь нормативъяссӧ сдайтісны бронзаысь отличие пас вылӧ – 84 морт, эзысь пас вылӧ – 24 морт, зарни пас вылӧ – 3 морт, а сідзжӧ лӧсьӧдӧма Коми Республикаса сборнӧй команда (8 морт – 2 нывка да 2 зонка ГТО III да IV тшупӧдъясын), коді 2015 вося моз тӧлысь 23 лунсянь 28 лунӧдз участвуйтіс «Готов к труду и обороне» ставроссияса мортӧс ёнмӧдан да спорт комплекслӧн Ставроссияса I фестивальын Белгород карын. Коми Республикаса команда «Поддержание национальных традиций» номинацияын босьтіс медводдза места, кор петкӧдліс «Готов к труду и обороне» ставроссияса комплекс сӧвмӧдан «Охотничьи забавы» проект.</a:t>
            </a:r>
            <a:endParaRPr/>
          </a:p>
          <a:p>
            <a:pPr algn="just">
              <a:lnSpc>
                <a:spcPct val="105000"/>
              </a:lnSpc>
            </a:pPr>
            <a:r>
              <a:rPr lang="ru-RU" sz="1200">
                <a:solidFill>
                  <a:srgbClr val="000000"/>
                </a:solidFill>
                <a:latin typeface="Times New Roman"/>
              </a:rPr>
              <a:t>Коми Республикаса спорт резервса командаяслы нуӧдісны 73 тренируйтчан сбор, сы лыдын Коми Республика мутас сайын – 48. </a:t>
            </a:r>
            <a:endParaRPr/>
          </a:p>
          <a:p>
            <a:pPr algn="just">
              <a:lnSpc>
                <a:spcPct val="105000"/>
              </a:lnSpc>
            </a:pPr>
            <a:r>
              <a:rPr lang="ru-RU" sz="1200">
                <a:solidFill>
                  <a:srgbClr val="000000"/>
                </a:solidFill>
                <a:latin typeface="Times New Roman"/>
              </a:rPr>
              <a:t>Коми Республикаын вынйӧр сӧвмӧдӧмын да спортын официальнӧй мероприятиеяслӧн календарнӧй план серти республикаын котыртісны да нуӧдісны республиканскӧй да ставроссияса тшупӧда 595 мероприятие.</a:t>
            </a:r>
            <a:endParaRPr/>
          </a:p>
          <a:p>
            <a:pPr algn="just">
              <a:lnSpc>
                <a:spcPct val="105000"/>
              </a:lnSpc>
            </a:pPr>
            <a:r>
              <a:rPr lang="ru-RU" sz="1200">
                <a:solidFill>
                  <a:srgbClr val="000000"/>
                </a:solidFill>
                <a:latin typeface="Times New Roman"/>
              </a:rPr>
              <a:t>Республикаса том спортсменъяс петкӧдлісны спортын ыджыд вермӧмъяс. Найӧ шедӧдісны 230 приза места, сы лыдын 226 - ставроссияса ордйысьӧмъяс вылын да 4 – войтыркостса ордйысьӧмъяс вылын.</a:t>
            </a:r>
            <a:endParaRPr/>
          </a:p>
          <a:p>
            <a:pPr algn="just">
              <a:lnSpc>
                <a:spcPct val="105000"/>
              </a:lnSpc>
            </a:pPr>
            <a:r>
              <a:rPr lang="ru-RU" sz="1200">
                <a:solidFill>
                  <a:srgbClr val="000000"/>
                </a:solidFill>
                <a:latin typeface="Times New Roman"/>
              </a:rPr>
              <a:t>Сетӧма спорт разрядъяс да званиеяс: 1 разряд – 450 мортлы, спорт мастеръясӧ кандидат – 209 мортлы, спорт мастер – 33 мортлы, войтыркостса тшупӧда спорт мастер – 4 мортлы да нимӧдана спорт мастер – 1 мортлы.</a:t>
            </a:r>
            <a:endParaRPr/>
          </a:p>
          <a:p>
            <a:pPr algn="just">
              <a:lnSpc>
                <a:spcPct val="105000"/>
              </a:lnSpc>
            </a:pPr>
            <a:r>
              <a:rPr lang="ru-RU" sz="1200">
                <a:solidFill>
                  <a:srgbClr val="000000"/>
                </a:solidFill>
                <a:latin typeface="Times New Roman"/>
              </a:rPr>
              <a:t>Водзӧ вылӧ лача сетысь том спортсменъяс: Екатерина Паршукова (пуляӧн лыйсьӧм), Дмитрий Алиев (фигурнӧя исласьӧм), Екатерина Грумандь, Роман Малышев, Матвей Лисица, Алексей Пушкин (вольнӧя вермасьӧм), Иванов Егор (сьӧкыд атлетика), Аркадий Племениченко (бокс).</a:t>
            </a:r>
            <a:endParaRPr/>
          </a:p>
        </p:txBody>
      </p:sp>
      <p:sp>
        <p:nvSpPr>
          <p:cNvPr id="510" name="CustomShape 3"/>
          <p:cNvSpPr/>
          <p:nvPr/>
        </p:nvSpPr>
        <p:spPr>
          <a:xfrm>
            <a:off x="395640" y="1196640"/>
            <a:ext cx="3816000" cy="1915560"/>
          </a:xfrm>
          <a:prstGeom prst="rect">
            <a:avLst/>
          </a:prstGeom>
          <a:noFill/>
          <a:ln>
            <a:noFill/>
          </a:ln>
        </p:spPr>
        <p:txBody>
          <a:bodyPr lIns="90000" rIns="90000" tIns="45000" bIns="45000"/>
          <a:p>
            <a:pPr algn="just">
              <a:lnSpc>
                <a:spcPct val="100000"/>
              </a:lnSpc>
            </a:pPr>
            <a:r>
              <a:rPr lang="ru-RU" sz="1200">
                <a:solidFill>
                  <a:srgbClr val="000000"/>
                </a:solidFill>
                <a:latin typeface="Times New Roman"/>
              </a:rPr>
              <a:t>Мӧд во нин республикаын нуӧдӧны «Готов к труду и обороне» Ставроссияса комплекс. Сылысь нормативъяссӧ босьтчисны сдайтны граждана, ӧтйӧза ӧтувъяс да уджалан коллективъяс став республика пасьтала.</a:t>
            </a:r>
            <a:endParaRPr/>
          </a:p>
          <a:p>
            <a:pPr algn="just">
              <a:lnSpc>
                <a:spcPct val="100000"/>
              </a:lnSpc>
            </a:pPr>
            <a:r>
              <a:rPr lang="ru-RU" sz="1200">
                <a:solidFill>
                  <a:srgbClr val="000000"/>
                </a:solidFill>
                <a:latin typeface="Times New Roman"/>
              </a:rPr>
              <a:t>2015 во чӧжӧн Коми Республикаын нуӧдӧма кык ГТО декада: школьникъяслы III да IV тшупӧдъяса (отличие пасъяс вылӧ ГТО нормативъяс официальнӧя сдайтӧм) (1240 кага) да верстьӧ йӧзлы VI – XI тшупӧдъяса (542 морт).</a:t>
            </a:r>
            <a:endParaRPr/>
          </a:p>
        </p:txBody>
      </p:sp>
      <p:sp>
        <p:nvSpPr>
          <p:cNvPr id="511" name="CustomShape 4"/>
          <p:cNvSpPr/>
          <p:nvPr/>
        </p:nvSpPr>
        <p:spPr>
          <a:xfrm>
            <a:off x="467640" y="714240"/>
            <a:ext cx="8309520" cy="333720"/>
          </a:xfrm>
          <a:prstGeom prst="rect">
            <a:avLst/>
          </a:prstGeom>
          <a:solidFill>
            <a:srgbClr val="ebf1de"/>
          </a:solidFill>
          <a:ln w="9360">
            <a:solidFill>
              <a:srgbClr val="718b3c"/>
            </a:solidFill>
            <a:round/>
          </a:ln>
        </p:spPr>
        <p:txBody>
          <a:bodyPr lIns="90000" rIns="90000" tIns="45000" bIns="45000"/>
          <a:p>
            <a:pPr algn="ctr">
              <a:lnSpc>
                <a:spcPct val="105000"/>
              </a:lnSpc>
            </a:pPr>
            <a:r>
              <a:rPr b="1" lang="ru-RU" sz="1600">
                <a:solidFill>
                  <a:srgbClr val="77933c"/>
                </a:solidFill>
                <a:latin typeface="Times New Roman"/>
              </a:rPr>
              <a:t>Отчётнӧй кадколастӧ канму уджтас збыльмӧдӧмысь шӧр бӧртасъяс</a:t>
            </a:r>
            <a:endParaRPr/>
          </a:p>
        </p:txBody>
      </p:sp>
      <p:pic>
        <p:nvPicPr>
          <p:cNvPr id="512" name="Picture 3" descr=""/>
          <p:cNvPicPr/>
          <p:nvPr/>
        </p:nvPicPr>
        <p:blipFill>
          <a:blip r:embed="rId1"/>
          <a:stretch>
            <a:fillRect/>
          </a:stretch>
        </p:blipFill>
        <p:spPr>
          <a:xfrm>
            <a:off x="4212000" y="1268640"/>
            <a:ext cx="4565160" cy="1758240"/>
          </a:xfrm>
          <a:prstGeom prst="rect">
            <a:avLst/>
          </a:prstGeom>
          <a:ln>
            <a:noFill/>
          </a:ln>
        </p:spPr>
      </p:pic>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3" name="TextShape 1"/>
          <p:cNvSpPr txBox="1"/>
          <p:nvPr/>
        </p:nvSpPr>
        <p:spPr>
          <a:xfrm>
            <a:off x="0" y="6492960"/>
            <a:ext cx="395280" cy="364680"/>
          </a:xfrm>
          <a:prstGeom prst="rect">
            <a:avLst/>
          </a:prstGeom>
        </p:spPr>
        <p:txBody>
          <a:bodyPr anchor="ctr"/>
          <a:p>
            <a:pPr>
              <a:lnSpc>
                <a:spcPct val="100000"/>
              </a:lnSpc>
            </a:pPr>
            <a:fld id="{34093068-E6EA-4180-93C2-7929A194D09A}" type="slidenum">
              <a:rPr lang="ru-RU" sz="1200">
                <a:solidFill>
                  <a:srgbClr val="ffc000"/>
                </a:solidFill>
                <a:latin typeface="Calibri"/>
              </a:rPr>
              <a:t>&lt;номер&gt;</a:t>
            </a:fld>
            <a:endParaRPr/>
          </a:p>
        </p:txBody>
      </p:sp>
      <p:sp>
        <p:nvSpPr>
          <p:cNvPr id="514" name="CustomShape 2"/>
          <p:cNvSpPr/>
          <p:nvPr/>
        </p:nvSpPr>
        <p:spPr>
          <a:xfrm>
            <a:off x="395640" y="1109160"/>
            <a:ext cx="8424720" cy="5200920"/>
          </a:xfrm>
          <a:prstGeom prst="rect">
            <a:avLst/>
          </a:prstGeom>
          <a:noFill/>
          <a:ln>
            <a:noFill/>
          </a:ln>
        </p:spPr>
        <p:txBody>
          <a:bodyPr lIns="90000" rIns="90000" tIns="45000" bIns="45000"/>
          <a:p>
            <a:pPr algn="just">
              <a:lnSpc>
                <a:spcPct val="100000"/>
              </a:lnSpc>
            </a:pPr>
            <a:r>
              <a:rPr lang="ru-RU" sz="1200">
                <a:solidFill>
                  <a:srgbClr val="000000"/>
                </a:solidFill>
                <a:latin typeface="Times New Roman"/>
              </a:rPr>
              <a:t>Коми Республикаса спортсменъяслӧн ордйысьӧмъясын бура петкӧдчӧмыс - республикалы зэв тӧдчанатор. Тайӧ отсалӧ артмӧдны Коми Республикалысь бур социальнӧй имидж кыдзи Россия Федерацияын, сідзи и став мирын.</a:t>
            </a:r>
            <a:endParaRPr/>
          </a:p>
          <a:p>
            <a:pPr algn="just">
              <a:lnSpc>
                <a:spcPct val="100000"/>
              </a:lnSpc>
            </a:pPr>
            <a:r>
              <a:rPr lang="ru-RU" sz="1200">
                <a:solidFill>
                  <a:srgbClr val="000000"/>
                </a:solidFill>
                <a:latin typeface="Times New Roman"/>
              </a:rPr>
              <a:t>Та могысь канму тшупӧдын уджалӧ дiнмуса нуӧдысь спортсменъясӧс да тренеръясӧс ышӧдан система: сетӧны сьӧма премияяс, стипендияяс да нэмчӧжся мынтӧмъяс.</a:t>
            </a:r>
            <a:endParaRPr/>
          </a:p>
          <a:p>
            <a:pPr algn="just">
              <a:lnSpc>
                <a:spcPct val="100000"/>
              </a:lnSpc>
            </a:pPr>
            <a:r>
              <a:rPr lang="ru-RU" sz="1200">
                <a:solidFill>
                  <a:srgbClr val="000000"/>
                </a:solidFill>
                <a:latin typeface="Times New Roman"/>
              </a:rPr>
              <a:t>2015 вося тӧвшӧр тӧлысь 01 лунсянь йирым тӧлысь 01 лунӧдз ставроссияса да войтыркостса ордйысьӧмъяс вылын Коми Республикаса спортсменъяс шедӧдісны ставнас 170 приза места: 1 места – 75, 2 места – 49, 3 места – 46.</a:t>
            </a:r>
            <a:endParaRPr/>
          </a:p>
          <a:p>
            <a:pPr algn="just">
              <a:lnSpc>
                <a:spcPct val="100000"/>
              </a:lnSpc>
            </a:pPr>
            <a:r>
              <a:rPr lang="ru-RU" sz="1200">
                <a:solidFill>
                  <a:srgbClr val="000000"/>
                </a:solidFill>
                <a:latin typeface="Times New Roman"/>
              </a:rPr>
              <a:t>2015 воын медбур вермӧмъяс шедӧдысь спортсменъяс: Александр Сухоруков (варччӧм), Алексей Ловчев (сьӧкыд атлетика), Ермил Вокуев (лызьӧн ордйысьӧм), Юлия Белорукова (лызьӧн ордйысьӧм), Екатерина Братусь (пауэрлифтинг), Фенуза Кадирова, Лиана Ганеева (хоккей). </a:t>
            </a:r>
            <a:endParaRPr/>
          </a:p>
          <a:p>
            <a:pPr algn="just">
              <a:lnSpc>
                <a:spcPct val="100000"/>
              </a:lnSpc>
            </a:pPr>
            <a:r>
              <a:rPr lang="ru-RU" sz="1200">
                <a:solidFill>
                  <a:srgbClr val="000000"/>
                </a:solidFill>
                <a:latin typeface="Times New Roman"/>
              </a:rPr>
              <a:t>Медвылыс вермӧмъяса спорт сӧвмӧдӧм серти Коми Республикаын нуӧдан удж сетӧ позянлун видзны да содтыны Коми Республикаын спортсмен лыдсӧ, кодъяс пырӧны Россия Федерацияса спортивнӧй сборнӧй командаясӧ войтыркостса гырысь ордйысьӧмъясын участвуйтӧм могысь, да виччысьны насянь спортын ыджыд вермӧмъяс, мый бур ногӧн тӧдчас Коми Республикалӧн имидж вылӧ. Коми Республикаса 62 нуӧдысь спортсмен пырӧны 2015 во вылӧ спорт сикасъяс серти сборнӧй командаясӧ кандидат списокъясӧ.</a:t>
            </a:r>
            <a:endParaRPr/>
          </a:p>
          <a:p>
            <a:pPr algn="just">
              <a:lnSpc>
                <a:spcPct val="100000"/>
              </a:lnSpc>
            </a:pPr>
            <a:r>
              <a:rPr lang="ru-RU" sz="1200">
                <a:solidFill>
                  <a:srgbClr val="000000"/>
                </a:solidFill>
                <a:latin typeface="Times New Roman"/>
              </a:rPr>
              <a:t>2015 воын водзӧ сетiсны отсӧг профессиональнӧй спорт командаясӧ пырысьяслы: Коми Республикаса республиканскӧй сьӧмкудйысь сетісны субсидияяс бӧръян муртӧсъяс да сiйӧс сетан методика подув вылын, мый серти тӧд вылӧ босьтӧны командаяслысь вермӧмъяссӧ.</a:t>
            </a:r>
            <a:endParaRPr/>
          </a:p>
          <a:p>
            <a:pPr algn="just">
              <a:lnSpc>
                <a:spcPct val="100000"/>
              </a:lnSpc>
            </a:pPr>
            <a:r>
              <a:rPr lang="ru-RU" sz="1200">
                <a:solidFill>
                  <a:srgbClr val="000000"/>
                </a:solidFill>
                <a:latin typeface="Times New Roman"/>
              </a:rPr>
              <a:t>Субсидируйтӧны командаяслысь рӧскод, кутшӧм йитчӧ тренируйтчӧм могмӧдӧмкӧд, ордйысьӧмъяс кежлӧ дасьтысьӧмкӧд да участвуйтӧмкӧд. Бӧрйӧм серти, 2015 воын субсидиясӧ босьтiсны 4 профессиональнӧй команда: «Новая Генерация» - мини-футбол, «Строитель» - мача хоккей, «Арктик-Университет» - хоккей (аньяслӧн), «Ника» (вӧвлӧм «Зыряночка») - баскетбол (аньяслӧн). </a:t>
            </a:r>
            <a:endParaRPr/>
          </a:p>
          <a:p>
            <a:pPr algn="just">
              <a:lnSpc>
                <a:spcPct val="100000"/>
              </a:lnSpc>
            </a:pPr>
            <a:r>
              <a:rPr lang="ru-RU" sz="1200">
                <a:solidFill>
                  <a:srgbClr val="000000"/>
                </a:solidFill>
                <a:latin typeface="Times New Roman"/>
              </a:rPr>
              <a:t>Талунъя лун кежлӧ позьӧ донъявны татшӧм уджлысь тӧдчана бӧртасъяссӧ, сы вӧсна мый отсӧг босьтысь 4 командаысь кык команда петкӧдлісны ыджыд вермӧмъяс, а мукӧд кыкыс кутчысьӧны вылыс тшупӧдын:</a:t>
            </a:r>
            <a:endParaRPr/>
          </a:p>
          <a:p>
            <a:pPr algn="just">
              <a:lnSpc>
                <a:spcPct val="100000"/>
              </a:lnSpc>
            </a:pPr>
            <a:endParaRPr/>
          </a:p>
          <a:p>
            <a:pPr algn="just">
              <a:lnSpc>
                <a:spcPct val="100000"/>
              </a:lnSpc>
            </a:pPr>
            <a:r>
              <a:rPr lang="ru-RU" sz="1200">
                <a:solidFill>
                  <a:srgbClr val="000000"/>
                </a:solidFill>
                <a:latin typeface="Times New Roman"/>
              </a:rPr>
              <a:t>• </a:t>
            </a:r>
            <a:r>
              <a:rPr lang="ru-RU" sz="1200">
                <a:solidFill>
                  <a:srgbClr val="000000"/>
                </a:solidFill>
                <a:latin typeface="Times New Roman"/>
              </a:rPr>
              <a:t>«Новая Генерация» - Суперлига командаяс костын Россияса чемпионатын 8 места;</a:t>
            </a:r>
            <a:endParaRPr/>
          </a:p>
          <a:p>
            <a:pPr algn="just">
              <a:lnSpc>
                <a:spcPct val="100000"/>
              </a:lnSpc>
            </a:pPr>
            <a:r>
              <a:rPr lang="ru-RU" sz="1200">
                <a:solidFill>
                  <a:srgbClr val="000000"/>
                </a:solidFill>
                <a:latin typeface="Times New Roman"/>
              </a:rPr>
              <a:t>•</a:t>
            </a:r>
            <a:r>
              <a:rPr lang="ru-RU" sz="1200">
                <a:solidFill>
                  <a:srgbClr val="000000"/>
                </a:solidFill>
                <a:latin typeface="Times New Roman"/>
              </a:rPr>
              <a:t>«Строитель» – Медвылыс лига командаяс костын Россияса первенствоын 10 места;</a:t>
            </a:r>
            <a:endParaRPr/>
          </a:p>
          <a:p>
            <a:pPr algn="just">
              <a:lnSpc>
                <a:spcPct val="100000"/>
              </a:lnSpc>
            </a:pPr>
            <a:r>
              <a:rPr lang="ru-RU" sz="1200">
                <a:solidFill>
                  <a:srgbClr val="000000"/>
                </a:solidFill>
                <a:latin typeface="Times New Roman"/>
              </a:rPr>
              <a:t>•</a:t>
            </a:r>
            <a:r>
              <a:rPr lang="ru-RU" sz="1200">
                <a:solidFill>
                  <a:srgbClr val="000000"/>
                </a:solidFill>
                <a:latin typeface="Times New Roman"/>
              </a:rPr>
              <a:t>«Арктик-Университет» - Россияса чемпионатын 6 места;</a:t>
            </a:r>
            <a:endParaRPr/>
          </a:p>
          <a:p>
            <a:pPr algn="just">
              <a:lnSpc>
                <a:spcPct val="100000"/>
              </a:lnSpc>
            </a:pPr>
            <a:r>
              <a:rPr lang="ru-RU" sz="1200">
                <a:solidFill>
                  <a:srgbClr val="000000"/>
                </a:solidFill>
                <a:latin typeface="Times New Roman"/>
              </a:rPr>
              <a:t>•</a:t>
            </a:r>
            <a:r>
              <a:rPr lang="ru-RU" sz="1200">
                <a:solidFill>
                  <a:srgbClr val="000000"/>
                </a:solidFill>
                <a:latin typeface="Times New Roman"/>
              </a:rPr>
              <a:t>«Ника» -  Россияса чемпионатлӧн Медвылыс лигаын 5 места. </a:t>
            </a:r>
            <a:endParaRPr/>
          </a:p>
        </p:txBody>
      </p:sp>
      <p:sp>
        <p:nvSpPr>
          <p:cNvPr id="515" name="CustomShape 3"/>
          <p:cNvSpPr/>
          <p:nvPr/>
        </p:nvSpPr>
        <p:spPr>
          <a:xfrm>
            <a:off x="467640" y="714240"/>
            <a:ext cx="8309520" cy="333720"/>
          </a:xfrm>
          <a:prstGeom prst="rect">
            <a:avLst/>
          </a:prstGeom>
          <a:solidFill>
            <a:srgbClr val="ebf1de"/>
          </a:solidFill>
          <a:ln w="9360">
            <a:solidFill>
              <a:srgbClr val="718b3c"/>
            </a:solidFill>
            <a:round/>
          </a:ln>
        </p:spPr>
        <p:txBody>
          <a:bodyPr lIns="90000" rIns="90000" tIns="45000" bIns="45000"/>
          <a:p>
            <a:pPr algn="ctr">
              <a:lnSpc>
                <a:spcPct val="105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6" name="TextShape 1"/>
          <p:cNvSpPr txBox="1"/>
          <p:nvPr/>
        </p:nvSpPr>
        <p:spPr>
          <a:xfrm>
            <a:off x="0" y="6492960"/>
            <a:ext cx="395280" cy="364680"/>
          </a:xfrm>
          <a:prstGeom prst="rect">
            <a:avLst/>
          </a:prstGeom>
        </p:spPr>
        <p:txBody>
          <a:bodyPr anchor="ctr"/>
          <a:p>
            <a:pPr>
              <a:lnSpc>
                <a:spcPct val="100000"/>
              </a:lnSpc>
            </a:pPr>
            <a:fld id="{75956597-F4C5-4BE2-9698-496E7DB9FA51}" type="slidenum">
              <a:rPr lang="ru-RU" sz="1200">
                <a:solidFill>
                  <a:srgbClr val="ffc000"/>
                </a:solidFill>
                <a:latin typeface="Calibri"/>
              </a:rPr>
              <a:t>&lt;номер&gt;</a:t>
            </a:fld>
            <a:endParaRPr/>
          </a:p>
        </p:txBody>
      </p:sp>
      <p:pic>
        <p:nvPicPr>
          <p:cNvPr id="517" name="Рисунок 2" descr=""/>
          <p:cNvPicPr/>
          <p:nvPr/>
        </p:nvPicPr>
        <p:blipFill>
          <a:blip r:embed="rId1"/>
          <a:srcRect l="165000" t="82500" r="165000" b="1405625"/>
          <a:stretch>
            <a:fillRect/>
          </a:stretch>
        </p:blipFill>
        <p:spPr>
          <a:xfrm>
            <a:off x="467640" y="692640"/>
            <a:ext cx="1439640" cy="1295640"/>
          </a:xfrm>
          <a:prstGeom prst="rect">
            <a:avLst/>
          </a:prstGeom>
          <a:ln>
            <a:noFill/>
          </a:ln>
        </p:spPr>
      </p:pic>
      <p:sp>
        <p:nvSpPr>
          <p:cNvPr id="518" name="CustomShape 2"/>
          <p:cNvSpPr/>
          <p:nvPr/>
        </p:nvSpPr>
        <p:spPr>
          <a:xfrm>
            <a:off x="1763640" y="1289160"/>
            <a:ext cx="7272360" cy="62316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Вынсьӧдӧма Коми Республикаса Веськӧдлан котырлӧн 2012.09.28 лунся 418 №-а шуӧмӧн.</a:t>
            </a:r>
            <a:endParaRPr/>
          </a:p>
          <a:p>
            <a:pPr algn="ctr">
              <a:lnSpc>
                <a:spcPct val="150000"/>
              </a:lnSpc>
            </a:pPr>
            <a:r>
              <a:rPr lang="ru-RU" sz="1400">
                <a:solidFill>
                  <a:srgbClr val="000000"/>
                </a:solidFill>
                <a:latin typeface="Times New Roman"/>
              </a:rPr>
              <a:t>Шӧр мог – зумыда с</a:t>
            </a:r>
            <a:r>
              <a:rPr lang="ru-RU" sz="1400">
                <a:solidFill>
                  <a:srgbClr val="000000"/>
                </a:solidFill>
                <a:latin typeface="Times New Roman"/>
              </a:rPr>
              <a:t>ӧвмӧдны Коми Республикалысь экономика.</a:t>
            </a:r>
            <a:endParaRPr/>
          </a:p>
        </p:txBody>
      </p:sp>
      <p:sp>
        <p:nvSpPr>
          <p:cNvPr id="519" name="CustomShape 3"/>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9. «ЭКОНОМИКА СӦВМӦДӦМ»</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520" name="Диаграмма 21"/>
          <p:cNvGraphicFramePr/>
          <p:nvPr/>
        </p:nvGraphicFramePr>
        <p:xfrm>
          <a:off x="462240" y="5589360"/>
          <a:ext cx="6485760" cy="1070640"/>
        </p:xfrm>
        <a:graphic>
          <a:graphicData uri="http://schemas.openxmlformats.org/drawingml/2006/chart">
            <c:chart xmlns:c="http://schemas.openxmlformats.org/drawingml/2006/chart" xmlns:r="http://schemas.openxmlformats.org/officeDocument/2006/relationships" r:id="rId2"/>
          </a:graphicData>
        </a:graphic>
      </p:graphicFrame>
      <p:sp>
        <p:nvSpPr>
          <p:cNvPr id="521" name="CustomShape 4"/>
          <p:cNvSpPr/>
          <p:nvPr/>
        </p:nvSpPr>
        <p:spPr>
          <a:xfrm>
            <a:off x="6876360" y="5661360"/>
            <a:ext cx="1899720" cy="926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 91,3% вылӧ</a:t>
            </a:r>
            <a:endParaRPr/>
          </a:p>
        </p:txBody>
      </p:sp>
      <p:sp>
        <p:nvSpPr>
          <p:cNvPr id="522" name="CustomShape 5"/>
          <p:cNvSpPr/>
          <p:nvPr/>
        </p:nvSpPr>
        <p:spPr>
          <a:xfrm>
            <a:off x="462240" y="21582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Уджтассӧ сьӧмӧн могмӧдӧм уджтасувъяс серти да ставнас, млн. шайт.</a:t>
            </a:r>
            <a:endParaRPr/>
          </a:p>
        </p:txBody>
      </p:sp>
      <p:graphicFrame>
        <p:nvGraphicFramePr>
          <p:cNvPr id="523" name="Диаграмма 20"/>
          <p:cNvGraphicFramePr/>
          <p:nvPr/>
        </p:nvGraphicFramePr>
        <p:xfrm>
          <a:off x="455760" y="2565000"/>
          <a:ext cx="8320320" cy="2952000"/>
        </p:xfrm>
        <a:graphic>
          <a:graphicData uri="http://schemas.openxmlformats.org/drawingml/2006/chart">
            <c:chart xmlns:c="http://schemas.openxmlformats.org/drawingml/2006/chart" xmlns:r="http://schemas.openxmlformats.org/officeDocument/2006/relationships" r:id="rId3"/>
          </a:graphicData>
        </a:graphic>
      </p:graphicFrame>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4" name="CustomShape 1"/>
          <p:cNvSpPr/>
          <p:nvPr/>
        </p:nvSpPr>
        <p:spPr>
          <a:xfrm>
            <a:off x="467640" y="68400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уджтаслӧн торъя мога петкӧдласъяс (индикаторъяс)</a:t>
            </a:r>
            <a:endParaRPr/>
          </a:p>
          <a:p>
            <a:pPr algn="ctr">
              <a:lnSpc>
                <a:spcPct val="100000"/>
              </a:lnSpc>
            </a:pPr>
            <a:r>
              <a:rPr b="1" lang="ru-RU" sz="1600">
                <a:solidFill>
                  <a:srgbClr val="77933c"/>
                </a:solidFill>
                <a:latin typeface="Times New Roman"/>
              </a:rPr>
              <a:t>шедӧдӧм йылысь тӧдмӧгъяс</a:t>
            </a:r>
            <a:endParaRPr/>
          </a:p>
        </p:txBody>
      </p:sp>
      <p:sp>
        <p:nvSpPr>
          <p:cNvPr id="525" name="CustomShape 2"/>
          <p:cNvSpPr/>
          <p:nvPr/>
        </p:nvSpPr>
        <p:spPr>
          <a:xfrm>
            <a:off x="489600" y="2853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
        <p:nvSpPr>
          <p:cNvPr id="526" name="TextShape 3"/>
          <p:cNvSpPr txBox="1"/>
          <p:nvPr/>
        </p:nvSpPr>
        <p:spPr>
          <a:xfrm>
            <a:off x="0" y="6492960"/>
            <a:ext cx="395280" cy="364680"/>
          </a:xfrm>
          <a:prstGeom prst="rect">
            <a:avLst/>
          </a:prstGeom>
        </p:spPr>
        <p:txBody>
          <a:bodyPr anchor="ctr"/>
          <a:p>
            <a:pPr>
              <a:lnSpc>
                <a:spcPct val="100000"/>
              </a:lnSpc>
            </a:pPr>
            <a:fld id="{902E6B97-0219-41D5-9F45-4172D5325341}" type="slidenum">
              <a:rPr lang="ru-RU" sz="1200">
                <a:solidFill>
                  <a:srgbClr val="ffc000"/>
                </a:solidFill>
                <a:latin typeface="Calibri"/>
              </a:rPr>
              <a:t>&lt;номер&gt;</a:t>
            </a:fld>
            <a:endParaRPr/>
          </a:p>
        </p:txBody>
      </p:sp>
      <p:graphicFrame>
        <p:nvGraphicFramePr>
          <p:cNvPr id="527" name="Диаграмма 20"/>
          <p:cNvGraphicFramePr/>
          <p:nvPr/>
        </p:nvGraphicFramePr>
        <p:xfrm>
          <a:off x="467640" y="1340640"/>
          <a:ext cx="8309520" cy="1439640"/>
        </p:xfrm>
        <a:graphic>
          <a:graphicData uri="http://schemas.openxmlformats.org/drawingml/2006/chart">
            <c:chart xmlns:c="http://schemas.openxmlformats.org/drawingml/2006/chart" xmlns:r="http://schemas.openxmlformats.org/officeDocument/2006/relationships" r:id="rId1"/>
          </a:graphicData>
        </a:graphic>
      </p:graphicFrame>
      <p:sp>
        <p:nvSpPr>
          <p:cNvPr id="528" name="CustomShape 4"/>
          <p:cNvSpPr/>
          <p:nvPr/>
        </p:nvSpPr>
        <p:spPr>
          <a:xfrm>
            <a:off x="467640" y="3236040"/>
            <a:ext cx="8309520" cy="3422520"/>
          </a:xfrm>
          <a:prstGeom prst="rect">
            <a:avLst/>
          </a:prstGeom>
          <a:noFill/>
          <a:ln>
            <a:noFill/>
          </a:ln>
        </p:spPr>
        <p:txBody>
          <a:bodyPr lIns="90000" rIns="90000" tIns="45000" bIns="45000"/>
          <a:p>
            <a:pPr algn="just">
              <a:lnSpc>
                <a:spcPct val="105000"/>
              </a:lnSpc>
            </a:pPr>
            <a:r>
              <a:rPr lang="ru-RU" sz="1230">
                <a:solidFill>
                  <a:srgbClr val="000000"/>
                </a:solidFill>
                <a:latin typeface="Times New Roman"/>
              </a:rPr>
              <a:t>2015 воын республикаын подув капиталӧ инвестиция ыдждаыс лоис 175,1 млрд. шайт, либӧ 2014 во серти 76,9 % (орччӧдан донъяс</a:t>
            </a:r>
            <a:r>
              <a:rPr lang="ru-RU" sz="1200">
                <a:solidFill>
                  <a:srgbClr val="000000"/>
                </a:solidFill>
                <a:latin typeface="Times New Roman"/>
              </a:rPr>
              <a:t>ӧн</a:t>
            </a:r>
            <a:r>
              <a:rPr lang="ru-RU" sz="1230">
                <a:solidFill>
                  <a:srgbClr val="000000"/>
                </a:solidFill>
                <a:latin typeface="Times New Roman"/>
              </a:rPr>
              <a:t>).  </a:t>
            </a:r>
            <a:endParaRPr/>
          </a:p>
          <a:p>
            <a:pPr algn="just">
              <a:lnSpc>
                <a:spcPct val="105000"/>
              </a:lnSpc>
            </a:pPr>
            <a:r>
              <a:rPr lang="ru-RU" sz="1230">
                <a:solidFill>
                  <a:srgbClr val="000000"/>
                </a:solidFill>
                <a:latin typeface="Times New Roman"/>
              </a:rPr>
              <a:t>Лӧсьӧдӧма «Коми Республикаса монопрофильнӧй муниципальнӧй юкӧнъяс (монокаръяс) социальнӧй да экономика боксянь сӧвмӧдӧм (2015-2017 вояс)» да «2020 воӧдз кадколаст вылӧ Коми Республикаса Арктика зона социальнӧй да экономика боксянь сӧвмӧдӧм» дінму уджтасъяс.</a:t>
            </a:r>
            <a:endParaRPr/>
          </a:p>
          <a:p>
            <a:pPr algn="just">
              <a:lnSpc>
                <a:spcPct val="105000"/>
              </a:lnSpc>
            </a:pPr>
            <a:r>
              <a:rPr lang="ru-RU" sz="1230">
                <a:solidFill>
                  <a:srgbClr val="000000"/>
                </a:solidFill>
                <a:latin typeface="Times New Roman"/>
              </a:rPr>
              <a:t>Стратегическӧя планируйтан тырвыйӧ бур система лӧсьӧдӧм могысь примитӧма «Коми Республикаын стратегическӧя планируйтӧм йылысь» 2015 во лӧддза-номъя тӧлысь 23 лунся 55-РЗ №-а Коми Республикаса Оланпас.</a:t>
            </a:r>
            <a:endParaRPr/>
          </a:p>
          <a:p>
            <a:pPr algn="just">
              <a:lnSpc>
                <a:spcPct val="105000"/>
              </a:lnSpc>
            </a:pPr>
            <a:r>
              <a:rPr lang="ru-RU" sz="1230">
                <a:solidFill>
                  <a:srgbClr val="000000"/>
                </a:solidFill>
                <a:latin typeface="Times New Roman"/>
              </a:rPr>
              <a:t>2015 воын котыртӧма Коми Республикаӧс социальнӧй да экономика боксянь сӧвмӧдан дыр кадся стратегиялысь выль редакция лӧсьӧдан удж 2030 воӧдз планируйтан кадколастсӧ нюжӧдӧмӧн.</a:t>
            </a:r>
            <a:endParaRPr/>
          </a:p>
          <a:p>
            <a:pPr algn="just">
              <a:lnSpc>
                <a:spcPct val="105000"/>
              </a:lnSpc>
            </a:pPr>
            <a:r>
              <a:rPr lang="ru-RU" sz="1230">
                <a:solidFill>
                  <a:srgbClr val="000000"/>
                </a:solidFill>
                <a:latin typeface="Times New Roman"/>
              </a:rPr>
              <a:t>Вынсьӧдӧма 2015-2016 вояс вылӧ Национальнӧй рейтингысь медбур практикаяс пыртан Туй карта. </a:t>
            </a:r>
            <a:endParaRPr/>
          </a:p>
          <a:p>
            <a:pPr algn="just">
              <a:lnSpc>
                <a:spcPct val="105000"/>
              </a:lnSpc>
            </a:pPr>
            <a:r>
              <a:rPr lang="ru-RU" sz="1230">
                <a:solidFill>
                  <a:srgbClr val="000000"/>
                </a:solidFill>
                <a:latin typeface="Times New Roman"/>
              </a:rPr>
              <a:t>Котыртӧма удж, медым нуӧдны мониторинг сы серти, кыдзи петкӧдчӧны Коми Республикаын Дінмуса инвестиция стандарт пыртан бӧртасъясыс, мый серти тыдовтчӧ инвесторъяслӧн власьт органъяскӧд восьса ӧтувъя уджаланногыс.</a:t>
            </a:r>
            <a:endParaRPr/>
          </a:p>
          <a:p>
            <a:pPr algn="just">
              <a:lnSpc>
                <a:spcPct val="105000"/>
              </a:lnSpc>
            </a:pPr>
            <a:r>
              <a:rPr lang="ru-RU" sz="1230">
                <a:solidFill>
                  <a:srgbClr val="000000"/>
                </a:solidFill>
                <a:latin typeface="Times New Roman"/>
              </a:rPr>
              <a:t>Вынсьӧдӧма Коми Республикаын конкуренция сӧвмӧмлы отсӧг сетан мероприятиеяс план («туй карта»).</a:t>
            </a:r>
            <a:endParaRPr/>
          </a:p>
          <a:p>
            <a:pPr algn="just">
              <a:lnSpc>
                <a:spcPct val="105000"/>
              </a:lnSpc>
            </a:pPr>
            <a:r>
              <a:rPr lang="ru-RU" sz="1230">
                <a:solidFill>
                  <a:srgbClr val="000000"/>
                </a:solidFill>
                <a:latin typeface="Times New Roman"/>
              </a:rPr>
              <a:t>2015 воын нуӧдӧма Коми Республикаын тарифъяс ладмӧдан юкӧнын инӧд торкалӧмсӧ дугӧдан да ӧлӧдан удж.</a:t>
            </a:r>
            <a:endParaRPr/>
          </a:p>
          <a:p>
            <a:pPr algn="just">
              <a:lnSpc>
                <a:spcPct val="105000"/>
              </a:lnSpc>
            </a:pPr>
            <a:r>
              <a:rPr lang="ru-RU" sz="1230">
                <a:solidFill>
                  <a:srgbClr val="000000"/>
                </a:solidFill>
                <a:latin typeface="Times New Roman"/>
              </a:rPr>
              <a:t>2015 воын медводдзаысь вына оланпастэчас серти вынсьӧдӧма 2016 во вылӧ шоныдӧн могмӧдан, ваӧн могмӧдан, ва бокӧ нуӧдан тарифъяссӧ дыр кад вылӧ ладмӧдан методъяс серти (индексация методӧн).</a:t>
            </a:r>
            <a:endParaRPr/>
          </a:p>
        </p:txBody>
      </p:sp>
      <p:sp>
        <p:nvSpPr>
          <p:cNvPr id="529" name="CustomShape 5"/>
          <p:cNvSpPr/>
          <p:nvPr/>
        </p:nvSpPr>
        <p:spPr>
          <a:xfrm>
            <a:off x="5798880" y="1583280"/>
            <a:ext cx="67176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130,8 %</a:t>
            </a:r>
            <a:endParaRPr/>
          </a:p>
        </p:txBody>
      </p:sp>
      <p:sp>
        <p:nvSpPr>
          <p:cNvPr id="530" name="CustomShape 6"/>
          <p:cNvSpPr/>
          <p:nvPr/>
        </p:nvSpPr>
        <p:spPr>
          <a:xfrm>
            <a:off x="8175960" y="2159280"/>
            <a:ext cx="56664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100 %</a:t>
            </a:r>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1" name="TextShape 1"/>
          <p:cNvSpPr txBox="1"/>
          <p:nvPr/>
        </p:nvSpPr>
        <p:spPr>
          <a:xfrm>
            <a:off x="467640" y="1196640"/>
            <a:ext cx="8229240" cy="5256360"/>
          </a:xfrm>
          <a:prstGeom prst="rect">
            <a:avLst/>
          </a:prstGeom>
        </p:spPr>
        <p:txBody>
          <a:bodyPr/>
          <a:p>
            <a:pPr algn="just">
              <a:lnSpc>
                <a:spcPct val="120000"/>
              </a:lnSpc>
            </a:pPr>
            <a:r>
              <a:rPr lang="ru-RU" sz="1230">
                <a:solidFill>
                  <a:srgbClr val="000000"/>
                </a:solidFill>
                <a:latin typeface="Times New Roman"/>
              </a:rPr>
              <a:t>Республикаын лӧсьӧдӧма бур экономическӧй условиеяс, медым овмӧс нуӧдысь субъектъяс, кодъяс лӧсялӧны оланпастэчаслӧн корӧмъяслы да босьтісны лицензия (разрешение), вермисны петны рынок вылӧ: 816 юридическӧй кывкутысь – алкоголь продукция торйӧн вузалӧм вылӧ, овмӧс нуӧдысь 53 субъект – сьӧд кӧртулов, рӧма кӧртулов заптӧм, видзӧм, переботайтӧм да вузалӧм вылӧ, овмӧс нуӧдысь 1 673 субъект – легкӧвӧй таксиӧн ветлысь-мунысь</a:t>
            </a:r>
            <a:r>
              <a:rPr lang="ru-RU" sz="1200">
                <a:solidFill>
                  <a:srgbClr val="000000"/>
                </a:solidFill>
                <a:latin typeface="Times New Roman"/>
              </a:rPr>
              <a:t>ӧс</a:t>
            </a:r>
            <a:r>
              <a:rPr lang="ru-RU" sz="1230">
                <a:solidFill>
                  <a:srgbClr val="000000"/>
                </a:solidFill>
                <a:latin typeface="Times New Roman"/>
              </a:rPr>
              <a:t> да туй кӧлуй нуӧм-вайӧм вылӧ.</a:t>
            </a:r>
            <a:endParaRPr/>
          </a:p>
          <a:p>
            <a:pPr algn="just">
              <a:lnSpc>
                <a:spcPct val="120000"/>
              </a:lnSpc>
            </a:pPr>
            <a:r>
              <a:rPr lang="ru-RU" sz="1230">
                <a:solidFill>
                  <a:srgbClr val="000000"/>
                </a:solidFill>
                <a:latin typeface="Times New Roman"/>
              </a:rPr>
              <a:t>2015 воын нуӧдӧм ярманга лыд, сы лыдын «шойччан лунся», торъя/тематическӧй да видз-му овмӧс ярмангаяс, - 2,53 сюрс единица (2014 воын – 2,45 сюрс единица).</a:t>
            </a:r>
            <a:endParaRPr/>
          </a:p>
          <a:p>
            <a:pPr algn="just">
              <a:lnSpc>
                <a:spcPct val="120000"/>
              </a:lnSpc>
            </a:pPr>
            <a:r>
              <a:rPr lang="ru-RU" sz="1230">
                <a:solidFill>
                  <a:srgbClr val="000000"/>
                </a:solidFill>
                <a:latin typeface="Times New Roman"/>
              </a:rPr>
              <a:t>2015 вося кывкӧртӧдъяс серти чиніс гӧльлун тшупӧдыс: водзвыв мыччӧдъяс серти олысьяслӧн пайыс, кодъяслӧн сьӧм чӧжӧсыс ичӧтджык дінмуын овны судзсяна сьӧм ыдждаысь, Коми Республикаын став олысь лыд серти лои 14,7% 2011 воын 16,3% дорысь.</a:t>
            </a:r>
            <a:endParaRPr/>
          </a:p>
          <a:p>
            <a:pPr algn="just">
              <a:lnSpc>
                <a:spcPct val="120000"/>
              </a:lnSpc>
            </a:pPr>
            <a:r>
              <a:rPr lang="ru-RU" sz="1230">
                <a:solidFill>
                  <a:srgbClr val="000000"/>
                </a:solidFill>
                <a:latin typeface="Times New Roman"/>
              </a:rPr>
              <a:t>2015 во чӧжӧн удждон серти уджйӧзыс абу содӧма. Республикаса организацияясын вӧлі дзоньнас вештӧма уджйӧзсӧ 215 млн. шайт мында.</a:t>
            </a:r>
            <a:endParaRPr/>
          </a:p>
          <a:p>
            <a:pPr algn="just">
              <a:lnSpc>
                <a:spcPct val="120000"/>
              </a:lnSpc>
            </a:pPr>
            <a:r>
              <a:rPr lang="ru-RU" sz="1230">
                <a:solidFill>
                  <a:srgbClr val="000000"/>
                </a:solidFill>
                <a:latin typeface="Times New Roman"/>
              </a:rPr>
              <a:t>Лӧсьӧдӧма дінмуса удж ресурсъяс иналан да сӧвмӧдан карта Коми Республикаын муниципальнӧй юкӧнъяс социальнӧй да экономика боксянь сӧвмӧдан планъяс т</a:t>
            </a:r>
            <a:r>
              <a:rPr lang="ru-RU" sz="1200">
                <a:solidFill>
                  <a:srgbClr val="000000"/>
                </a:solidFill>
                <a:latin typeface="Times New Roman"/>
              </a:rPr>
              <a:t>ӧд вылӧ</a:t>
            </a:r>
            <a:r>
              <a:rPr lang="ru-RU" sz="1230">
                <a:solidFill>
                  <a:srgbClr val="000000"/>
                </a:solidFill>
                <a:latin typeface="Times New Roman"/>
              </a:rPr>
              <a:t> босьтӧмӧн;</a:t>
            </a:r>
            <a:endParaRPr/>
          </a:p>
          <a:p>
            <a:pPr algn="just">
              <a:lnSpc>
                <a:spcPct val="120000"/>
              </a:lnSpc>
            </a:pPr>
            <a:r>
              <a:rPr lang="ru-RU" sz="1230">
                <a:solidFill>
                  <a:srgbClr val="000000"/>
                </a:solidFill>
                <a:latin typeface="Times New Roman"/>
              </a:rPr>
              <a:t>Котыртӧма Веськӧдлан кадръяс дасьтан президентлӧн уджтас серти 107 специалистлысь велӧдчӧмсӧ, мый отсӧгӧн тырвыйӧ збыльмӧдӧма Коми Республикалы урчитӧм квотасӧ;</a:t>
            </a:r>
            <a:endParaRPr/>
          </a:p>
          <a:p>
            <a:pPr algn="just">
              <a:lnSpc>
                <a:spcPct val="120000"/>
              </a:lnSpc>
            </a:pPr>
            <a:r>
              <a:rPr lang="ru-RU" sz="1230">
                <a:solidFill>
                  <a:srgbClr val="000000"/>
                </a:solidFill>
                <a:latin typeface="Times New Roman"/>
              </a:rPr>
              <a:t>Лӧсьӧдӧма да вынсьӧдӧма 2015-2018 вояс вылӧ «Финн-угор этнокультурнӧй парк» комплекс сӧвмӧдан концепция.</a:t>
            </a:r>
            <a:endParaRPr/>
          </a:p>
          <a:p>
            <a:pPr algn="just">
              <a:lnSpc>
                <a:spcPct val="120000"/>
              </a:lnSpc>
            </a:pPr>
            <a:r>
              <a:rPr lang="ru-RU" sz="1230">
                <a:solidFill>
                  <a:srgbClr val="000000"/>
                </a:solidFill>
                <a:latin typeface="Times New Roman"/>
              </a:rPr>
              <a:t>Кырымалӧма Россия Федерацияса культура министерство, Федеральнӧй туризм агентство, РВФК-са субъектъяс костын «Серебряное ожерелье России» дінмукостса историко-культурнӧй да туристскӧй проект збыльмӧдӧм серти Армӧдчӧм.</a:t>
            </a:r>
            <a:endParaRPr/>
          </a:p>
          <a:p>
            <a:pPr algn="just">
              <a:lnSpc>
                <a:spcPct val="120000"/>
              </a:lnSpc>
            </a:pPr>
            <a:r>
              <a:rPr lang="ru-RU" sz="1230">
                <a:solidFill>
                  <a:srgbClr val="000000"/>
                </a:solidFill>
                <a:latin typeface="Times New Roman"/>
              </a:rPr>
              <a:t>Пӧртӧма олӧмӧ 264 федеральнӧй квота Россияса школьникъяслы 3 военно-патриотическӧй туристскӧй маршрут серти, кутшӧмъясӧс сиӧма Айму вӧсна Ыджыд тышын Вермӧмсянь 70 во тыр</a:t>
            </a:r>
            <a:r>
              <a:rPr lang="ru-RU" sz="1200">
                <a:solidFill>
                  <a:srgbClr val="000000"/>
                </a:solidFill>
                <a:latin typeface="Times New Roman"/>
              </a:rPr>
              <a:t>ӧм</a:t>
            </a:r>
            <a:r>
              <a:rPr lang="ru-RU" sz="1230">
                <a:solidFill>
                  <a:srgbClr val="000000"/>
                </a:solidFill>
                <a:latin typeface="Times New Roman"/>
              </a:rPr>
              <a:t>лы: «За нами Москва!» (Калуга-Тула-Москва), «Партизанскими тропами» (Орел-Брянск-Смоленск) да «Дорога жизни» (Санкт-Петербург-Ленинградса обласьт). </a:t>
            </a:r>
            <a:endParaRPr/>
          </a:p>
        </p:txBody>
      </p:sp>
      <p:sp>
        <p:nvSpPr>
          <p:cNvPr id="532" name="TextShape 2"/>
          <p:cNvSpPr txBox="1"/>
          <p:nvPr/>
        </p:nvSpPr>
        <p:spPr>
          <a:xfrm>
            <a:off x="0" y="6492960"/>
            <a:ext cx="395280" cy="364680"/>
          </a:xfrm>
          <a:prstGeom prst="rect">
            <a:avLst/>
          </a:prstGeom>
        </p:spPr>
        <p:txBody>
          <a:bodyPr anchor="ctr"/>
          <a:p>
            <a:pPr>
              <a:lnSpc>
                <a:spcPct val="100000"/>
              </a:lnSpc>
            </a:pPr>
            <a:fld id="{75F36E5D-F72B-4B85-ACBD-7DF67B2F9FB4}" type="slidenum">
              <a:rPr lang="ru-RU" sz="1200">
                <a:solidFill>
                  <a:srgbClr val="ffc000"/>
                </a:solidFill>
                <a:latin typeface="Calibri"/>
              </a:rPr>
              <a:t>&lt;номер&gt;</a:t>
            </a:fld>
            <a:endParaRPr/>
          </a:p>
        </p:txBody>
      </p:sp>
      <p:sp>
        <p:nvSpPr>
          <p:cNvPr id="533" name="CustomShape 3"/>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4" name="TextShape 1"/>
          <p:cNvSpPr txBox="1"/>
          <p:nvPr/>
        </p:nvSpPr>
        <p:spPr>
          <a:xfrm>
            <a:off x="626760" y="1196640"/>
            <a:ext cx="8229240" cy="5184360"/>
          </a:xfrm>
          <a:prstGeom prst="rect">
            <a:avLst/>
          </a:prstGeom>
        </p:spPr>
        <p:txBody>
          <a:bodyPr/>
          <a:p>
            <a:pPr algn="just">
              <a:lnSpc>
                <a:spcPct val="114000"/>
              </a:lnSpc>
            </a:pPr>
            <a:r>
              <a:rPr lang="ru-RU" sz="1269">
                <a:solidFill>
                  <a:srgbClr val="000000"/>
                </a:solidFill>
                <a:latin typeface="Times New Roman"/>
              </a:rPr>
              <a:t>Сетӧма вот кокньӧдъясӧн канмусянь отсӧг мусир перъян, мусир переработайтан, бумага изделиеяс вӧчан да вӧр обработайтан юкӧнъясын 6 инвестиция проект збыльмӧдӧм вылӧ 801 млн. шайт мында, лӧсьӧдӧма 170 гӧгӧр выль уджалан места. Уджӧ пыртӧма инновационнӧй технологияа оборудование, содтӧма предприятиеяслысь уджалан вынйӧрсӧ, видзӧма да содтӧма углеводороднӧй сырьё перъян ыдждасӧ минерально-сырьевӧй подув сӧвмӧдӧмӧн.</a:t>
            </a:r>
            <a:endParaRPr/>
          </a:p>
          <a:p>
            <a:pPr algn="just">
              <a:lnSpc>
                <a:spcPct val="114000"/>
              </a:lnSpc>
            </a:pPr>
            <a:r>
              <a:rPr lang="ru-RU" sz="1269">
                <a:solidFill>
                  <a:srgbClr val="000000"/>
                </a:solidFill>
                <a:latin typeface="Times New Roman"/>
              </a:rPr>
              <a:t>Ичӧт да шӧр предпринимательстволы отсӧг сетӧм вылӧ (федеральнӧй да меставывса сьӧмкудъяс арталӧмӧн) 2015 воын веськӧдӧма 201,5 млн. шайт. Канмусянь отсӧгсӧ сетӧма 400-ысь унджык ичӧт да шӧр предпринимательство субъектлы. Лӧсьӧдӧма да видзӧма 500-ысь унджык уджалан места.</a:t>
            </a:r>
            <a:endParaRPr/>
          </a:p>
          <a:p>
            <a:pPr algn="just">
              <a:lnSpc>
                <a:spcPct val="114000"/>
              </a:lnSpc>
            </a:pPr>
            <a:r>
              <a:rPr lang="ru-RU" sz="1269">
                <a:solidFill>
                  <a:srgbClr val="000000"/>
                </a:solidFill>
                <a:latin typeface="Times New Roman"/>
              </a:rPr>
              <a:t>Заёмнӧй сьӧм босьтны позянлун кыпӧдӧм могысь водзӧ мунӧ ичӧт да шӧр предпринимательстволы отсӧг сетан инфраструктура организацияяслӧн уджыс: «Коми Республикаса микрофинансӧвӧй организация» ВАК сетіс ичӧт да шӧр предпринимательство субъектъяслы 57 микрозайм 32,2 млн. шайт мында; «Коми Республикаса гарантийнӧй фонд» ВАК сетіс 13 поручительство 30 млн. шайт вылӧ, кредитъяс – 74 млн. шайт вылӧ. Медым сетны позянлун ичӧт да шӧр предприятиеяслы да ичӧт да шӧр предпринимательстволы отсӧг сетан инфраструктура организацияяслы вӧдитчыны финансӧвӧй ресурсъясӧн, «Коми Республикаса гарантийнӧй фонд» ВАК-лысь уставнӧй капиталсӧ ыдждӧдӧма 5 млн. шайт вылӧ. Сетӧм микрозаймъяс да поручительствояс отсӧгӧн ичӧт да шӧр предпринимательство субъектъяс вермисны лӧсьӧдны 74 уджалан места, видзны 921 уджалан места.</a:t>
            </a:r>
            <a:endParaRPr/>
          </a:p>
          <a:p>
            <a:pPr algn="just">
              <a:lnSpc>
                <a:spcPct val="114000"/>
              </a:lnSpc>
            </a:pPr>
            <a:r>
              <a:rPr lang="ru-RU" sz="1269">
                <a:solidFill>
                  <a:srgbClr val="000000"/>
                </a:solidFill>
                <a:latin typeface="Times New Roman"/>
              </a:rPr>
              <a:t>2015 воын туристскӧй индустрияса субъектъяс костын юклӧма грантъяс туризм юкӧнын 10 ичӧт проект збыльмӧдӧм вылӧ (водзмӧстчӧмысь сьӧмӧн могмӧдан элемент) 1 000,0 сюрс шайт мында. Проектъяс збыльмӧдӧм бӧрын индӧма 2015-2016 вояс чӧжӧн артмӧдны 39 уджалан места, лӧсьӧдны бур условиеяс гражданалы рекреация да шойччӧм вылӧ, сетны 28 выль вӧзйӧм шойччан лунся туръяс серти.</a:t>
            </a:r>
            <a:endParaRPr/>
          </a:p>
          <a:p>
            <a:pPr algn="just">
              <a:lnSpc>
                <a:spcPct val="114000"/>
              </a:lnSpc>
            </a:pPr>
            <a:r>
              <a:rPr lang="ru-RU" sz="1269">
                <a:solidFill>
                  <a:srgbClr val="000000"/>
                </a:solidFill>
                <a:latin typeface="Times New Roman"/>
              </a:rPr>
              <a:t>2015 воын сетӧма канмусянь отсӧг Коми Республикаса сьӧкыда воӧдчан да ылыс сиктса олан пунктъясӧ вузӧс вайӧм вылӧ 90 овмӧс нуӧдысь субъектлы. Вузасьӧны 290 олан пунктын, мый лои 65,9% став олан пунктъяс лыдысь. Сьӧкыда воӧдчан да/либӧ этша йӧза, да/либӧ ылыс сиктса олан пунктъясын олӧм вылӧ колана сёян-юансӧ вузалӧны тырмымӧн. Отсӧг босьтысьяслы олӧм вылӧ колана сёян-юан пр</a:t>
            </a:r>
            <a:r>
              <a:rPr lang="ru-RU" sz="1200">
                <a:solidFill>
                  <a:srgbClr val="000000"/>
                </a:solidFill>
                <a:latin typeface="Times New Roman"/>
              </a:rPr>
              <a:t>ӧ</a:t>
            </a:r>
            <a:r>
              <a:rPr lang="ru-RU" sz="1269">
                <a:solidFill>
                  <a:srgbClr val="000000"/>
                </a:solidFill>
                <a:latin typeface="Times New Roman"/>
              </a:rPr>
              <a:t>дуктаяс вылӧ содтӧны вузасян донсӧ 30%-ысь оз унджык.</a:t>
            </a:r>
            <a:endParaRPr/>
          </a:p>
        </p:txBody>
      </p:sp>
      <p:sp>
        <p:nvSpPr>
          <p:cNvPr id="535" name="TextShape 2"/>
          <p:cNvSpPr txBox="1"/>
          <p:nvPr/>
        </p:nvSpPr>
        <p:spPr>
          <a:xfrm>
            <a:off x="0" y="6492960"/>
            <a:ext cx="395280" cy="364680"/>
          </a:xfrm>
          <a:prstGeom prst="rect">
            <a:avLst/>
          </a:prstGeom>
        </p:spPr>
        <p:txBody>
          <a:bodyPr anchor="ctr"/>
          <a:p>
            <a:pPr>
              <a:lnSpc>
                <a:spcPct val="100000"/>
              </a:lnSpc>
            </a:pPr>
            <a:fld id="{CEB9075E-25E8-401C-84B6-CDC83E9A90A3}" type="slidenum">
              <a:rPr lang="ru-RU" sz="1200">
                <a:solidFill>
                  <a:srgbClr val="ffc000"/>
                </a:solidFill>
                <a:latin typeface="Calibri"/>
              </a:rPr>
              <a:t>&lt;номер&gt;</a:t>
            </a:fld>
            <a:endParaRPr/>
          </a:p>
        </p:txBody>
      </p:sp>
      <p:sp>
        <p:nvSpPr>
          <p:cNvPr id="536" name="CustomShape 3"/>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7" name="TextShape 1"/>
          <p:cNvSpPr txBox="1"/>
          <p:nvPr/>
        </p:nvSpPr>
        <p:spPr>
          <a:xfrm>
            <a:off x="0" y="6492960"/>
            <a:ext cx="395280" cy="364680"/>
          </a:xfrm>
          <a:prstGeom prst="rect">
            <a:avLst/>
          </a:prstGeom>
        </p:spPr>
        <p:txBody>
          <a:bodyPr anchor="ctr"/>
          <a:p>
            <a:pPr>
              <a:lnSpc>
                <a:spcPct val="100000"/>
              </a:lnSpc>
            </a:pPr>
            <a:fld id="{DBCEDB09-A163-4988-AEA9-0B7A38282A23}" type="slidenum">
              <a:rPr lang="ru-RU" sz="1200">
                <a:solidFill>
                  <a:srgbClr val="ffc000"/>
                </a:solidFill>
                <a:latin typeface="Calibri"/>
              </a:rPr>
              <a:t>&lt;номер&gt;</a:t>
            </a:fld>
            <a:endParaRPr/>
          </a:p>
        </p:txBody>
      </p:sp>
      <p:sp>
        <p:nvSpPr>
          <p:cNvPr id="538" name="CustomShape 2"/>
          <p:cNvSpPr/>
          <p:nvPr/>
        </p:nvSpPr>
        <p:spPr>
          <a:xfrm>
            <a:off x="1871640" y="1347480"/>
            <a:ext cx="7168320" cy="94284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Вынсьӧдӧма Коми Республикаса Веськӧдлан котырлӧн 2012.09.28 лунся 419 №-а шуӧмӧн.</a:t>
            </a:r>
            <a:endParaRPr/>
          </a:p>
          <a:p>
            <a:pPr algn="ctr">
              <a:lnSpc>
                <a:spcPct val="150000"/>
              </a:lnSpc>
            </a:pPr>
            <a:r>
              <a:rPr lang="ru-RU" sz="1400">
                <a:solidFill>
                  <a:srgbClr val="000000"/>
                </a:solidFill>
                <a:latin typeface="Times New Roman"/>
              </a:rPr>
              <a:t>Шӧр мог – сӧвмӧдны Коми Республикаса промышленносьтлысь позянлунъясс</a:t>
            </a:r>
            <a:r>
              <a:rPr lang="ru-RU" sz="1400">
                <a:solidFill>
                  <a:srgbClr val="000000"/>
                </a:solidFill>
                <a:latin typeface="Times New Roman"/>
              </a:rPr>
              <a:t>ӧ</a:t>
            </a:r>
            <a:endParaRPr/>
          </a:p>
          <a:p>
            <a:pPr algn="ctr">
              <a:lnSpc>
                <a:spcPct val="150000"/>
              </a:lnSpc>
            </a:pPr>
            <a:r>
              <a:rPr lang="ru-RU" sz="1400">
                <a:solidFill>
                  <a:srgbClr val="000000"/>
                </a:solidFill>
                <a:latin typeface="Times New Roman"/>
              </a:rPr>
              <a:t>да колана ногӧн наӧн вӧдитчыны.</a:t>
            </a:r>
            <a:endParaRPr/>
          </a:p>
        </p:txBody>
      </p:sp>
      <p:sp>
        <p:nvSpPr>
          <p:cNvPr id="539" name="CustomShape 3"/>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10. «ПРОМЫШЛЕННОСЬТ СӦВМӦДӦМ»</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540" name="Диаграмма 21"/>
          <p:cNvGraphicFramePr/>
          <p:nvPr/>
        </p:nvGraphicFramePr>
        <p:xfrm>
          <a:off x="462240" y="5244120"/>
          <a:ext cx="7061760" cy="1287000"/>
        </p:xfrm>
        <a:graphic>
          <a:graphicData uri="http://schemas.openxmlformats.org/drawingml/2006/chart">
            <c:chart xmlns:c="http://schemas.openxmlformats.org/drawingml/2006/chart" xmlns:r="http://schemas.openxmlformats.org/officeDocument/2006/relationships" r:id="rId1"/>
          </a:graphicData>
        </a:graphic>
      </p:graphicFrame>
      <p:sp>
        <p:nvSpPr>
          <p:cNvPr id="541" name="CustomShape 4"/>
          <p:cNvSpPr/>
          <p:nvPr/>
        </p:nvSpPr>
        <p:spPr>
          <a:xfrm>
            <a:off x="6872040" y="5229360"/>
            <a:ext cx="1899720" cy="1295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 94,4% вылӧ.</a:t>
            </a:r>
            <a:endParaRPr/>
          </a:p>
        </p:txBody>
      </p:sp>
      <p:sp>
        <p:nvSpPr>
          <p:cNvPr id="542" name="CustomShape 5"/>
          <p:cNvSpPr/>
          <p:nvPr/>
        </p:nvSpPr>
        <p:spPr>
          <a:xfrm>
            <a:off x="462240" y="2421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уджтасувъяс серти да ставнас, млн. шайт</a:t>
            </a:r>
            <a:endParaRPr/>
          </a:p>
        </p:txBody>
      </p:sp>
      <p:pic>
        <p:nvPicPr>
          <p:cNvPr id="543" name="Рисунок 9" descr=""/>
          <p:cNvPicPr/>
          <p:nvPr/>
        </p:nvPicPr>
        <p:blipFill>
          <a:blip r:embed="rId2"/>
          <a:stretch>
            <a:fillRect/>
          </a:stretch>
        </p:blipFill>
        <p:spPr>
          <a:xfrm>
            <a:off x="462240" y="706320"/>
            <a:ext cx="1367640" cy="1282320"/>
          </a:xfrm>
          <a:prstGeom prst="rect">
            <a:avLst/>
          </a:prstGeom>
          <a:ln>
            <a:noFill/>
          </a:ln>
        </p:spPr>
      </p:pic>
      <p:graphicFrame>
        <p:nvGraphicFramePr>
          <p:cNvPr id="544" name="Диаграмма 10"/>
          <p:cNvGraphicFramePr/>
          <p:nvPr/>
        </p:nvGraphicFramePr>
        <p:xfrm>
          <a:off x="466560" y="2827800"/>
          <a:ext cx="8309520" cy="2185200"/>
        </p:xfrm>
        <a:graphic>
          <a:graphicData uri="http://schemas.openxmlformats.org/drawingml/2006/chart">
            <c:chart xmlns:c="http://schemas.openxmlformats.org/drawingml/2006/chart" xmlns:r="http://schemas.openxmlformats.org/officeDocument/2006/relationships" r:id="rId3"/>
          </a:graphicData>
        </a:graphic>
      </p:graphicFrame>
      <p:sp>
        <p:nvSpPr>
          <p:cNvPr id="545" name="CustomShape 6"/>
          <p:cNvSpPr/>
          <p:nvPr/>
        </p:nvSpPr>
        <p:spPr>
          <a:xfrm>
            <a:off x="3755520" y="4284720"/>
            <a:ext cx="633600" cy="288360"/>
          </a:xfrm>
          <a:prstGeom prst="rect">
            <a:avLst/>
          </a:prstGeom>
          <a:noFill/>
          <a:ln>
            <a:noFill/>
          </a:ln>
        </p:spPr>
        <p:txBody>
          <a:bodyPr wrap="none" lIns="90000" rIns="90000" tIns="45000" bIns="45000"/>
          <a:p>
            <a:pPr>
              <a:lnSpc>
                <a:spcPct val="100000"/>
              </a:lnSpc>
            </a:pPr>
            <a:r>
              <a:rPr b="1" lang="ru-RU" sz="1300">
                <a:solidFill>
                  <a:srgbClr val="000000"/>
                </a:solidFill>
                <a:latin typeface="Times New Roman"/>
              </a:rPr>
              <a:t>100 %</a:t>
            </a:r>
            <a:endParaRPr/>
          </a:p>
        </p:txBody>
      </p:sp>
      <p:sp>
        <p:nvSpPr>
          <p:cNvPr id="546" name="CustomShape 7"/>
          <p:cNvSpPr/>
          <p:nvPr/>
        </p:nvSpPr>
        <p:spPr>
          <a:xfrm>
            <a:off x="7492320" y="3357000"/>
            <a:ext cx="675000" cy="288360"/>
          </a:xfrm>
          <a:prstGeom prst="rect">
            <a:avLst/>
          </a:prstGeom>
          <a:noFill/>
          <a:ln>
            <a:noFill/>
          </a:ln>
        </p:spPr>
        <p:txBody>
          <a:bodyPr wrap="none" lIns="90000" rIns="90000" tIns="45000" bIns="45000"/>
          <a:p>
            <a:pPr>
              <a:lnSpc>
                <a:spcPct val="100000"/>
              </a:lnSpc>
            </a:pPr>
            <a:r>
              <a:rPr b="1" lang="ru-RU" sz="1300">
                <a:solidFill>
                  <a:srgbClr val="000000"/>
                </a:solidFill>
                <a:latin typeface="Times New Roman"/>
              </a:rPr>
              <a:t>94,3 %</a:t>
            </a:r>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7" name="CustomShape 1"/>
          <p:cNvSpPr/>
          <p:nvPr/>
        </p:nvSpPr>
        <p:spPr>
          <a:xfrm>
            <a:off x="467640" y="756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 шедӧдӧм йылысь тӧдмӧгъяс</a:t>
            </a:r>
            <a:endParaRPr/>
          </a:p>
        </p:txBody>
      </p:sp>
      <p:sp>
        <p:nvSpPr>
          <p:cNvPr id="548" name="CustomShape 2"/>
          <p:cNvSpPr/>
          <p:nvPr/>
        </p:nvSpPr>
        <p:spPr>
          <a:xfrm>
            <a:off x="467640" y="3645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
        <p:nvSpPr>
          <p:cNvPr id="549" name="TextShape 3"/>
          <p:cNvSpPr txBox="1"/>
          <p:nvPr/>
        </p:nvSpPr>
        <p:spPr>
          <a:xfrm>
            <a:off x="0" y="6492960"/>
            <a:ext cx="395280" cy="364680"/>
          </a:xfrm>
          <a:prstGeom prst="rect">
            <a:avLst/>
          </a:prstGeom>
        </p:spPr>
        <p:txBody>
          <a:bodyPr anchor="ctr"/>
          <a:p>
            <a:pPr>
              <a:lnSpc>
                <a:spcPct val="100000"/>
              </a:lnSpc>
            </a:pPr>
            <a:fld id="{CFA48980-76C4-4BEA-AF5D-022274BB5B4B}" type="slidenum">
              <a:rPr lang="ru-RU" sz="1200">
                <a:solidFill>
                  <a:srgbClr val="ffc000"/>
                </a:solidFill>
                <a:latin typeface="Calibri"/>
              </a:rPr>
              <a:t>&lt;номер&gt;</a:t>
            </a:fld>
            <a:endParaRPr/>
          </a:p>
        </p:txBody>
      </p:sp>
      <p:graphicFrame>
        <p:nvGraphicFramePr>
          <p:cNvPr id="550" name="Диаграмма 20"/>
          <p:cNvGraphicFramePr/>
          <p:nvPr/>
        </p:nvGraphicFramePr>
        <p:xfrm>
          <a:off x="467640" y="1484640"/>
          <a:ext cx="8309520" cy="2016000"/>
        </p:xfrm>
        <a:graphic>
          <a:graphicData uri="http://schemas.openxmlformats.org/drawingml/2006/chart">
            <c:chart xmlns:c="http://schemas.openxmlformats.org/drawingml/2006/chart" xmlns:r="http://schemas.openxmlformats.org/officeDocument/2006/relationships" r:id="rId1"/>
          </a:graphicData>
        </a:graphic>
      </p:graphicFrame>
      <p:sp>
        <p:nvSpPr>
          <p:cNvPr id="551" name="CustomShape 4"/>
          <p:cNvSpPr/>
          <p:nvPr/>
        </p:nvSpPr>
        <p:spPr>
          <a:xfrm>
            <a:off x="467640" y="4011120"/>
            <a:ext cx="8309520" cy="2635920"/>
          </a:xfrm>
          <a:prstGeom prst="rect">
            <a:avLst/>
          </a:prstGeom>
          <a:noFill/>
          <a:ln>
            <a:noFill/>
          </a:ln>
        </p:spPr>
        <p:txBody>
          <a:bodyPr lIns="90000" rIns="90000" tIns="45000" bIns="45000"/>
          <a:p>
            <a:pPr algn="just">
              <a:lnSpc>
                <a:spcPct val="114000"/>
              </a:lnSpc>
            </a:pPr>
            <a:r>
              <a:rPr lang="ru-RU" sz="1350">
                <a:solidFill>
                  <a:srgbClr val="000000"/>
                </a:solidFill>
                <a:latin typeface="Times New Roman"/>
              </a:rPr>
              <a:t>Некымын во чӧж Коми Республикаын бура сӧвмӧ промышленнӧй производство.</a:t>
            </a:r>
            <a:endParaRPr/>
          </a:p>
          <a:p>
            <a:pPr algn="just">
              <a:lnSpc>
                <a:spcPct val="114000"/>
              </a:lnSpc>
            </a:pPr>
            <a:r>
              <a:rPr lang="ru-RU" sz="1350">
                <a:solidFill>
                  <a:srgbClr val="000000"/>
                </a:solidFill>
                <a:latin typeface="Times New Roman"/>
              </a:rPr>
              <a:t>2015 воын Коми Республикаын промышленнӧй производство индекс 2014 во серти лоис 101,6 прӧчент (2014 воын – 100,5 прӧчент, Россияын – 96,6 прӧчент). Бур петкӧдласыс артмис медъёнасӧ из шом, мусир да биару унджык перйӧм понда. Омӧля сӧвмӧ целлюлоза да бумага производство, вӧр обработка да мусир прӧдукта производство.</a:t>
            </a:r>
            <a:endParaRPr/>
          </a:p>
          <a:p>
            <a:pPr algn="just">
              <a:lnSpc>
                <a:spcPct val="114000"/>
              </a:lnSpc>
            </a:pPr>
            <a:r>
              <a:rPr lang="ru-RU" sz="1350">
                <a:solidFill>
                  <a:srgbClr val="000000"/>
                </a:solidFill>
                <a:latin typeface="Times New Roman"/>
              </a:rPr>
              <a:t>2015 воын мупытшса озырлунъяс перйӧмын 2014 во серти промышленнӧй производство индекс лоис 106 прӧчент (Россияын – 100,3 прӧчент), мӧдӧдӧм продукция ыджда – 121,3 прӧчент (действуйтан донъясын), перйысь производствоясын зільысь организацияясса уджалысьяслӧн среднесписочнӧй лыдыс – 97,5 прӧчент, налӧн збыль удждон – 89,4 прӧчент. 2015 во чӧжӧн перйысь компанияяслӧн (ичӧт предпринимательство субъектъястӧг) артмис тӧдчана сальдируйтӧм финансӧвӧй бур бӧртас 45,5 миллиард шайт мында, мый 2014 во серти 19,6 прӧчент вылӧ унджык.</a:t>
            </a:r>
            <a:endParaRPr/>
          </a:p>
        </p:txBody>
      </p:sp>
      <p:sp>
        <p:nvSpPr>
          <p:cNvPr id="552" name="CustomShape 5"/>
          <p:cNvSpPr/>
          <p:nvPr/>
        </p:nvSpPr>
        <p:spPr>
          <a:xfrm>
            <a:off x="5512680" y="2781000"/>
            <a:ext cx="675000" cy="288360"/>
          </a:xfrm>
          <a:prstGeom prst="rect">
            <a:avLst/>
          </a:prstGeom>
          <a:noFill/>
          <a:ln>
            <a:noFill/>
          </a:ln>
        </p:spPr>
        <p:txBody>
          <a:bodyPr wrap="none" lIns="90000" rIns="90000" tIns="45000" bIns="45000"/>
          <a:p>
            <a:pPr>
              <a:lnSpc>
                <a:spcPct val="100000"/>
              </a:lnSpc>
            </a:pPr>
            <a:r>
              <a:rPr b="1" lang="ru-RU" sz="1300">
                <a:solidFill>
                  <a:srgbClr val="000000"/>
                </a:solidFill>
                <a:latin typeface="Times New Roman"/>
              </a:rPr>
              <a:t>94,6 %</a:t>
            </a:r>
            <a:endParaRPr/>
          </a:p>
        </p:txBody>
      </p:sp>
      <p:sp>
        <p:nvSpPr>
          <p:cNvPr id="553" name="CustomShape 6"/>
          <p:cNvSpPr/>
          <p:nvPr/>
        </p:nvSpPr>
        <p:spPr>
          <a:xfrm>
            <a:off x="7673040" y="1917000"/>
            <a:ext cx="675000" cy="288360"/>
          </a:xfrm>
          <a:prstGeom prst="rect">
            <a:avLst/>
          </a:prstGeom>
          <a:noFill/>
          <a:ln>
            <a:noFill/>
          </a:ln>
        </p:spPr>
        <p:txBody>
          <a:bodyPr wrap="none" lIns="90000" rIns="90000" tIns="45000" bIns="45000"/>
          <a:p>
            <a:pPr>
              <a:lnSpc>
                <a:spcPct val="100000"/>
              </a:lnSpc>
            </a:pPr>
            <a:r>
              <a:rPr b="1" lang="ru-RU" sz="1300">
                <a:solidFill>
                  <a:srgbClr val="000000"/>
                </a:solidFill>
                <a:latin typeface="Times New Roman"/>
              </a:rPr>
              <a:t>99,3 %</a:t>
            </a:r>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4" name="TextShape 1"/>
          <p:cNvSpPr txBox="1"/>
          <p:nvPr/>
        </p:nvSpPr>
        <p:spPr>
          <a:xfrm>
            <a:off x="0" y="6492960"/>
            <a:ext cx="395280" cy="364680"/>
          </a:xfrm>
          <a:prstGeom prst="rect">
            <a:avLst/>
          </a:prstGeom>
        </p:spPr>
        <p:txBody>
          <a:bodyPr anchor="ctr"/>
          <a:p>
            <a:pPr>
              <a:lnSpc>
                <a:spcPct val="100000"/>
              </a:lnSpc>
            </a:pPr>
            <a:fld id="{1CF103B8-4E2F-4FE4-843B-5F25236AFB63}" type="slidenum">
              <a:rPr lang="ru-RU" sz="1200">
                <a:solidFill>
                  <a:srgbClr val="ffc000"/>
                </a:solidFill>
                <a:latin typeface="Calibri"/>
              </a:rPr>
              <a:t>&lt;номер&gt;</a:t>
            </a:fld>
            <a:endParaRPr/>
          </a:p>
        </p:txBody>
      </p:sp>
      <p:sp>
        <p:nvSpPr>
          <p:cNvPr id="555" name="CustomShape 2"/>
          <p:cNvSpPr/>
          <p:nvPr/>
        </p:nvSpPr>
        <p:spPr>
          <a:xfrm>
            <a:off x="467640" y="1240560"/>
            <a:ext cx="8309520" cy="5520600"/>
          </a:xfrm>
          <a:prstGeom prst="rect">
            <a:avLst/>
          </a:prstGeom>
          <a:noFill/>
          <a:ln>
            <a:noFill/>
          </a:ln>
        </p:spPr>
        <p:txBody>
          <a:bodyPr lIns="90000" rIns="90000" tIns="45000" bIns="45000"/>
          <a:p>
            <a:pPr algn="just">
              <a:lnSpc>
                <a:spcPct val="114000"/>
              </a:lnSpc>
            </a:pPr>
            <a:r>
              <a:rPr lang="ru-RU" sz="1350">
                <a:solidFill>
                  <a:srgbClr val="000000"/>
                </a:solidFill>
                <a:latin typeface="Times New Roman"/>
              </a:rPr>
              <a:t>2015 воын промышленнӧй производствол</a:t>
            </a:r>
            <a:r>
              <a:rPr lang="ru-RU" sz="1400">
                <a:solidFill>
                  <a:srgbClr val="000000"/>
                </a:solidFill>
                <a:latin typeface="Times New Roman"/>
              </a:rPr>
              <a:t>ӧн</a:t>
            </a:r>
            <a:r>
              <a:rPr lang="ru-RU" sz="1350">
                <a:solidFill>
                  <a:srgbClr val="000000"/>
                </a:solidFill>
                <a:latin typeface="Times New Roman"/>
              </a:rPr>
              <a:t> обработайтан юкӧнын промышленнӧй производство индексыс 2014 во серти лоис 88,5 прӧчент, мӧдӧдӧм продукция ыдждаыс действуйтан донъясын чинiс 2,9 прӧчент вылӧ. Обрабатывающӧй проиводство нуӧдысь организацияясса уджалысьяслӧн среднесписочнӧй лыдыс 2014 во серти этшаммис 2,5 прӧчент вылӧ, налӧн збыль удждоныс чинiс 7,6 прӧчент вылӧ. 2015 воын сальдируйтӧм финанс</a:t>
            </a:r>
            <a:r>
              <a:rPr lang="ru-RU" sz="1400">
                <a:solidFill>
                  <a:srgbClr val="000000"/>
                </a:solidFill>
                <a:latin typeface="Times New Roman"/>
              </a:rPr>
              <a:t>ӧвӧй бӧртас</a:t>
            </a:r>
            <a:r>
              <a:rPr lang="ru-RU" sz="1350">
                <a:solidFill>
                  <a:srgbClr val="000000"/>
                </a:solidFill>
                <a:latin typeface="Times New Roman"/>
              </a:rPr>
              <a:t>ыс (ичӧт предпринимательство субъектъястӧг) бур (19,4 млрд. шайт), колян во серти содiс 3 пӧв. </a:t>
            </a:r>
            <a:endParaRPr/>
          </a:p>
          <a:p>
            <a:pPr algn="just">
              <a:lnSpc>
                <a:spcPct val="114000"/>
              </a:lnSpc>
            </a:pPr>
            <a:r>
              <a:rPr lang="ru-RU" sz="1350">
                <a:solidFill>
                  <a:srgbClr val="000000"/>
                </a:solidFill>
                <a:latin typeface="Times New Roman"/>
              </a:rPr>
              <a:t>2015 воын республикаын промышленносьт юкӧнын отсалӧма збыльмӧдны 99 инвестиция проект.</a:t>
            </a:r>
            <a:endParaRPr/>
          </a:p>
          <a:p>
            <a:pPr algn="just">
              <a:lnSpc>
                <a:spcPct val="114000"/>
              </a:lnSpc>
            </a:pPr>
            <a:r>
              <a:rPr lang="ru-RU" sz="1350">
                <a:solidFill>
                  <a:srgbClr val="000000"/>
                </a:solidFill>
                <a:latin typeface="Times New Roman"/>
              </a:rPr>
              <a:t>Биару промышленносьтын тӧдчана лоӧмтор: 2015 вося йирым тӧлысь 27 лунӧ Ухта карын заводитiсны стрӧитны «Ухта-Торжок-2» выль биару провод. Биару проводл</a:t>
            </a:r>
            <a:r>
              <a:rPr lang="ru-RU" sz="1400">
                <a:solidFill>
                  <a:srgbClr val="000000"/>
                </a:solidFill>
                <a:latin typeface="Times New Roman"/>
              </a:rPr>
              <a:t>ӧн</a:t>
            </a:r>
            <a:r>
              <a:rPr lang="ru-RU" sz="1350">
                <a:solidFill>
                  <a:srgbClr val="000000"/>
                </a:solidFill>
                <a:latin typeface="Times New Roman"/>
              </a:rPr>
              <a:t> кузьтаыс – 970 гӧгӧр километр, сылӧн тэчасӧ пырас 8 компрессорн</a:t>
            </a:r>
            <a:r>
              <a:rPr lang="ru-RU" sz="1400">
                <a:solidFill>
                  <a:srgbClr val="000000"/>
                </a:solidFill>
                <a:latin typeface="Times New Roman"/>
              </a:rPr>
              <a:t>ӧй</a:t>
            </a:r>
            <a:r>
              <a:rPr lang="ru-RU" sz="1350">
                <a:solidFill>
                  <a:srgbClr val="000000"/>
                </a:solidFill>
                <a:latin typeface="Times New Roman"/>
              </a:rPr>
              <a:t> станция 689 МВт ӧтувъя вынйӧрӧн. </a:t>
            </a:r>
            <a:endParaRPr/>
          </a:p>
          <a:p>
            <a:pPr algn="just">
              <a:lnSpc>
                <a:spcPct val="114000"/>
              </a:lnSpc>
            </a:pPr>
            <a:r>
              <a:rPr lang="ru-RU" sz="1350">
                <a:solidFill>
                  <a:srgbClr val="000000"/>
                </a:solidFill>
                <a:latin typeface="Times New Roman"/>
              </a:rPr>
              <a:t>2015 вося моз тӧлысьын «СИТЕК» ПАК компания заводитiс вӧчны ва бура сӧдзӧд</a:t>
            </a:r>
            <a:r>
              <a:rPr lang="ru-RU" sz="1400">
                <a:solidFill>
                  <a:srgbClr val="000000"/>
                </a:solidFill>
                <a:latin typeface="Times New Roman"/>
              </a:rPr>
              <a:t>ӧм вылӧ</a:t>
            </a:r>
            <a:r>
              <a:rPr lang="ru-RU" sz="1350">
                <a:solidFill>
                  <a:srgbClr val="000000"/>
                </a:solidFill>
                <a:latin typeface="Times New Roman"/>
              </a:rPr>
              <a:t> вылыс технологияа реагент - титан</a:t>
            </a:r>
            <a:r>
              <a:rPr lang="ru-RU" sz="1400">
                <a:solidFill>
                  <a:srgbClr val="000000"/>
                </a:solidFill>
                <a:latin typeface="Times New Roman"/>
              </a:rPr>
              <a:t>ӧ</a:t>
            </a:r>
            <a:r>
              <a:rPr lang="ru-RU" sz="1350">
                <a:solidFill>
                  <a:srgbClr val="000000"/>
                </a:solidFill>
                <a:latin typeface="Times New Roman"/>
              </a:rPr>
              <a:t>вӧй коагулянт. </a:t>
            </a:r>
            <a:endParaRPr/>
          </a:p>
          <a:p>
            <a:pPr algn="just">
              <a:lnSpc>
                <a:spcPct val="114000"/>
              </a:lnSpc>
            </a:pPr>
            <a:r>
              <a:rPr lang="ru-RU" sz="1350">
                <a:solidFill>
                  <a:srgbClr val="000000"/>
                </a:solidFill>
                <a:latin typeface="Times New Roman"/>
              </a:rPr>
              <a:t>Ыджыд тӧдчанлун босьтiсны биоэнергетика сӧвмӧдан проектъяс. Уджтас серти лӧсьӧдӧма ломтан брикетъяс да пеллетъяс в</a:t>
            </a:r>
            <a:r>
              <a:rPr lang="ru-RU" sz="1400">
                <a:solidFill>
                  <a:srgbClr val="000000"/>
                </a:solidFill>
                <a:latin typeface="Times New Roman"/>
              </a:rPr>
              <a:t>ӧчан</a:t>
            </a:r>
            <a:r>
              <a:rPr lang="ru-RU" sz="1350">
                <a:solidFill>
                  <a:srgbClr val="000000"/>
                </a:solidFill>
                <a:latin typeface="Times New Roman"/>
              </a:rPr>
              <a:t> 14 производство ӧтувъя уджалан вынйӧрӧн 90 сюрс гӧгӧр тонна вонас, кӧнi уджалӧ 120-ысь унджык морт. Сы вылӧ видзӧдтӧг, мый 2015 воын эз сетны сьӧмсӧ сы выл</a:t>
            </a:r>
            <a:r>
              <a:rPr lang="ru-RU" sz="1400">
                <a:solidFill>
                  <a:srgbClr val="000000"/>
                </a:solidFill>
                <a:latin typeface="Times New Roman"/>
              </a:rPr>
              <a:t>ӧ, медым субсидируйтны рӧскод юкӧнсӧ </a:t>
            </a:r>
            <a:r>
              <a:rPr lang="ru-RU" sz="1350">
                <a:solidFill>
                  <a:srgbClr val="000000"/>
                </a:solidFill>
                <a:latin typeface="Times New Roman"/>
              </a:rPr>
              <a:t>2014 воын колана оборудование ньӧбӧм вылӧ, вӧлi лӧсьӧдӧма 4 выль производство (16 уджалан места). </a:t>
            </a:r>
            <a:endParaRPr/>
          </a:p>
          <a:p>
            <a:pPr algn="just">
              <a:lnSpc>
                <a:spcPct val="114000"/>
              </a:lnSpc>
            </a:pPr>
            <a:r>
              <a:rPr lang="ru-RU" sz="1350">
                <a:solidFill>
                  <a:srgbClr val="000000"/>
                </a:solidFill>
                <a:latin typeface="Times New Roman"/>
              </a:rPr>
              <a:t>Медым водзӧ кыскыны выль инвесторъясӧс, йӧзӧс паськыда тӧдмӧдӧны Коми Республикаын биоломтас вӧчӧмӧн ставроссияса мероприятиеясын участвуйтӧм дырйи, Ӧтуввез пыр, тренингъяс, семинар-выставкаяс, буклетъяс да видеофильмъяс отсӧгӧн. </a:t>
            </a:r>
            <a:endParaRPr/>
          </a:p>
          <a:p>
            <a:pPr algn="just">
              <a:lnSpc>
                <a:spcPct val="114000"/>
              </a:lnSpc>
            </a:pPr>
            <a:r>
              <a:rPr lang="ru-RU" sz="1350">
                <a:solidFill>
                  <a:srgbClr val="000000"/>
                </a:solidFill>
                <a:latin typeface="Times New Roman"/>
              </a:rPr>
              <a:t>Производствояс ӧнъяӧдӧм да паськӧдӧм понда 2015 воын содic вылыс производствоа уджалан места лыд 533 единица вылӧ 2014 во серти. Ставнас вылыс производствоа уджалан места лыдыс 2015 воын содiс 2014 во серти 4,7 сюрс места вылӧ. </a:t>
            </a:r>
            <a:endParaRPr/>
          </a:p>
        </p:txBody>
      </p:sp>
      <p:sp>
        <p:nvSpPr>
          <p:cNvPr id="556" name="CustomShape 3"/>
          <p:cNvSpPr/>
          <p:nvPr/>
        </p:nvSpPr>
        <p:spPr>
          <a:xfrm>
            <a:off x="467640" y="756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7" name="TextShape 1"/>
          <p:cNvSpPr txBox="1"/>
          <p:nvPr/>
        </p:nvSpPr>
        <p:spPr>
          <a:xfrm>
            <a:off x="0" y="6492960"/>
            <a:ext cx="395280" cy="364680"/>
          </a:xfrm>
          <a:prstGeom prst="rect">
            <a:avLst/>
          </a:prstGeom>
        </p:spPr>
        <p:txBody>
          <a:bodyPr anchor="ctr"/>
          <a:p>
            <a:pPr>
              <a:lnSpc>
                <a:spcPct val="100000"/>
              </a:lnSpc>
            </a:pPr>
            <a:fld id="{1A53372A-409C-4FA7-8DD7-E193E3AB039D}" type="slidenum">
              <a:rPr lang="ru-RU" sz="1200">
                <a:solidFill>
                  <a:srgbClr val="ffc000"/>
                </a:solidFill>
                <a:latin typeface="Calibri"/>
              </a:rPr>
              <a:t>&lt;номер&gt;</a:t>
            </a:fld>
            <a:endParaRPr/>
          </a:p>
        </p:txBody>
      </p:sp>
      <p:sp>
        <p:nvSpPr>
          <p:cNvPr id="558" name="CustomShape 2"/>
          <p:cNvSpPr/>
          <p:nvPr/>
        </p:nvSpPr>
        <p:spPr>
          <a:xfrm>
            <a:off x="1900080" y="1289160"/>
            <a:ext cx="7064280" cy="104868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a:t>
            </a:r>
            <a:r>
              <a:rPr lang="ru-RU" sz="1400">
                <a:solidFill>
                  <a:srgbClr val="000000"/>
                </a:solidFill>
                <a:latin typeface="Times New Roman"/>
              </a:rPr>
              <a:t>ӧдӧма Коми Республикаса Веськӧдлан котырлӧн 2012.09.28 лунся 423 №-а шуӧмӧн.</a:t>
            </a:r>
            <a:endParaRPr/>
          </a:p>
          <a:p>
            <a:pPr algn="ctr">
              <a:lnSpc>
                <a:spcPct val="100000"/>
              </a:lnSpc>
            </a:pPr>
            <a:r>
              <a:rPr lang="ru-RU" sz="1400">
                <a:solidFill>
                  <a:srgbClr val="000000"/>
                </a:solidFill>
                <a:latin typeface="Times New Roman"/>
              </a:rPr>
              <a:t>Шӧр мог – лӧсьӧдны  Коми Республикаын юӧра йӧзкотырлысь да электроннӧй веськӧдлан котырлысь инфраструктура.</a:t>
            </a:r>
            <a:endParaRPr/>
          </a:p>
        </p:txBody>
      </p:sp>
      <p:sp>
        <p:nvSpPr>
          <p:cNvPr id="559" name="CustomShape 3"/>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11. «ЮӦРА ЙӦЗКОТЫР»</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560" name="Диаграмма 21"/>
          <p:cNvGraphicFramePr/>
          <p:nvPr/>
        </p:nvGraphicFramePr>
        <p:xfrm>
          <a:off x="466560" y="5661360"/>
          <a:ext cx="6985440" cy="926640"/>
        </p:xfrm>
        <a:graphic>
          <a:graphicData uri="http://schemas.openxmlformats.org/drawingml/2006/chart">
            <c:chart xmlns:c="http://schemas.openxmlformats.org/drawingml/2006/chart" xmlns:r="http://schemas.openxmlformats.org/officeDocument/2006/relationships" r:id="rId1"/>
          </a:graphicData>
        </a:graphic>
      </p:graphicFrame>
      <p:sp>
        <p:nvSpPr>
          <p:cNvPr id="561" name="CustomShape 4"/>
          <p:cNvSpPr/>
          <p:nvPr/>
        </p:nvSpPr>
        <p:spPr>
          <a:xfrm>
            <a:off x="6876360" y="5661360"/>
            <a:ext cx="1899720" cy="926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 85,6% вылӧ</a:t>
            </a:r>
            <a:endParaRPr/>
          </a:p>
        </p:txBody>
      </p:sp>
      <p:sp>
        <p:nvSpPr>
          <p:cNvPr id="562" name="CustomShape 5"/>
          <p:cNvSpPr/>
          <p:nvPr/>
        </p:nvSpPr>
        <p:spPr>
          <a:xfrm>
            <a:off x="462240" y="21582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уджтасувъяс серти да ставнас, млн. шайт</a:t>
            </a:r>
            <a:endParaRPr/>
          </a:p>
        </p:txBody>
      </p:sp>
      <p:graphicFrame>
        <p:nvGraphicFramePr>
          <p:cNvPr id="563" name="Диаграмма 20"/>
          <p:cNvGraphicFramePr/>
          <p:nvPr/>
        </p:nvGraphicFramePr>
        <p:xfrm>
          <a:off x="455760" y="2565000"/>
          <a:ext cx="8320320" cy="2952000"/>
        </p:xfrm>
        <a:graphic>
          <a:graphicData uri="http://schemas.openxmlformats.org/drawingml/2006/chart">
            <c:chart xmlns:c="http://schemas.openxmlformats.org/drawingml/2006/chart" xmlns:r="http://schemas.openxmlformats.org/officeDocument/2006/relationships" r:id="rId2"/>
          </a:graphicData>
        </a:graphic>
      </p:graphicFrame>
      <p:pic>
        <p:nvPicPr>
          <p:cNvPr id="564" name="Рисунок 9" descr=""/>
          <p:cNvPicPr/>
          <p:nvPr/>
        </p:nvPicPr>
        <p:blipFill>
          <a:blip r:embed="rId3"/>
          <a:stretch>
            <a:fillRect/>
          </a:stretch>
        </p:blipFill>
        <p:spPr>
          <a:xfrm>
            <a:off x="462240" y="692640"/>
            <a:ext cx="1437480" cy="1295640"/>
          </a:xfrm>
          <a:prstGeom prst="rect">
            <a:avLst/>
          </a:prstGeom>
          <a:ln>
            <a:noFill/>
          </a:ln>
        </p:spPr>
      </p:pic>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TextShape 1"/>
          <p:cNvSpPr txBox="1"/>
          <p:nvPr/>
        </p:nvSpPr>
        <p:spPr>
          <a:xfrm>
            <a:off x="0" y="6492960"/>
            <a:ext cx="395280" cy="364680"/>
          </a:xfrm>
          <a:prstGeom prst="rect">
            <a:avLst/>
          </a:prstGeom>
        </p:spPr>
        <p:txBody>
          <a:bodyPr anchor="ctr"/>
          <a:p>
            <a:pPr algn="ctr">
              <a:lnSpc>
                <a:spcPct val="100000"/>
              </a:lnSpc>
            </a:pPr>
            <a:fld id="{1B2552E7-EA8B-4D6E-A266-9F763A7B2DF6}" type="slidenum">
              <a:rPr lang="ru-RU" sz="1200">
                <a:solidFill>
                  <a:srgbClr val="ffc000"/>
                </a:solidFill>
                <a:latin typeface="Calibri"/>
              </a:rPr>
              <a:t>&lt;номер&gt;</a:t>
            </a:fld>
            <a:endParaRPr/>
          </a:p>
        </p:txBody>
      </p:sp>
      <p:sp>
        <p:nvSpPr>
          <p:cNvPr id="152" name="CustomShape 2"/>
          <p:cNvSpPr/>
          <p:nvPr/>
        </p:nvSpPr>
        <p:spPr>
          <a:xfrm>
            <a:off x="3276000" y="1052640"/>
            <a:ext cx="5197680" cy="639000"/>
          </a:xfrm>
          <a:prstGeom prst="rect">
            <a:avLst/>
          </a:prstGeom>
          <a:noFill/>
          <a:ln>
            <a:solidFill>
              <a:srgbClr val="ffffff"/>
            </a:solidFill>
          </a:ln>
        </p:spPr>
        <p:txBody>
          <a:bodyPr lIns="90000" rIns="90000" tIns="45000" bIns="45000"/>
          <a:p>
            <a:pPr algn="ctr">
              <a:lnSpc>
                <a:spcPct val="100000"/>
              </a:lnSpc>
            </a:pPr>
            <a:r>
              <a:rPr b="1" lang="ru-RU">
                <a:solidFill>
                  <a:srgbClr val="256474"/>
                </a:solidFill>
                <a:latin typeface="Times New Roman"/>
              </a:rPr>
              <a:t>КОМИ РЕСПУБЛИКАЫН СЬӦМКУД ПРОЦЕССЛӦН НОРМАТИВНӦЙ ПОДУВ</a:t>
            </a:r>
            <a:endParaRPr/>
          </a:p>
        </p:txBody>
      </p:sp>
      <p:pic>
        <p:nvPicPr>
          <p:cNvPr id="153" name="Picture 4" descr=""/>
          <p:cNvPicPr/>
          <p:nvPr/>
        </p:nvPicPr>
        <p:blipFill>
          <a:blip r:embed="rId1"/>
          <a:stretch>
            <a:fillRect/>
          </a:stretch>
        </p:blipFill>
        <p:spPr>
          <a:xfrm>
            <a:off x="806400" y="644760"/>
            <a:ext cx="1965240" cy="1453320"/>
          </a:xfrm>
          <a:prstGeom prst="rect">
            <a:avLst/>
          </a:prstGeom>
          <a:ln>
            <a:noFill/>
          </a:ln>
        </p:spPr>
      </p:pic>
      <p:sp>
        <p:nvSpPr>
          <p:cNvPr id="154" name="CustomShape 3"/>
          <p:cNvSpPr/>
          <p:nvPr/>
        </p:nvSpPr>
        <p:spPr>
          <a:xfrm>
            <a:off x="323640" y="2061000"/>
            <a:ext cx="8568720" cy="4565880"/>
          </a:xfrm>
          <a:prstGeom prst="rect">
            <a:avLst/>
          </a:prstGeom>
          <a:noFill/>
          <a:ln>
            <a:noFill/>
          </a:ln>
        </p:spPr>
        <p:txBody>
          <a:bodyPr lIns="90000" rIns="90000" tIns="45000" bIns="45000"/>
          <a:p>
            <a:pPr algn="just">
              <a:lnSpc>
                <a:spcPct val="100000"/>
              </a:lnSpc>
              <a:buFont typeface="Arial"/>
              <a:buChar char="•"/>
            </a:pPr>
            <a:r>
              <a:rPr b="1" lang="ru-RU" sz="1400">
                <a:solidFill>
                  <a:srgbClr val="000000"/>
                </a:solidFill>
                <a:latin typeface="Times New Roman"/>
              </a:rPr>
              <a:t>Россия Федерацияса 1998.07.31 лунся 145-ФЗ №-а сьӧмкуд кодекс</a:t>
            </a:r>
            <a:endParaRPr/>
          </a:p>
          <a:p>
            <a:pPr algn="just">
              <a:lnSpc>
                <a:spcPct val="100000"/>
              </a:lnSpc>
            </a:pPr>
            <a:endParaRPr/>
          </a:p>
          <a:p>
            <a:pPr algn="just">
              <a:lnSpc>
                <a:spcPct val="100000"/>
              </a:lnSpc>
              <a:buFont typeface="Arial"/>
              <a:buChar char="•"/>
            </a:pPr>
            <a:r>
              <a:rPr b="1" lang="ru-RU" sz="1400">
                <a:solidFill>
                  <a:srgbClr val="000000"/>
                </a:solidFill>
                <a:latin typeface="Times New Roman"/>
              </a:rPr>
              <a:t>«Коми Республикаын сьӧмкуд система да сьӧмкуд процесс йылысь» 2007.10.01 лунся 88-РЗ №-а Коми Республикаса Оланпас</a:t>
            </a:r>
            <a:endParaRPr/>
          </a:p>
          <a:p>
            <a:pPr algn="just">
              <a:lnSpc>
                <a:spcPct val="100000"/>
              </a:lnSpc>
            </a:pPr>
            <a:endParaRPr/>
          </a:p>
          <a:p>
            <a:pPr algn="just">
              <a:lnSpc>
                <a:spcPct val="100000"/>
              </a:lnSpc>
              <a:buFont typeface="Arial"/>
              <a:buChar char="•"/>
            </a:pPr>
            <a:r>
              <a:rPr b="1" lang="ru-RU" sz="1400">
                <a:solidFill>
                  <a:srgbClr val="000000"/>
                </a:solidFill>
                <a:latin typeface="Times New Roman"/>
              </a:rPr>
              <a:t>«Локтан финансӧвӧй во вылӧ да планӧвӧй кадколаст вылӧ Коми Республикаса республиканскӧй сьӧмкуд бала лӧсьӧдан пӧрадок йылысь» Коми Республикаса Веськӧдлан котырлӧн 2012.05.31 лунся 221 №-а шуӧм</a:t>
            </a:r>
            <a:endParaRPr/>
          </a:p>
          <a:p>
            <a:pPr algn="just">
              <a:lnSpc>
                <a:spcPct val="100000"/>
              </a:lnSpc>
            </a:pPr>
            <a:endParaRPr/>
          </a:p>
          <a:p>
            <a:pPr algn="just">
              <a:lnSpc>
                <a:spcPct val="100000"/>
              </a:lnSpc>
              <a:buFont typeface="Arial"/>
              <a:buChar char="•"/>
            </a:pPr>
            <a:r>
              <a:rPr b="1" lang="ru-RU" sz="1400">
                <a:solidFill>
                  <a:srgbClr val="000000"/>
                </a:solidFill>
                <a:latin typeface="Times New Roman"/>
              </a:rPr>
              <a:t>«2015 во вылӧ да 2016 да 2017 воясся кадколаст вылӧ Коми Республикаса сьӧмкуд да вот политикалӧн медшӧр туйвизьяс йылысь» Коми Республикаса Веськӧдлан котырлӧн 2014.08.19 лунся 343 №-а шуӧм</a:t>
            </a:r>
            <a:endParaRPr/>
          </a:p>
          <a:p>
            <a:pPr algn="just">
              <a:lnSpc>
                <a:spcPct val="100000"/>
              </a:lnSpc>
            </a:pPr>
            <a:endParaRPr/>
          </a:p>
          <a:p>
            <a:pPr algn="just">
              <a:lnSpc>
                <a:spcPct val="100000"/>
              </a:lnSpc>
              <a:buFont typeface="Arial"/>
              <a:buChar char="•"/>
            </a:pPr>
            <a:r>
              <a:rPr b="1" lang="ru-RU" sz="1400">
                <a:solidFill>
                  <a:srgbClr val="000000"/>
                </a:solidFill>
                <a:latin typeface="Times New Roman"/>
              </a:rPr>
              <a:t>«2020 воӧдз кадколаст вылӧ Коми Республикаӧс социальнӧй да экономика боксянь сӧвмӧдан стратегия» Коми Республикаса Веськӧдлан котырлӧн 2006.03.27 лунся 45 №-а шуӧм</a:t>
            </a:r>
            <a:endParaRPr/>
          </a:p>
          <a:p>
            <a:pPr algn="just">
              <a:lnSpc>
                <a:spcPct val="100000"/>
              </a:lnSpc>
            </a:pPr>
            <a:endParaRPr/>
          </a:p>
          <a:p>
            <a:pPr algn="just">
              <a:lnSpc>
                <a:spcPct val="100000"/>
              </a:lnSpc>
              <a:buFont typeface="Arial"/>
              <a:buChar char="•"/>
            </a:pPr>
            <a:r>
              <a:rPr b="1" lang="ru-RU" sz="1400">
                <a:solidFill>
                  <a:srgbClr val="000000"/>
                </a:solidFill>
                <a:latin typeface="Times New Roman"/>
              </a:rPr>
              <a:t>«Коми Республикаса канму уджтасъяс йылысь» Коми Республикаса Веськӧдлан котырлӧн 2011.06.30 лунся 288 №-а шуӧм</a:t>
            </a:r>
            <a:endParaRPr/>
          </a:p>
          <a:p>
            <a:pPr algn="just">
              <a:lnSpc>
                <a:spcPct val="100000"/>
              </a:lnSpc>
            </a:pPr>
            <a:endParaRPr/>
          </a:p>
          <a:p>
            <a:pPr algn="just">
              <a:lnSpc>
                <a:spcPct val="100000"/>
              </a:lnSpc>
              <a:buFont typeface="Arial"/>
              <a:buChar char="•"/>
            </a:pPr>
            <a:r>
              <a:rPr b="1" lang="ru-RU" sz="1400">
                <a:solidFill>
                  <a:srgbClr val="000000"/>
                </a:solidFill>
                <a:latin typeface="Times New Roman"/>
              </a:rPr>
              <a:t>КР Веськӧдлан котырлӧн 2014.04.01 лунся 87-р №-а тшӧктӧм (2015 во вылӧ да 2017 воӧдз кадколаст вылӧ Коми Республикаӧс социальнӧй да экономика боксянь сӧвмӧдан прогноз лӧсьӧдӧм йылысь)</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5" name="CustomShape 1"/>
          <p:cNvSpPr/>
          <p:nvPr/>
        </p:nvSpPr>
        <p:spPr>
          <a:xfrm>
            <a:off x="467640" y="684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 шедӧдӧм йылысь тӧдмӧгъяс</a:t>
            </a:r>
            <a:endParaRPr/>
          </a:p>
        </p:txBody>
      </p:sp>
      <p:sp>
        <p:nvSpPr>
          <p:cNvPr id="566" name="TextShape 2"/>
          <p:cNvSpPr txBox="1"/>
          <p:nvPr/>
        </p:nvSpPr>
        <p:spPr>
          <a:xfrm>
            <a:off x="0" y="6492960"/>
            <a:ext cx="395280" cy="364680"/>
          </a:xfrm>
          <a:prstGeom prst="rect">
            <a:avLst/>
          </a:prstGeom>
        </p:spPr>
        <p:txBody>
          <a:bodyPr anchor="ctr"/>
          <a:p>
            <a:pPr>
              <a:lnSpc>
                <a:spcPct val="100000"/>
              </a:lnSpc>
            </a:pPr>
            <a:fld id="{1AEE6065-A130-4794-BC0F-98059FFA0B05}" type="slidenum">
              <a:rPr lang="ru-RU" sz="1200">
                <a:solidFill>
                  <a:srgbClr val="ffc000"/>
                </a:solidFill>
                <a:latin typeface="Calibri"/>
              </a:rPr>
              <a:t>&lt;номер&gt;</a:t>
            </a:fld>
            <a:endParaRPr/>
          </a:p>
        </p:txBody>
      </p:sp>
      <p:graphicFrame>
        <p:nvGraphicFramePr>
          <p:cNvPr id="567" name="Диаграмма 20"/>
          <p:cNvGraphicFramePr/>
          <p:nvPr/>
        </p:nvGraphicFramePr>
        <p:xfrm>
          <a:off x="467640" y="1340640"/>
          <a:ext cx="8309520" cy="5328360"/>
        </p:xfrm>
        <a:graphic>
          <a:graphicData uri="http://schemas.openxmlformats.org/drawingml/2006/chart">
            <c:chart xmlns:c="http://schemas.openxmlformats.org/drawingml/2006/chart" xmlns:r="http://schemas.openxmlformats.org/officeDocument/2006/relationships" r:id="rId1"/>
          </a:graphicData>
        </a:graphic>
      </p:graphicFrame>
      <p:sp>
        <p:nvSpPr>
          <p:cNvPr id="568" name="CustomShape 3"/>
          <p:cNvSpPr/>
          <p:nvPr/>
        </p:nvSpPr>
        <p:spPr>
          <a:xfrm>
            <a:off x="5366880" y="1868760"/>
            <a:ext cx="56664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100 %</a:t>
            </a:r>
            <a:endParaRPr/>
          </a:p>
        </p:txBody>
      </p:sp>
      <p:sp>
        <p:nvSpPr>
          <p:cNvPr id="569" name="CustomShape 4"/>
          <p:cNvSpPr/>
          <p:nvPr/>
        </p:nvSpPr>
        <p:spPr>
          <a:xfrm>
            <a:off x="5474880" y="2568600"/>
            <a:ext cx="56664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100 %</a:t>
            </a:r>
            <a:endParaRPr/>
          </a:p>
        </p:txBody>
      </p:sp>
      <p:sp>
        <p:nvSpPr>
          <p:cNvPr id="570" name="CustomShape 5"/>
          <p:cNvSpPr/>
          <p:nvPr/>
        </p:nvSpPr>
        <p:spPr>
          <a:xfrm>
            <a:off x="6244920" y="3233880"/>
            <a:ext cx="67176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132,5 %</a:t>
            </a:r>
            <a:endParaRPr/>
          </a:p>
        </p:txBody>
      </p:sp>
      <p:sp>
        <p:nvSpPr>
          <p:cNvPr id="571" name="CustomShape 6"/>
          <p:cNvSpPr/>
          <p:nvPr/>
        </p:nvSpPr>
        <p:spPr>
          <a:xfrm>
            <a:off x="6951240" y="3933000"/>
            <a:ext cx="67176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122,8 %</a:t>
            </a:r>
            <a:endParaRPr/>
          </a:p>
        </p:txBody>
      </p:sp>
    </p:spTree>
  </p:cSld>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2" name="CustomShape 1"/>
          <p:cNvSpPr/>
          <p:nvPr/>
        </p:nvSpPr>
        <p:spPr>
          <a:xfrm>
            <a:off x="467640" y="786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Торъя, медтӧдчана, медшӧр мероприятиеяс серти сьӧмӧн могмӧдан ыджда, млн. шайт</a:t>
            </a:r>
            <a:endParaRPr/>
          </a:p>
        </p:txBody>
      </p:sp>
      <p:sp>
        <p:nvSpPr>
          <p:cNvPr id="573" name="TextShape 2"/>
          <p:cNvSpPr txBox="1"/>
          <p:nvPr/>
        </p:nvSpPr>
        <p:spPr>
          <a:xfrm>
            <a:off x="0" y="6492960"/>
            <a:ext cx="395280" cy="364680"/>
          </a:xfrm>
          <a:prstGeom prst="rect">
            <a:avLst/>
          </a:prstGeom>
        </p:spPr>
        <p:txBody>
          <a:bodyPr anchor="ctr"/>
          <a:p>
            <a:pPr>
              <a:lnSpc>
                <a:spcPct val="100000"/>
              </a:lnSpc>
            </a:pPr>
            <a:fld id="{E71F49AA-9409-4F33-A607-7228AF361661}" type="slidenum">
              <a:rPr lang="ru-RU" sz="1200">
                <a:solidFill>
                  <a:srgbClr val="ffc000"/>
                </a:solidFill>
                <a:latin typeface="Calibri"/>
              </a:rPr>
              <a:t>&lt;номер&gt;</a:t>
            </a:fld>
            <a:endParaRPr/>
          </a:p>
        </p:txBody>
      </p:sp>
      <p:graphicFrame>
        <p:nvGraphicFramePr>
          <p:cNvPr id="574" name="Диаграмма 20"/>
          <p:cNvGraphicFramePr/>
          <p:nvPr/>
        </p:nvGraphicFramePr>
        <p:xfrm>
          <a:off x="467640" y="1340640"/>
          <a:ext cx="8309520" cy="5328360"/>
        </p:xfrm>
        <a:graphic>
          <a:graphicData uri="http://schemas.openxmlformats.org/drawingml/2006/chart">
            <c:chart xmlns:c="http://schemas.openxmlformats.org/drawingml/2006/chart" xmlns:r="http://schemas.openxmlformats.org/officeDocument/2006/relationships" r:id="rId1"/>
          </a:graphicData>
        </a:graphic>
      </p:graphicFrame>
    </p:spTree>
  </p:cSld>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5" name="TextShape 1"/>
          <p:cNvSpPr txBox="1"/>
          <p:nvPr/>
        </p:nvSpPr>
        <p:spPr>
          <a:xfrm>
            <a:off x="0" y="6492960"/>
            <a:ext cx="395280" cy="364680"/>
          </a:xfrm>
          <a:prstGeom prst="rect">
            <a:avLst/>
          </a:prstGeom>
        </p:spPr>
        <p:txBody>
          <a:bodyPr anchor="ctr"/>
          <a:p>
            <a:pPr>
              <a:lnSpc>
                <a:spcPct val="100000"/>
              </a:lnSpc>
            </a:pPr>
            <a:fld id="{F8F90DE2-453D-4601-967A-B957F63FCAF7}" type="slidenum">
              <a:rPr lang="ru-RU" sz="1200">
                <a:solidFill>
                  <a:srgbClr val="ffc000"/>
                </a:solidFill>
                <a:latin typeface="Calibri"/>
              </a:rPr>
              <a:t>&lt;номер&gt;</a:t>
            </a:fld>
            <a:endParaRPr/>
          </a:p>
        </p:txBody>
      </p:sp>
      <p:sp>
        <p:nvSpPr>
          <p:cNvPr id="576" name="CustomShape 2"/>
          <p:cNvSpPr/>
          <p:nvPr/>
        </p:nvSpPr>
        <p:spPr>
          <a:xfrm>
            <a:off x="467640" y="1556640"/>
            <a:ext cx="8309520" cy="5072040"/>
          </a:xfrm>
          <a:prstGeom prst="rect">
            <a:avLst/>
          </a:prstGeom>
          <a:noFill/>
          <a:ln>
            <a:noFill/>
          </a:ln>
        </p:spPr>
        <p:txBody>
          <a:bodyPr lIns="90000" rIns="90000" tIns="45000" bIns="45000"/>
          <a:p>
            <a:pPr algn="just">
              <a:lnSpc>
                <a:spcPct val="140000"/>
              </a:lnSpc>
            </a:pPr>
            <a:r>
              <a:rPr lang="ru-RU" sz="1400">
                <a:solidFill>
                  <a:srgbClr val="000000"/>
                </a:solidFill>
                <a:latin typeface="Times New Roman"/>
              </a:rPr>
              <a:t>2014 во серти 2015 воын содiс Коми Республикаын олысьяслӧн канму да муниципальнӧй услугаяс сетанногӧн дӧвӧльлуныс. Сылӧн петкӧдласыс - 86% (2014 воын – 82%). Та дырйи 2015 вося ӧшым тӧлысь 31 лун кежлӧ 100% граждана вермисны босьтны канму да муниципальнӧй услугаяссӧ овланiнын «ӧти ӧшинь» принцип серти, сы лыдын канму услугаяс сетысь уна мога шӧринъясын (2014 воын – 67%), а Коми Республикаын олысь гражданалӧн пай, кодъяслы юӧртӧма канму да муниципальнӧй услугаяс «ӧти ӧшинь» принцип серти босьтны позянлун йылысь, сы лыдын канму да муниципальнӧй услугаяс сетан уна мога шӧринъяс пыр, Коми Республикаса олысьяслӧн ӧтувъя лыдын 2015 воын лоис 55% (2014 воын – 40%). </a:t>
            </a:r>
            <a:endParaRPr/>
          </a:p>
          <a:p>
            <a:pPr algn="just">
              <a:lnSpc>
                <a:spcPct val="140000"/>
              </a:lnSpc>
            </a:pPr>
            <a:r>
              <a:rPr lang="ru-RU" sz="1400">
                <a:solidFill>
                  <a:srgbClr val="000000"/>
                </a:solidFill>
                <a:latin typeface="Times New Roman"/>
              </a:rPr>
              <a:t>2012 восянь Коми Республикалӧн кар кытшъясса да муниципальнӧй районъясса муниципальнӧй юкӧнъясын канму да муниципальнӧй услугаяс сетӧм вылӧ лӧсьӧдӧма канму да муниципальнӧй услугаяс сетан 20 уна мога шӧрин (водзӧ – УМШ), на лыдысь 8 УМШ лӧсьӧдӧма 2014 воын, 6 УМШ – 2015 воын. Коми Республикалӧн муниципальнӧй районъясса да кар кытшъясса 20 муниципальнӧй юкӧнын лӧсьӧдӧма УМШ-ясын услугаясӧн могмӧдан 235 ӧшинь. 2015 воын телефон пыр могмӧдан шӧринын примитӧма 121 608 шыӧдчӧм, та дырйи медуна йӧз вӧдитчӧны «Врач дорӧ электроннӧя гижсьӧм» услугаӧн. </a:t>
            </a:r>
            <a:endParaRPr/>
          </a:p>
          <a:p>
            <a:pPr algn="just">
              <a:lnSpc>
                <a:spcPct val="140000"/>
              </a:lnSpc>
            </a:pPr>
            <a:r>
              <a:rPr lang="ru-RU" sz="1400">
                <a:solidFill>
                  <a:srgbClr val="000000"/>
                </a:solidFill>
                <a:latin typeface="Times New Roman"/>
              </a:rPr>
              <a:t>2014 во серти содiс гражданалӧн пай, кодъяс босьтӧны канму да муниципальнӧй услугаяссӧ электроннӧя, да лоис 53% (2014 воын – 28%). </a:t>
            </a:r>
            <a:endParaRPr/>
          </a:p>
        </p:txBody>
      </p:sp>
      <p:sp>
        <p:nvSpPr>
          <p:cNvPr id="577" name="CustomShape 3"/>
          <p:cNvSpPr/>
          <p:nvPr/>
        </p:nvSpPr>
        <p:spPr>
          <a:xfrm>
            <a:off x="467640" y="908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8" name="TextShape 1"/>
          <p:cNvSpPr txBox="1"/>
          <p:nvPr/>
        </p:nvSpPr>
        <p:spPr>
          <a:xfrm>
            <a:off x="0" y="6492960"/>
            <a:ext cx="395280" cy="364680"/>
          </a:xfrm>
          <a:prstGeom prst="rect">
            <a:avLst/>
          </a:prstGeom>
        </p:spPr>
        <p:txBody>
          <a:bodyPr anchor="ctr"/>
          <a:p>
            <a:pPr>
              <a:lnSpc>
                <a:spcPct val="100000"/>
              </a:lnSpc>
            </a:pPr>
            <a:fld id="{C2769560-43D9-4AB5-9290-5CD8AAE96784}" type="slidenum">
              <a:rPr lang="ru-RU" sz="1200">
                <a:solidFill>
                  <a:srgbClr val="ffc000"/>
                </a:solidFill>
                <a:latin typeface="Calibri"/>
              </a:rPr>
              <a:t>&lt;номер&gt;</a:t>
            </a:fld>
            <a:endParaRPr/>
          </a:p>
        </p:txBody>
      </p:sp>
      <p:sp>
        <p:nvSpPr>
          <p:cNvPr id="579" name="CustomShape 2"/>
          <p:cNvSpPr/>
          <p:nvPr/>
        </p:nvSpPr>
        <p:spPr>
          <a:xfrm>
            <a:off x="467640" y="1196640"/>
            <a:ext cx="8309520" cy="4921560"/>
          </a:xfrm>
          <a:prstGeom prst="rect">
            <a:avLst/>
          </a:prstGeom>
          <a:noFill/>
          <a:ln>
            <a:noFill/>
          </a:ln>
        </p:spPr>
        <p:txBody>
          <a:bodyPr lIns="90000" rIns="90000" tIns="45000" bIns="45000"/>
          <a:p>
            <a:pPr algn="just">
              <a:lnSpc>
                <a:spcPct val="130000"/>
              </a:lnSpc>
            </a:pPr>
            <a:r>
              <a:rPr lang="ru-RU" sz="1300">
                <a:solidFill>
                  <a:srgbClr val="000000"/>
                </a:solidFill>
                <a:latin typeface="Times New Roman"/>
              </a:rPr>
              <a:t>2015 воын содic учреждение лыд, кодъясӧс пыртӧма Коми Республикаын электроннӧй документооборот системаӧ (водзӧ –ЭДС). Ставнас пыртӧма 246 учреждение (2014 вося ӧшым тӧлысь 31 лун кежлӧ ЭДС-ӧ вӧлi пыртӧма 212 учреждение), сы лыдын: 221 учреждение – помышленнӧй эксплутацияын, 1 – опытно-промышленнӧйын, 24 – тестӧвӧйын. ЭДС сетic позянлун могмӧдны Коми Республикаса канму органъяс костын Коми Республикаын ведомствокостса документооборотсӧ 80% вылӧ (оз пыртны канмуса гуся юӧр, гражданалӧн шыӧдчӧмъяс серти юӧр, юӧр, кӧнi эм аспас).</a:t>
            </a:r>
            <a:endParaRPr/>
          </a:p>
          <a:p>
            <a:pPr algn="just">
              <a:lnSpc>
                <a:spcPct val="130000"/>
              </a:lnSpc>
            </a:pPr>
            <a:r>
              <a:rPr lang="ru-RU" sz="1300">
                <a:solidFill>
                  <a:srgbClr val="000000"/>
                </a:solidFill>
                <a:latin typeface="Times New Roman"/>
              </a:rPr>
              <a:t>Бура уджалӧ Коми Республикаса электроннӧй веськӧдлан котырлӧн став 11 юӧртан канму система да сервис, кытчӧ пырӧ 37 модуль. </a:t>
            </a:r>
            <a:endParaRPr/>
          </a:p>
          <a:p>
            <a:pPr algn="just">
              <a:lnSpc>
                <a:spcPct val="130000"/>
              </a:lnSpc>
            </a:pPr>
            <a:r>
              <a:rPr lang="ru-RU" sz="1300">
                <a:solidFill>
                  <a:srgbClr val="000000"/>
                </a:solidFill>
                <a:latin typeface="Times New Roman"/>
              </a:rPr>
              <a:t>2015 воын «112» ӧтувъя номер серти экстреннӧй оперативнӧй службаяс корӧмсӧ могмӧдан системаын корӧмъяс видлалан подув шӧрин вермӧ сетны отсӧг Коми Республикаса 9 муниципальнӧй юкӧнын. 2015 вося ӧшым тӧлысь 31 лун кежлӧ Коми Республикаса 47% олысь вермис корны экстреннӧй оперативнӧй службаяссӧ «112» номер серти Корӧмъяс видлалан подув шӧрин пыр (2014 воын – 30%), лоис мӧд позянлун корны экстреннӧй оперативнӧй службаяссӧ – «112» номер серти связь операторъяслӧн IVR медшӧр меню пыр. </a:t>
            </a:r>
            <a:endParaRPr/>
          </a:p>
          <a:p>
            <a:pPr algn="just">
              <a:lnSpc>
                <a:spcPct val="130000"/>
              </a:lnSpc>
            </a:pPr>
            <a:r>
              <a:rPr lang="ru-RU" sz="1300">
                <a:solidFill>
                  <a:srgbClr val="000000"/>
                </a:solidFill>
                <a:latin typeface="Times New Roman"/>
              </a:rPr>
              <a:t>2015 воын Коми Республикаса информатизация да связь комитет (водзӧ - Комитет) вӧзйис 4 проект, медым участвуйтны «ПРОФ-IT» дiнмуса да муниципальнӧй информатизация проектъяслӧн ставроссияса конкурсын, найӧ босьтiсны мӧд да коймӧд местаяс асланыс номинацияясын. Комитет босьтiс III места «Проектный Олимп» проектнӧй уджӧн профессиональнӧя веськӧдлан ставроссияса конкурсын, кутшӧмӧс котыртiс Россия Федерацияса Веськӧдлан котыр бердын Аналитика нуӧдан шӧрин, «Россия Федерациялӧн субъектъясса олӧмӧ пӧртысь власьт органъясын проектнӧй уджӧн веськӧдлан системаяс» номинацияын.</a:t>
            </a:r>
            <a:endParaRPr/>
          </a:p>
        </p:txBody>
      </p:sp>
      <p:sp>
        <p:nvSpPr>
          <p:cNvPr id="580" name="CustomShape 3"/>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1" name="TextShape 1"/>
          <p:cNvSpPr txBox="1"/>
          <p:nvPr/>
        </p:nvSpPr>
        <p:spPr>
          <a:xfrm>
            <a:off x="0" y="6492960"/>
            <a:ext cx="395280" cy="364680"/>
          </a:xfrm>
          <a:prstGeom prst="rect">
            <a:avLst/>
          </a:prstGeom>
        </p:spPr>
        <p:txBody>
          <a:bodyPr anchor="ctr"/>
          <a:p>
            <a:pPr>
              <a:lnSpc>
                <a:spcPct val="100000"/>
              </a:lnSpc>
            </a:pPr>
            <a:fld id="{ABD57D11-E848-4A16-824F-EDC7697017DE}" type="slidenum">
              <a:rPr lang="ru-RU" sz="1200">
                <a:solidFill>
                  <a:srgbClr val="ffc000"/>
                </a:solidFill>
                <a:latin typeface="Calibri"/>
              </a:rPr>
              <a:t>&lt;номер&gt;</a:t>
            </a:fld>
            <a:endParaRPr/>
          </a:p>
        </p:txBody>
      </p:sp>
      <p:sp>
        <p:nvSpPr>
          <p:cNvPr id="582" name="CustomShape 2"/>
          <p:cNvSpPr/>
          <p:nvPr/>
        </p:nvSpPr>
        <p:spPr>
          <a:xfrm>
            <a:off x="1907640" y="1289160"/>
            <a:ext cx="7128360" cy="882360"/>
          </a:xfrm>
          <a:prstGeom prst="rect">
            <a:avLst/>
          </a:prstGeom>
          <a:noFill/>
          <a:ln>
            <a:noFill/>
          </a:ln>
        </p:spPr>
        <p:txBody>
          <a:bodyPr lIns="90000" rIns="90000" tIns="45000" bIns="45000"/>
          <a:p>
            <a:pPr algn="ctr">
              <a:lnSpc>
                <a:spcPct val="150000"/>
              </a:lnSpc>
            </a:pPr>
            <a:r>
              <a:rPr lang="ru-RU" sz="1300">
                <a:solidFill>
                  <a:srgbClr val="000000"/>
                </a:solidFill>
                <a:latin typeface="Times New Roman"/>
              </a:rPr>
              <a:t>Вынсь</a:t>
            </a:r>
            <a:r>
              <a:rPr lang="ru-RU" sz="1300">
                <a:solidFill>
                  <a:srgbClr val="000000"/>
                </a:solidFill>
                <a:latin typeface="Times New Roman"/>
              </a:rPr>
              <a:t>ӧдӧма  Коми Республикаса Веськӧдлан котырлӧн 2011.12.30 лунся 650 №-а шуӧмӧн. </a:t>
            </a:r>
            <a:endParaRPr/>
          </a:p>
          <a:p>
            <a:pPr algn="ctr">
              <a:lnSpc>
                <a:spcPct val="150000"/>
              </a:lnSpc>
            </a:pPr>
            <a:r>
              <a:rPr lang="ru-RU" sz="1300">
                <a:solidFill>
                  <a:srgbClr val="000000"/>
                </a:solidFill>
                <a:latin typeface="Times New Roman"/>
              </a:rPr>
              <a:t>Шӧр мог – могмӧдны Коми Республикаса олысьяслысь да экономикалысь коланлунсӧ бур, судзсяна да безопаснӧй автомашина, кӧрт туй, сынӧд да вавыв транспорт услугаясӧ.</a:t>
            </a:r>
            <a:endParaRPr/>
          </a:p>
        </p:txBody>
      </p:sp>
      <p:sp>
        <p:nvSpPr>
          <p:cNvPr id="583" name="CustomShape 3"/>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12. «ТРАНСПОРТ СИСТЕМА СӦВМӦДӦМ»</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584" name="Диаграмма 21"/>
          <p:cNvGraphicFramePr/>
          <p:nvPr/>
        </p:nvGraphicFramePr>
        <p:xfrm>
          <a:off x="323640" y="5301360"/>
          <a:ext cx="6768360" cy="1287000"/>
        </p:xfrm>
        <a:graphic>
          <a:graphicData uri="http://schemas.openxmlformats.org/drawingml/2006/chart">
            <c:chart xmlns:c="http://schemas.openxmlformats.org/drawingml/2006/chart" xmlns:r="http://schemas.openxmlformats.org/officeDocument/2006/relationships" r:id="rId1"/>
          </a:graphicData>
        </a:graphic>
      </p:graphicFrame>
      <p:sp>
        <p:nvSpPr>
          <p:cNvPr id="585" name="CustomShape 4"/>
          <p:cNvSpPr/>
          <p:nvPr/>
        </p:nvSpPr>
        <p:spPr>
          <a:xfrm>
            <a:off x="6876360" y="5373360"/>
            <a:ext cx="1899720" cy="1214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74,0 % вылӧ.</a:t>
            </a:r>
            <a:endParaRPr/>
          </a:p>
        </p:txBody>
      </p:sp>
      <p:sp>
        <p:nvSpPr>
          <p:cNvPr id="586" name="CustomShape 5"/>
          <p:cNvSpPr/>
          <p:nvPr/>
        </p:nvSpPr>
        <p:spPr>
          <a:xfrm>
            <a:off x="462240" y="2349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уджтасувсъяс серти да ставнас, млн. шайт</a:t>
            </a:r>
            <a:endParaRPr/>
          </a:p>
        </p:txBody>
      </p:sp>
      <p:pic>
        <p:nvPicPr>
          <p:cNvPr id="587" name="Рисунок 10" descr=""/>
          <p:cNvPicPr/>
          <p:nvPr/>
        </p:nvPicPr>
        <p:blipFill>
          <a:blip r:embed="rId2"/>
          <a:srcRect l="145000" t="86875" r="261250" b="1446875"/>
          <a:stretch>
            <a:fillRect/>
          </a:stretch>
        </p:blipFill>
        <p:spPr>
          <a:xfrm>
            <a:off x="508680" y="764640"/>
            <a:ext cx="1426680" cy="1295640"/>
          </a:xfrm>
          <a:prstGeom prst="rect">
            <a:avLst/>
          </a:prstGeom>
          <a:ln>
            <a:noFill/>
          </a:ln>
        </p:spPr>
      </p:pic>
      <p:sp>
        <p:nvSpPr>
          <p:cNvPr id="588" name="CustomShape 6"/>
          <p:cNvSpPr/>
          <p:nvPr/>
        </p:nvSpPr>
        <p:spPr>
          <a:xfrm>
            <a:off x="467640" y="2880000"/>
            <a:ext cx="4104000" cy="1125000"/>
          </a:xfrm>
          <a:prstGeom prst="ribbon2">
            <a:avLst>
              <a:gd name="adj1" fmla="val 16667"/>
              <a:gd name="adj2" fmla="val 72676"/>
            </a:avLst>
          </a:prstGeom>
          <a:gradFill>
            <a:gsLst>
              <a:gs pos="0">
                <a:srgbClr val="f5f8fa"/>
              </a:gs>
              <a:gs pos="100000">
                <a:srgbClr val="9fc9d9"/>
              </a:gs>
            </a:gsLst>
            <a:path path="circle"/>
          </a:gradFill>
          <a:ln w="9360">
            <a:solidFill>
              <a:srgbClr val="328093"/>
            </a:solidFill>
            <a:round/>
          </a:ln>
        </p:spPr>
      </p:sp>
      <p:sp>
        <p:nvSpPr>
          <p:cNvPr id="589" name="CustomShape 7"/>
          <p:cNvSpPr/>
          <p:nvPr/>
        </p:nvSpPr>
        <p:spPr>
          <a:xfrm>
            <a:off x="1006200" y="2864160"/>
            <a:ext cx="3108960" cy="1002960"/>
          </a:xfrm>
          <a:prstGeom prst="rect">
            <a:avLst/>
          </a:prstGeom>
          <a:noFill/>
          <a:ln>
            <a:noFill/>
          </a:ln>
        </p:spPr>
        <p:txBody>
          <a:bodyPr lIns="90000" rIns="90000" tIns="45000" bIns="45000"/>
          <a:p>
            <a:pPr algn="ctr">
              <a:lnSpc>
                <a:spcPct val="100000"/>
              </a:lnSpc>
            </a:pPr>
            <a:r>
              <a:rPr lang="ru-RU" sz="1200">
                <a:solidFill>
                  <a:srgbClr val="000000"/>
                </a:solidFill>
                <a:latin typeface="Times New Roman"/>
              </a:rPr>
              <a:t>«КР транспорт инфраструктура да олысьясӧс да экономикаӧс транспортӧн могмӧдӧмсӧ сӧвмӧдӧм» 1 уджтасув серти</a:t>
            </a:r>
            <a:endParaRPr/>
          </a:p>
          <a:p>
            <a:pPr algn="ctr">
              <a:lnSpc>
                <a:spcPct val="100000"/>
              </a:lnSpc>
            </a:pPr>
            <a:r>
              <a:rPr lang="ru-RU" sz="1200">
                <a:solidFill>
                  <a:srgbClr val="000000"/>
                </a:solidFill>
                <a:latin typeface="Times New Roman"/>
              </a:rPr>
              <a:t>2 663,1 млн. шайт</a:t>
            </a:r>
            <a:endParaRPr/>
          </a:p>
          <a:p>
            <a:pPr algn="ctr">
              <a:lnSpc>
                <a:spcPct val="100000"/>
              </a:lnSpc>
            </a:pPr>
            <a:r>
              <a:rPr lang="ru-RU" sz="1200">
                <a:solidFill>
                  <a:srgbClr val="000000"/>
                </a:solidFill>
                <a:latin typeface="Times New Roman"/>
              </a:rPr>
              <a:t>(планын индӧм серти 73,3 %).</a:t>
            </a:r>
            <a:endParaRPr/>
          </a:p>
        </p:txBody>
      </p:sp>
      <p:sp>
        <p:nvSpPr>
          <p:cNvPr id="590" name="CustomShape 8"/>
          <p:cNvSpPr/>
          <p:nvPr/>
        </p:nvSpPr>
        <p:spPr>
          <a:xfrm>
            <a:off x="4655160" y="2876760"/>
            <a:ext cx="4104000" cy="1127880"/>
          </a:xfrm>
          <a:prstGeom prst="ribbon2">
            <a:avLst>
              <a:gd name="adj1" fmla="val 16667"/>
              <a:gd name="adj2" fmla="val 72676"/>
            </a:avLst>
          </a:prstGeom>
          <a:gradFill>
            <a:gsLst>
              <a:gs pos="0">
                <a:srgbClr val="f5f8fa"/>
              </a:gs>
              <a:gs pos="100000">
                <a:srgbClr val="9fc9d9"/>
              </a:gs>
            </a:gsLst>
            <a:path path="circle"/>
          </a:gradFill>
          <a:ln w="9360">
            <a:solidFill>
              <a:srgbClr val="328093"/>
            </a:solidFill>
            <a:round/>
          </a:ln>
        </p:spPr>
      </p:sp>
      <p:sp>
        <p:nvSpPr>
          <p:cNvPr id="591" name="CustomShape 9"/>
          <p:cNvSpPr/>
          <p:nvPr/>
        </p:nvSpPr>
        <p:spPr>
          <a:xfrm>
            <a:off x="5199120" y="2868480"/>
            <a:ext cx="3083040" cy="1002960"/>
          </a:xfrm>
          <a:prstGeom prst="rect">
            <a:avLst/>
          </a:prstGeom>
          <a:noFill/>
          <a:ln>
            <a:noFill/>
          </a:ln>
        </p:spPr>
        <p:txBody>
          <a:bodyPr lIns="90000" rIns="90000" tIns="45000" bIns="45000"/>
          <a:p>
            <a:pPr algn="ctr">
              <a:lnSpc>
                <a:spcPct val="100000"/>
              </a:lnSpc>
            </a:pPr>
            <a:r>
              <a:rPr lang="ru-RU" sz="1200">
                <a:solidFill>
                  <a:srgbClr val="000000"/>
                </a:solidFill>
                <a:latin typeface="Times New Roman"/>
              </a:rPr>
              <a:t>«Транспорт система сӧвмӧдӧмӧн веськӧдлӧмлысь качество кыпӧдӧм»</a:t>
            </a:r>
            <a:endParaRPr/>
          </a:p>
          <a:p>
            <a:pPr algn="ctr">
              <a:lnSpc>
                <a:spcPct val="100000"/>
              </a:lnSpc>
            </a:pPr>
            <a:r>
              <a:rPr lang="ru-RU" sz="1200">
                <a:solidFill>
                  <a:srgbClr val="000000"/>
                </a:solidFill>
                <a:latin typeface="Times New Roman"/>
              </a:rPr>
              <a:t>2 уджтасув серти</a:t>
            </a:r>
            <a:endParaRPr/>
          </a:p>
          <a:p>
            <a:pPr algn="ctr">
              <a:lnSpc>
                <a:spcPct val="100000"/>
              </a:lnSpc>
            </a:pPr>
            <a:r>
              <a:rPr lang="ru-RU" sz="1200">
                <a:solidFill>
                  <a:srgbClr val="000000"/>
                </a:solidFill>
                <a:latin typeface="Times New Roman"/>
              </a:rPr>
              <a:t>584,7 млн. шайт</a:t>
            </a:r>
            <a:endParaRPr/>
          </a:p>
          <a:p>
            <a:pPr algn="ctr">
              <a:lnSpc>
                <a:spcPct val="100000"/>
              </a:lnSpc>
            </a:pPr>
            <a:r>
              <a:rPr lang="ru-RU" sz="1200">
                <a:solidFill>
                  <a:srgbClr val="000000"/>
                </a:solidFill>
                <a:latin typeface="Times New Roman"/>
              </a:rPr>
              <a:t>(планын индӧм серти 79,6 %).</a:t>
            </a:r>
            <a:endParaRPr/>
          </a:p>
        </p:txBody>
      </p:sp>
      <p:sp>
        <p:nvSpPr>
          <p:cNvPr id="592" name="CustomShape 10"/>
          <p:cNvSpPr/>
          <p:nvPr/>
        </p:nvSpPr>
        <p:spPr>
          <a:xfrm>
            <a:off x="505080" y="4255560"/>
            <a:ext cx="4104000" cy="927720"/>
          </a:xfrm>
          <a:prstGeom prst="ribbon2">
            <a:avLst>
              <a:gd name="adj1" fmla="val 16667"/>
              <a:gd name="adj2" fmla="val 72676"/>
            </a:avLst>
          </a:prstGeom>
          <a:gradFill>
            <a:gsLst>
              <a:gs pos="0">
                <a:srgbClr val="f5f8fa"/>
              </a:gs>
              <a:gs pos="100000">
                <a:srgbClr val="9fc9d9"/>
              </a:gs>
            </a:gsLst>
            <a:path path="circle"/>
          </a:gradFill>
          <a:ln w="9360">
            <a:solidFill>
              <a:srgbClr val="328093"/>
            </a:solidFill>
            <a:round/>
          </a:ln>
        </p:spPr>
      </p:sp>
      <p:sp>
        <p:nvSpPr>
          <p:cNvPr id="593" name="CustomShape 11"/>
          <p:cNvSpPr/>
          <p:nvPr/>
        </p:nvSpPr>
        <p:spPr>
          <a:xfrm>
            <a:off x="1093680" y="4221000"/>
            <a:ext cx="2918160" cy="637920"/>
          </a:xfrm>
          <a:prstGeom prst="rect">
            <a:avLst/>
          </a:prstGeom>
          <a:noFill/>
          <a:ln>
            <a:noFill/>
          </a:ln>
        </p:spPr>
        <p:txBody>
          <a:bodyPr lIns="90000" rIns="90000" tIns="45000" bIns="45000"/>
          <a:p>
            <a:pPr algn="ctr">
              <a:lnSpc>
                <a:spcPct val="100000"/>
              </a:lnSpc>
            </a:pPr>
            <a:r>
              <a:rPr lang="ru-RU" sz="1200">
                <a:solidFill>
                  <a:srgbClr val="000000"/>
                </a:solidFill>
                <a:latin typeface="Times New Roman"/>
              </a:rPr>
              <a:t>«Канму уджтас збыльмӧдӧмсӧ могмӧдӧм» 3 уджтасув серти 75,9 млн. шайт (планын индӧм серти 94,5 %).</a:t>
            </a:r>
            <a:endParaRPr/>
          </a:p>
        </p:txBody>
      </p:sp>
      <p:sp>
        <p:nvSpPr>
          <p:cNvPr id="594" name="CustomShape 12"/>
          <p:cNvSpPr/>
          <p:nvPr/>
        </p:nvSpPr>
        <p:spPr>
          <a:xfrm>
            <a:off x="4644000" y="4255560"/>
            <a:ext cx="4104000" cy="927720"/>
          </a:xfrm>
          <a:prstGeom prst="ribbon2">
            <a:avLst>
              <a:gd name="adj1" fmla="val 16667"/>
              <a:gd name="adj2" fmla="val 72676"/>
            </a:avLst>
          </a:prstGeom>
          <a:gradFill>
            <a:gsLst>
              <a:gs pos="0">
                <a:srgbClr val="f5f8fa"/>
              </a:gs>
              <a:gs pos="100000">
                <a:srgbClr val="9fc9d9"/>
              </a:gs>
            </a:gsLst>
            <a:path path="circle"/>
          </a:gradFill>
          <a:ln w="9360">
            <a:solidFill>
              <a:srgbClr val="328093"/>
            </a:solidFill>
            <a:round/>
          </a:ln>
        </p:spPr>
      </p:sp>
      <p:sp>
        <p:nvSpPr>
          <p:cNvPr id="595" name="CustomShape 13"/>
          <p:cNvSpPr/>
          <p:nvPr/>
        </p:nvSpPr>
        <p:spPr>
          <a:xfrm>
            <a:off x="5172120" y="4221000"/>
            <a:ext cx="3011040" cy="637920"/>
          </a:xfrm>
          <a:prstGeom prst="rect">
            <a:avLst/>
          </a:prstGeom>
          <a:noFill/>
          <a:ln>
            <a:noFill/>
          </a:ln>
        </p:spPr>
        <p:txBody>
          <a:bodyPr lIns="90000" rIns="90000" tIns="45000" bIns="45000"/>
          <a:p>
            <a:pPr algn="ctr">
              <a:lnSpc>
                <a:spcPct val="100000"/>
              </a:lnSpc>
            </a:pPr>
            <a:r>
              <a:rPr lang="ru-RU" sz="1200">
                <a:solidFill>
                  <a:srgbClr val="000000"/>
                </a:solidFill>
                <a:latin typeface="Times New Roman"/>
              </a:rPr>
              <a:t>«КР туй вылын видзчысянлунсӧ кыпӧдӧм» 4 уджтасув серти 86,6 млн. шайт (планын индӧм серти 54,9 %).</a:t>
            </a:r>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6" name="CustomShape 1"/>
          <p:cNvSpPr/>
          <p:nvPr/>
        </p:nvSpPr>
        <p:spPr>
          <a:xfrm>
            <a:off x="467640" y="4182120"/>
            <a:ext cx="8309520" cy="82044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2015 воын уджтас серти канму эмбурын капитальнӧя стрӧитан объектъясӧ сьӧмкуд инвестицияяс збыльмӧдӧм вылӧ рӧскодыс - 548,8 млн. шайт, сы лыдын ӧтвывтӧм объектъяс серти, млн. шайт:</a:t>
            </a:r>
            <a:endParaRPr/>
          </a:p>
        </p:txBody>
      </p:sp>
      <p:sp>
        <p:nvSpPr>
          <p:cNvPr id="597" name="CustomShape 2"/>
          <p:cNvSpPr/>
          <p:nvPr/>
        </p:nvSpPr>
        <p:spPr>
          <a:xfrm>
            <a:off x="467640" y="684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 шедӧдӧм йылысь тӧдмӧгъяс</a:t>
            </a:r>
            <a:endParaRPr/>
          </a:p>
        </p:txBody>
      </p:sp>
      <p:sp>
        <p:nvSpPr>
          <p:cNvPr id="598" name="TextShape 3"/>
          <p:cNvSpPr txBox="1"/>
          <p:nvPr/>
        </p:nvSpPr>
        <p:spPr>
          <a:xfrm>
            <a:off x="0" y="6492960"/>
            <a:ext cx="395280" cy="364680"/>
          </a:xfrm>
          <a:prstGeom prst="rect">
            <a:avLst/>
          </a:prstGeom>
        </p:spPr>
        <p:txBody>
          <a:bodyPr anchor="ctr"/>
          <a:p>
            <a:pPr>
              <a:lnSpc>
                <a:spcPct val="100000"/>
              </a:lnSpc>
            </a:pPr>
            <a:fld id="{1E315F60-E73E-4DCE-9B91-E66B007EAE38}" type="slidenum">
              <a:rPr lang="ru-RU" sz="1200">
                <a:solidFill>
                  <a:srgbClr val="ffc000"/>
                </a:solidFill>
                <a:latin typeface="Calibri"/>
              </a:rPr>
              <a:t>&lt;номер&gt;</a:t>
            </a:fld>
            <a:endParaRPr/>
          </a:p>
        </p:txBody>
      </p:sp>
      <p:graphicFrame>
        <p:nvGraphicFramePr>
          <p:cNvPr id="599" name="Table 4"/>
          <p:cNvGraphicFramePr/>
          <p:nvPr/>
        </p:nvGraphicFramePr>
        <p:xfrm>
          <a:off x="467640" y="1351440"/>
          <a:ext cx="8309520" cy="2769120"/>
        </p:xfrm>
        <a:graphic>
          <a:graphicData uri="http://schemas.openxmlformats.org/drawingml/2006/table">
            <a:tbl>
              <a:tblPr/>
              <a:tblGrid>
                <a:gridCol w="3384360"/>
                <a:gridCol w="1728000"/>
                <a:gridCol w="1008000"/>
                <a:gridCol w="1008000"/>
                <a:gridCol w="1181160"/>
              </a:tblGrid>
              <a:tr h="392760">
                <a:tc>
                  <a:txBody>
                    <a:bodyPr lIns="63360" rIns="63360" tIns="8640" bIns="0"/>
                    <a:p>
                      <a:pPr>
                        <a:lnSpc>
                          <a:spcPct val="115000"/>
                        </a:lnSpc>
                      </a:pPr>
                      <a:r>
                        <a:rPr b="1" lang="ru-RU" sz="1200">
                          <a:solidFill>
                            <a:srgbClr val="ffffff"/>
                          </a:solidFill>
                          <a:latin typeface="Calibri"/>
                        </a:rPr>
                        <a:t>Ним</a:t>
                      </a:r>
                      <a:endParaRPr/>
                    </a:p>
                  </a:txBody>
                  <a:tcPr/>
                </a:tc>
                <a:tc>
                  <a:txBody>
                    <a:bodyPr lIns="63360" rIns="63360" tIns="8640" bIns="0"/>
                    <a:p>
                      <a:pPr>
                        <a:lnSpc>
                          <a:spcPct val="115000"/>
                        </a:lnSpc>
                      </a:pPr>
                      <a:r>
                        <a:rPr b="1" lang="ru-RU" sz="1200">
                          <a:solidFill>
                            <a:srgbClr val="ffffff"/>
                          </a:solidFill>
                          <a:latin typeface="Calibri"/>
                        </a:rPr>
                        <a:t>Арталан ед.</a:t>
                      </a:r>
                      <a:endParaRPr/>
                    </a:p>
                  </a:txBody>
                  <a:tcPr/>
                </a:tc>
                <a:tc>
                  <a:txBody>
                    <a:bodyPr lIns="63360" rIns="63360" tIns="8640" bIns="0"/>
                    <a:p>
                      <a:pPr>
                        <a:lnSpc>
                          <a:spcPct val="115000"/>
                        </a:lnSpc>
                      </a:pPr>
                      <a:r>
                        <a:rPr b="1" lang="ru-RU" sz="1200">
                          <a:solidFill>
                            <a:srgbClr val="ffffff"/>
                          </a:solidFill>
                          <a:latin typeface="Calibri"/>
                        </a:rPr>
                        <a:t>2014 во</a:t>
                      </a:r>
                      <a:endParaRPr/>
                    </a:p>
                  </a:txBody>
                  <a:tcPr/>
                </a:tc>
                <a:tc>
                  <a:txBody>
                    <a:bodyPr lIns="63360" rIns="63360" tIns="8640" bIns="0"/>
                    <a:p>
                      <a:pPr>
                        <a:lnSpc>
                          <a:spcPct val="115000"/>
                        </a:lnSpc>
                      </a:pPr>
                      <a:r>
                        <a:rPr b="1" lang="ru-RU" sz="1200">
                          <a:solidFill>
                            <a:srgbClr val="ffffff"/>
                          </a:solidFill>
                          <a:latin typeface="Calibri"/>
                        </a:rPr>
                        <a:t>2015 во план </a:t>
                      </a:r>
                      <a:endParaRPr/>
                    </a:p>
                  </a:txBody>
                  <a:tcPr/>
                </a:tc>
                <a:tc>
                  <a:txBody>
                    <a:bodyPr lIns="63360" rIns="63360" tIns="8640" bIns="0"/>
                    <a:p>
                      <a:pPr>
                        <a:lnSpc>
                          <a:spcPct val="115000"/>
                        </a:lnSpc>
                      </a:pPr>
                      <a:r>
                        <a:rPr b="1" lang="ru-RU" sz="1200">
                          <a:solidFill>
                            <a:srgbClr val="ffffff"/>
                          </a:solidFill>
                          <a:latin typeface="Calibri"/>
                        </a:rPr>
                        <a:t>2015 во вӧчӧма</a:t>
                      </a:r>
                      <a:endParaRPr/>
                    </a:p>
                  </a:txBody>
                  <a:tcPr/>
                </a:tc>
              </a:tr>
              <a:tr h="392760">
                <a:tc>
                  <a:txBody>
                    <a:bodyPr lIns="63360" rIns="63360" tIns="8640" bIns="0"/>
                    <a:p>
                      <a:pPr>
                        <a:lnSpc>
                          <a:spcPct val="115000"/>
                        </a:lnSpc>
                      </a:pPr>
                      <a:r>
                        <a:rPr b="1" lang="ru-RU" sz="1200">
                          <a:solidFill>
                            <a:srgbClr val="ffffff"/>
                          </a:solidFill>
                          <a:latin typeface="Calibri"/>
                        </a:rPr>
                        <a:t>ВРП-лӧн транспортоёмкосьт</a:t>
                      </a:r>
                      <a:endParaRPr/>
                    </a:p>
                  </a:txBody>
                  <a:tcPr/>
                </a:tc>
                <a:tc>
                  <a:txBody>
                    <a:bodyPr lIns="63360" rIns="63360" tIns="8640" bIns="0"/>
                    <a:p>
                      <a:pPr algn="ctr">
                        <a:lnSpc>
                          <a:spcPct val="115000"/>
                        </a:lnSpc>
                      </a:pPr>
                      <a:r>
                        <a:rPr lang="ru-RU" sz="1200">
                          <a:solidFill>
                            <a:srgbClr val="000000"/>
                          </a:solidFill>
                          <a:latin typeface="Calibri"/>
                        </a:rPr>
                        <a:t> </a:t>
                      </a:r>
                      <a:r>
                        <a:rPr lang="ru-RU" sz="1200">
                          <a:solidFill>
                            <a:srgbClr val="000000"/>
                          </a:solidFill>
                          <a:latin typeface="Calibri"/>
                        </a:rPr>
                        <a:t>сюрс тонна-км/шайт</a:t>
                      </a:r>
                      <a:endParaRPr/>
                    </a:p>
                  </a:txBody>
                  <a:tcPr/>
                </a:tc>
                <a:tc>
                  <a:txBody>
                    <a:bodyPr lIns="6840" rIns="6840" tIns="6840" bIns="0"/>
                    <a:p>
                      <a:pPr algn="ctr">
                        <a:lnSpc>
                          <a:spcPct val="115000"/>
                        </a:lnSpc>
                      </a:pPr>
                      <a:r>
                        <a:rPr lang="ru-RU" sz="1200">
                          <a:solidFill>
                            <a:srgbClr val="000000"/>
                          </a:solidFill>
                          <a:latin typeface="Calibri"/>
                        </a:rPr>
                        <a:t>0,022</a:t>
                      </a:r>
                      <a:endParaRPr/>
                    </a:p>
                  </a:txBody>
                  <a:tcPr/>
                </a:tc>
                <a:tc>
                  <a:txBody>
                    <a:bodyPr lIns="6840" rIns="6840" tIns="6840" bIns="0"/>
                    <a:p>
                      <a:pPr algn="ctr">
                        <a:lnSpc>
                          <a:spcPct val="115000"/>
                        </a:lnSpc>
                      </a:pPr>
                      <a:r>
                        <a:rPr lang="ru-RU" sz="1200">
                          <a:solidFill>
                            <a:srgbClr val="000000"/>
                          </a:solidFill>
                          <a:latin typeface="Calibri"/>
                        </a:rPr>
                        <a:t>0,030</a:t>
                      </a:r>
                      <a:endParaRPr/>
                    </a:p>
                  </a:txBody>
                  <a:tcPr/>
                </a:tc>
                <a:tc>
                  <a:txBody>
                    <a:bodyPr lIns="6840" rIns="6840" tIns="6840" bIns="0"/>
                    <a:p>
                      <a:pPr algn="ctr">
                        <a:lnSpc>
                          <a:spcPct val="115000"/>
                        </a:lnSpc>
                      </a:pPr>
                      <a:r>
                        <a:rPr lang="ru-RU" sz="1200">
                          <a:solidFill>
                            <a:srgbClr val="000000"/>
                          </a:solidFill>
                          <a:latin typeface="Calibri"/>
                        </a:rPr>
                        <a:t>0,023</a:t>
                      </a:r>
                      <a:endParaRPr/>
                    </a:p>
                  </a:txBody>
                  <a:tcPr/>
                </a:tc>
              </a:tr>
              <a:tr h="392760">
                <a:tc>
                  <a:txBody>
                    <a:bodyPr lIns="63360" rIns="63360" tIns="8640" bIns="0"/>
                    <a:p>
                      <a:pPr>
                        <a:lnSpc>
                          <a:spcPct val="115000"/>
                        </a:lnSpc>
                      </a:pPr>
                      <a:r>
                        <a:rPr b="1" lang="ru-RU" sz="1200">
                          <a:solidFill>
                            <a:srgbClr val="ffffff"/>
                          </a:solidFill>
                          <a:latin typeface="Calibri"/>
                        </a:rPr>
                        <a:t>Олысьясӧн автомашина транспортӧн ветлан тшӧкыдлун</a:t>
                      </a:r>
                      <a:endParaRPr/>
                    </a:p>
                  </a:txBody>
                  <a:tcPr/>
                </a:tc>
                <a:tc>
                  <a:txBody>
                    <a:bodyPr lIns="63360" rIns="63360" tIns="8640" bIns="0"/>
                    <a:p>
                      <a:pPr algn="ctr">
                        <a:lnSpc>
                          <a:spcPct val="115000"/>
                        </a:lnSpc>
                      </a:pPr>
                      <a:r>
                        <a:rPr lang="ru-RU" sz="1200">
                          <a:solidFill>
                            <a:srgbClr val="000000"/>
                          </a:solidFill>
                          <a:latin typeface="Calibri"/>
                        </a:rPr>
                        <a:t>ветлӧм/морт</a:t>
                      </a:r>
                      <a:endParaRPr/>
                    </a:p>
                  </a:txBody>
                  <a:tcPr/>
                </a:tc>
                <a:tc>
                  <a:txBody>
                    <a:bodyPr lIns="6840" rIns="6840" tIns="6840" bIns="0"/>
                    <a:p>
                      <a:pPr algn="ctr">
                        <a:lnSpc>
                          <a:spcPct val="115000"/>
                        </a:lnSpc>
                      </a:pPr>
                      <a:r>
                        <a:rPr lang="ru-RU" sz="1200">
                          <a:solidFill>
                            <a:srgbClr val="000000"/>
                          </a:solidFill>
                          <a:latin typeface="Calibri"/>
                        </a:rPr>
                        <a:t> </a:t>
                      </a:r>
                      <a:r>
                        <a:rPr lang="ru-RU" sz="1200">
                          <a:solidFill>
                            <a:srgbClr val="000000"/>
                          </a:solidFill>
                          <a:latin typeface="Calibri"/>
                        </a:rPr>
                        <a:t>-</a:t>
                      </a:r>
                      <a:endParaRPr/>
                    </a:p>
                  </a:txBody>
                  <a:tcPr/>
                </a:tc>
                <a:tc>
                  <a:txBody>
                    <a:bodyPr lIns="6840" rIns="6840" tIns="6840" bIns="0"/>
                    <a:p>
                      <a:pPr algn="ctr">
                        <a:lnSpc>
                          <a:spcPct val="115000"/>
                        </a:lnSpc>
                      </a:pPr>
                      <a:r>
                        <a:rPr lang="ru-RU" sz="1200">
                          <a:solidFill>
                            <a:srgbClr val="000000"/>
                          </a:solidFill>
                          <a:latin typeface="Calibri"/>
                        </a:rPr>
                        <a:t>70,86</a:t>
                      </a:r>
                      <a:endParaRPr/>
                    </a:p>
                  </a:txBody>
                  <a:tcPr/>
                </a:tc>
                <a:tc>
                  <a:txBody>
                    <a:bodyPr lIns="6840" rIns="6840" tIns="6840" bIns="0"/>
                    <a:p>
                      <a:pPr algn="ctr">
                        <a:lnSpc>
                          <a:spcPct val="115000"/>
                        </a:lnSpc>
                      </a:pPr>
                      <a:r>
                        <a:rPr lang="ru-RU" sz="1200">
                          <a:solidFill>
                            <a:srgbClr val="000000"/>
                          </a:solidFill>
                          <a:latin typeface="Calibri"/>
                        </a:rPr>
                        <a:t>74,45</a:t>
                      </a:r>
                      <a:endParaRPr/>
                    </a:p>
                  </a:txBody>
                  <a:tcPr/>
                </a:tc>
              </a:tr>
              <a:tr h="392760">
                <a:tc>
                  <a:txBody>
                    <a:bodyPr lIns="63360" rIns="63360" tIns="8640" bIns="0"/>
                    <a:p>
                      <a:pPr>
                        <a:lnSpc>
                          <a:spcPct val="115000"/>
                        </a:lnSpc>
                      </a:pPr>
                      <a:r>
                        <a:rPr b="1" lang="ru-RU" sz="1200">
                          <a:solidFill>
                            <a:srgbClr val="ffffff"/>
                          </a:solidFill>
                          <a:latin typeface="Calibri"/>
                        </a:rPr>
                        <a:t>Олысьясӧн кӧрт туй транспортӧн ветлан тшӧкыдлун</a:t>
                      </a:r>
                      <a:endParaRPr/>
                    </a:p>
                  </a:txBody>
                  <a:tcPr/>
                </a:tc>
                <a:tc>
                  <a:txBody>
                    <a:bodyPr lIns="63360" rIns="63360" tIns="8640" bIns="0"/>
                    <a:p>
                      <a:pPr algn="ctr">
                        <a:lnSpc>
                          <a:spcPct val="115000"/>
                        </a:lnSpc>
                      </a:pPr>
                      <a:r>
                        <a:rPr lang="ru-RU" sz="1200">
                          <a:solidFill>
                            <a:srgbClr val="000000"/>
                          </a:solidFill>
                          <a:latin typeface="Calibri"/>
                        </a:rPr>
                        <a:t>ветлӧм/морт</a:t>
                      </a:r>
                      <a:endParaRPr/>
                    </a:p>
                  </a:txBody>
                  <a:tcPr/>
                </a:tc>
                <a:tc>
                  <a:txBody>
                    <a:bodyPr lIns="6840" rIns="6840" tIns="6840" bIns="0"/>
                    <a:p>
                      <a:pPr algn="ctr">
                        <a:lnSpc>
                          <a:spcPct val="115000"/>
                        </a:lnSpc>
                      </a:pPr>
                      <a:r>
                        <a:rPr lang="ru-RU" sz="1200">
                          <a:solidFill>
                            <a:srgbClr val="000000"/>
                          </a:solidFill>
                          <a:latin typeface="Calibri"/>
                        </a:rPr>
                        <a:t> </a:t>
                      </a:r>
                      <a:r>
                        <a:rPr lang="ru-RU" sz="1200">
                          <a:solidFill>
                            <a:srgbClr val="000000"/>
                          </a:solidFill>
                          <a:latin typeface="Calibri"/>
                        </a:rPr>
                        <a:t>-</a:t>
                      </a:r>
                      <a:endParaRPr/>
                    </a:p>
                  </a:txBody>
                  <a:tcPr/>
                </a:tc>
                <a:tc>
                  <a:txBody>
                    <a:bodyPr lIns="6840" rIns="6840" tIns="6840" bIns="0"/>
                    <a:p>
                      <a:pPr algn="ctr">
                        <a:lnSpc>
                          <a:spcPct val="115000"/>
                        </a:lnSpc>
                      </a:pPr>
                      <a:r>
                        <a:rPr lang="ru-RU" sz="1200">
                          <a:solidFill>
                            <a:srgbClr val="000000"/>
                          </a:solidFill>
                          <a:latin typeface="Calibri"/>
                        </a:rPr>
                        <a:t>3,46</a:t>
                      </a:r>
                      <a:endParaRPr/>
                    </a:p>
                  </a:txBody>
                  <a:tcPr/>
                </a:tc>
                <a:tc>
                  <a:txBody>
                    <a:bodyPr lIns="6840" rIns="6840" tIns="6840" bIns="0"/>
                    <a:p>
                      <a:pPr algn="ctr">
                        <a:lnSpc>
                          <a:spcPct val="115000"/>
                        </a:lnSpc>
                      </a:pPr>
                      <a:r>
                        <a:rPr lang="ru-RU" sz="1200">
                          <a:solidFill>
                            <a:srgbClr val="000000"/>
                          </a:solidFill>
                          <a:latin typeface="Calibri"/>
                        </a:rPr>
                        <a:t>4,07</a:t>
                      </a:r>
                      <a:endParaRPr/>
                    </a:p>
                  </a:txBody>
                  <a:tcPr/>
                </a:tc>
              </a:tr>
              <a:tr h="392760">
                <a:tc>
                  <a:txBody>
                    <a:bodyPr lIns="63360" rIns="63360" tIns="8640" bIns="0"/>
                    <a:p>
                      <a:pPr>
                        <a:lnSpc>
                          <a:spcPct val="115000"/>
                        </a:lnSpc>
                      </a:pPr>
                      <a:r>
                        <a:rPr b="1" lang="ru-RU" sz="1200">
                          <a:solidFill>
                            <a:srgbClr val="ffffff"/>
                          </a:solidFill>
                          <a:latin typeface="Calibri"/>
                        </a:rPr>
                        <a:t>Олысьясӧн сынӧд транспортӧн ветлан тшӧкыдлун</a:t>
                      </a:r>
                      <a:endParaRPr/>
                    </a:p>
                  </a:txBody>
                  <a:tcPr/>
                </a:tc>
                <a:tc>
                  <a:txBody>
                    <a:bodyPr lIns="63360" rIns="63360" tIns="8640" bIns="0"/>
                    <a:p>
                      <a:pPr algn="ctr">
                        <a:lnSpc>
                          <a:spcPct val="115000"/>
                        </a:lnSpc>
                      </a:pPr>
                      <a:r>
                        <a:rPr lang="ru-RU" sz="1200">
                          <a:solidFill>
                            <a:srgbClr val="000000"/>
                          </a:solidFill>
                          <a:latin typeface="Calibri"/>
                        </a:rPr>
                        <a:t>ветлӧм/морт</a:t>
                      </a:r>
                      <a:endParaRPr/>
                    </a:p>
                  </a:txBody>
                  <a:tcPr/>
                </a:tc>
                <a:tc>
                  <a:txBody>
                    <a:bodyPr lIns="6840" rIns="6840" tIns="6840" bIns="0"/>
                    <a:p>
                      <a:pPr algn="ctr">
                        <a:lnSpc>
                          <a:spcPct val="115000"/>
                        </a:lnSpc>
                      </a:pPr>
                      <a:r>
                        <a:rPr lang="ru-RU" sz="1200">
                          <a:solidFill>
                            <a:srgbClr val="000000"/>
                          </a:solidFill>
                          <a:latin typeface="Calibri"/>
                        </a:rPr>
                        <a:t> </a:t>
                      </a:r>
                      <a:r>
                        <a:rPr lang="ru-RU" sz="1200">
                          <a:solidFill>
                            <a:srgbClr val="000000"/>
                          </a:solidFill>
                          <a:latin typeface="Calibri"/>
                        </a:rPr>
                        <a:t>-</a:t>
                      </a:r>
                      <a:endParaRPr/>
                    </a:p>
                  </a:txBody>
                  <a:tcPr/>
                </a:tc>
                <a:tc>
                  <a:txBody>
                    <a:bodyPr lIns="6840" rIns="6840" tIns="6840" bIns="0"/>
                    <a:p>
                      <a:pPr algn="ctr">
                        <a:lnSpc>
                          <a:spcPct val="115000"/>
                        </a:lnSpc>
                      </a:pPr>
                      <a:r>
                        <a:rPr lang="ru-RU" sz="1200">
                          <a:solidFill>
                            <a:srgbClr val="000000"/>
                          </a:solidFill>
                          <a:latin typeface="Calibri"/>
                        </a:rPr>
                        <a:t>0,46</a:t>
                      </a:r>
                      <a:endParaRPr/>
                    </a:p>
                  </a:txBody>
                  <a:tcPr/>
                </a:tc>
                <a:tc>
                  <a:txBody>
                    <a:bodyPr lIns="6840" rIns="6840" tIns="6840" bIns="0"/>
                    <a:p>
                      <a:pPr algn="ctr">
                        <a:lnSpc>
                          <a:spcPct val="115000"/>
                        </a:lnSpc>
                      </a:pPr>
                      <a:r>
                        <a:rPr lang="ru-RU" sz="1200">
                          <a:solidFill>
                            <a:srgbClr val="000000"/>
                          </a:solidFill>
                          <a:latin typeface="Calibri"/>
                        </a:rPr>
                        <a:t>0,47</a:t>
                      </a:r>
                      <a:endParaRPr/>
                    </a:p>
                  </a:txBody>
                  <a:tcPr/>
                </a:tc>
              </a:tr>
              <a:tr h="392760">
                <a:tc>
                  <a:txBody>
                    <a:bodyPr lIns="63360" rIns="63360" tIns="8640" bIns="0"/>
                    <a:p>
                      <a:pPr>
                        <a:lnSpc>
                          <a:spcPct val="115000"/>
                        </a:lnSpc>
                      </a:pPr>
                      <a:r>
                        <a:rPr b="1" lang="ru-RU" sz="1200">
                          <a:solidFill>
                            <a:srgbClr val="ffffff"/>
                          </a:solidFill>
                          <a:latin typeface="Calibri"/>
                        </a:rPr>
                        <a:t>Олысьясӧн вавыв транспортӧн ветлан тшӧкыдлун</a:t>
                      </a:r>
                      <a:endParaRPr/>
                    </a:p>
                  </a:txBody>
                  <a:tcPr/>
                </a:tc>
                <a:tc>
                  <a:txBody>
                    <a:bodyPr lIns="63360" rIns="63360" tIns="8640" bIns="0"/>
                    <a:p>
                      <a:pPr algn="ctr">
                        <a:lnSpc>
                          <a:spcPct val="115000"/>
                        </a:lnSpc>
                      </a:pPr>
                      <a:r>
                        <a:rPr lang="ru-RU" sz="1200">
                          <a:solidFill>
                            <a:srgbClr val="000000"/>
                          </a:solidFill>
                          <a:latin typeface="Calibri"/>
                        </a:rPr>
                        <a:t>ветлӧм/морт</a:t>
                      </a:r>
                      <a:endParaRPr/>
                    </a:p>
                  </a:txBody>
                  <a:tcPr/>
                </a:tc>
                <a:tc>
                  <a:txBody>
                    <a:bodyPr lIns="6840" rIns="6840" tIns="6840" bIns="0"/>
                    <a:p>
                      <a:pPr algn="ctr">
                        <a:lnSpc>
                          <a:spcPct val="115000"/>
                        </a:lnSpc>
                      </a:pPr>
                      <a:r>
                        <a:rPr lang="ru-RU" sz="1200">
                          <a:solidFill>
                            <a:srgbClr val="000000"/>
                          </a:solidFill>
                          <a:latin typeface="Calibri"/>
                        </a:rPr>
                        <a:t> </a:t>
                      </a:r>
                      <a:r>
                        <a:rPr lang="ru-RU" sz="1200">
                          <a:solidFill>
                            <a:srgbClr val="000000"/>
                          </a:solidFill>
                          <a:latin typeface="Calibri"/>
                        </a:rPr>
                        <a:t>-</a:t>
                      </a:r>
                      <a:endParaRPr/>
                    </a:p>
                  </a:txBody>
                  <a:tcPr/>
                </a:tc>
                <a:tc>
                  <a:txBody>
                    <a:bodyPr lIns="6840" rIns="6840" tIns="6840" bIns="0"/>
                    <a:p>
                      <a:pPr algn="ctr">
                        <a:lnSpc>
                          <a:spcPct val="115000"/>
                        </a:lnSpc>
                      </a:pPr>
                      <a:r>
                        <a:rPr lang="ru-RU" sz="1200">
                          <a:solidFill>
                            <a:srgbClr val="000000"/>
                          </a:solidFill>
                          <a:latin typeface="Calibri"/>
                        </a:rPr>
                        <a:t>0,55</a:t>
                      </a:r>
                      <a:endParaRPr/>
                    </a:p>
                  </a:txBody>
                  <a:tcPr/>
                </a:tc>
                <a:tc>
                  <a:txBody>
                    <a:bodyPr lIns="6840" rIns="6840" tIns="6840" bIns="0"/>
                    <a:p>
                      <a:pPr algn="ctr">
                        <a:lnSpc>
                          <a:spcPct val="115000"/>
                        </a:lnSpc>
                      </a:pPr>
                      <a:r>
                        <a:rPr lang="ru-RU" sz="1200">
                          <a:solidFill>
                            <a:srgbClr val="000000"/>
                          </a:solidFill>
                          <a:latin typeface="Calibri"/>
                        </a:rPr>
                        <a:t>0,57</a:t>
                      </a:r>
                      <a:endParaRPr/>
                    </a:p>
                  </a:txBody>
                  <a:tcPr/>
                </a:tc>
              </a:tr>
              <a:tr h="597960">
                <a:tc>
                  <a:txBody>
                    <a:bodyPr lIns="63360" rIns="63360" tIns="8640" bIns="0"/>
                    <a:p>
                      <a:pPr>
                        <a:lnSpc>
                          <a:spcPct val="115000"/>
                        </a:lnSpc>
                      </a:pPr>
                      <a:r>
                        <a:rPr b="1" lang="ru-RU" sz="1200">
                          <a:solidFill>
                            <a:srgbClr val="ffffff"/>
                          </a:solidFill>
                          <a:latin typeface="Calibri"/>
                        </a:rPr>
                        <a:t>Транспорт вылын доймӧмаяслӧн лыд 10 сюрс транспорт средство вылӧ</a:t>
                      </a:r>
                      <a:endParaRPr/>
                    </a:p>
                  </a:txBody>
                  <a:tcPr/>
                </a:tc>
                <a:tc>
                  <a:txBody>
                    <a:bodyPr lIns="63360" rIns="63360" tIns="8640" bIns="0"/>
                    <a:p>
                      <a:pPr algn="ctr">
                        <a:lnSpc>
                          <a:spcPct val="115000"/>
                        </a:lnSpc>
                      </a:pPr>
                      <a:r>
                        <a:rPr lang="ru-RU" sz="1200">
                          <a:solidFill>
                            <a:srgbClr val="000000"/>
                          </a:solidFill>
                          <a:latin typeface="Calibri"/>
                        </a:rPr>
                        <a:t>морт/10 сюрс транспорт средство вылӧ</a:t>
                      </a:r>
                      <a:endParaRPr/>
                    </a:p>
                  </a:txBody>
                  <a:tcPr/>
                </a:tc>
                <a:tc>
                  <a:txBody>
                    <a:bodyPr lIns="6840" rIns="6840" tIns="6840" bIns="0"/>
                    <a:p>
                      <a:pPr algn="ctr">
                        <a:lnSpc>
                          <a:spcPct val="115000"/>
                        </a:lnSpc>
                      </a:pPr>
                      <a:r>
                        <a:rPr lang="ru-RU" sz="1200">
                          <a:solidFill>
                            <a:srgbClr val="000000"/>
                          </a:solidFill>
                          <a:latin typeface="Calibri"/>
                        </a:rPr>
                        <a:t>62,87</a:t>
                      </a:r>
                      <a:endParaRPr/>
                    </a:p>
                  </a:txBody>
                  <a:tcPr/>
                </a:tc>
                <a:tc>
                  <a:txBody>
                    <a:bodyPr lIns="6840" rIns="6840" tIns="6840" bIns="0"/>
                    <a:p>
                      <a:pPr algn="ctr">
                        <a:lnSpc>
                          <a:spcPct val="115000"/>
                        </a:lnSpc>
                      </a:pPr>
                      <a:r>
                        <a:rPr lang="ru-RU" sz="1200">
                          <a:solidFill>
                            <a:srgbClr val="000000"/>
                          </a:solidFill>
                          <a:latin typeface="Calibri"/>
                        </a:rPr>
                        <a:t>71,30</a:t>
                      </a:r>
                      <a:endParaRPr/>
                    </a:p>
                  </a:txBody>
                  <a:tcPr/>
                </a:tc>
                <a:tc>
                  <a:txBody>
                    <a:bodyPr lIns="6840" rIns="6840" tIns="6840" bIns="0"/>
                    <a:p>
                      <a:pPr algn="ctr">
                        <a:lnSpc>
                          <a:spcPct val="115000"/>
                        </a:lnSpc>
                      </a:pPr>
                      <a:r>
                        <a:rPr lang="ru-RU" sz="1200">
                          <a:solidFill>
                            <a:srgbClr val="000000"/>
                          </a:solidFill>
                          <a:latin typeface="Calibri"/>
                        </a:rPr>
                        <a:t>48,50</a:t>
                      </a:r>
                      <a:endParaRPr/>
                    </a:p>
                  </a:txBody>
                  <a:tcPr/>
                </a:tc>
              </a:tr>
            </a:tbl>
          </a:graphicData>
        </a:graphic>
      </p:graphicFrame>
      <p:graphicFrame>
        <p:nvGraphicFramePr>
          <p:cNvPr id="600" name="Диаграмма 15"/>
          <p:cNvGraphicFramePr/>
          <p:nvPr/>
        </p:nvGraphicFramePr>
        <p:xfrm>
          <a:off x="467640" y="5085360"/>
          <a:ext cx="8309520" cy="1583640"/>
        </p:xfrm>
        <a:graphic>
          <a:graphicData uri="http://schemas.openxmlformats.org/drawingml/2006/chart">
            <c:chart xmlns:c="http://schemas.openxmlformats.org/drawingml/2006/chart" xmlns:r="http://schemas.openxmlformats.org/officeDocument/2006/relationships" r:id="rId1"/>
          </a:graphicData>
        </a:graphic>
      </p:graphicFrame>
    </p:spTree>
  </p:cSld>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1" name="TextShape 1"/>
          <p:cNvSpPr txBox="1"/>
          <p:nvPr/>
        </p:nvSpPr>
        <p:spPr>
          <a:xfrm>
            <a:off x="0" y="6492960"/>
            <a:ext cx="395280" cy="364680"/>
          </a:xfrm>
          <a:prstGeom prst="rect">
            <a:avLst/>
          </a:prstGeom>
        </p:spPr>
        <p:txBody>
          <a:bodyPr anchor="ctr"/>
          <a:p>
            <a:pPr>
              <a:lnSpc>
                <a:spcPct val="100000"/>
              </a:lnSpc>
            </a:pPr>
            <a:fld id="{9BC17B7A-3005-498C-9567-20E7D5DEF887}" type="slidenum">
              <a:rPr lang="ru-RU" sz="1200">
                <a:solidFill>
                  <a:srgbClr val="ffc000"/>
                </a:solidFill>
                <a:latin typeface="Calibri"/>
              </a:rPr>
              <a:t>&lt;номер&gt;</a:t>
            </a:fld>
            <a:endParaRPr/>
          </a:p>
        </p:txBody>
      </p:sp>
      <p:sp>
        <p:nvSpPr>
          <p:cNvPr id="602" name="CustomShape 2"/>
          <p:cNvSpPr/>
          <p:nvPr/>
        </p:nvSpPr>
        <p:spPr>
          <a:xfrm>
            <a:off x="467640" y="1052640"/>
            <a:ext cx="8309520" cy="5360040"/>
          </a:xfrm>
          <a:prstGeom prst="rect">
            <a:avLst/>
          </a:prstGeom>
          <a:noFill/>
          <a:ln>
            <a:noFill/>
          </a:ln>
        </p:spPr>
        <p:txBody>
          <a:bodyPr lIns="90000" rIns="90000" tIns="45000" bIns="45000"/>
          <a:p>
            <a:pPr algn="ctr">
              <a:lnSpc>
                <a:spcPct val="100000"/>
              </a:lnSpc>
            </a:pPr>
            <a:r>
              <a:rPr b="1" lang="ru-RU" sz="1600">
                <a:solidFill>
                  <a:srgbClr val="77933c"/>
                </a:solidFill>
                <a:latin typeface="Times New Roman"/>
              </a:rPr>
              <a:t>ТРАНСПОРТ</a:t>
            </a:r>
            <a:endParaRPr/>
          </a:p>
          <a:p>
            <a:pPr algn="just">
              <a:lnSpc>
                <a:spcPct val="100000"/>
              </a:lnSpc>
            </a:pPr>
            <a:r>
              <a:rPr lang="ru-RU" sz="1300">
                <a:solidFill>
                  <a:srgbClr val="000000"/>
                </a:solidFill>
                <a:latin typeface="Times New Roman"/>
              </a:rPr>
              <a:t>2015 во вылӧ поездъяслӧн ветлан график серти Коми Республикаын йӧзлы колана маршрутъяс серти ветлӧдлӧ став карбердса поезд да ылӧ ветлысь поезд. 2015 воын Коми Республикаын кар бердын ветлӧдлiс 9 пара поезд 7 маршрут серти (кыдзи и 2014 воын), а сiдзжӧ ылӧ ветлысь 22 пара поезд (2014 воын – 17 пара поезд).</a:t>
            </a:r>
            <a:endParaRPr/>
          </a:p>
          <a:p>
            <a:pPr algn="just">
              <a:lnSpc>
                <a:spcPct val="100000"/>
              </a:lnSpc>
            </a:pPr>
            <a:r>
              <a:rPr lang="ru-RU" sz="1300">
                <a:solidFill>
                  <a:srgbClr val="000000"/>
                </a:solidFill>
                <a:latin typeface="Times New Roman"/>
              </a:rPr>
              <a:t>Котыртӧма 33/34 №-а Сыктывкар–Москва фирменнӧй поездлысь содтӧд рейсъяс, содтicны рейсъяс  «Сыктывкар-Кослан» пассажирскӧй поездлысь. Ставнас 2015 воын Коми Республикаын ветлысь поездъяс нуисны-вайисны 3,5 млн. мортӧс (2014 воын – 2,5 млн. мортӧс). </a:t>
            </a:r>
            <a:endParaRPr/>
          </a:p>
          <a:p>
            <a:pPr algn="just">
              <a:lnSpc>
                <a:spcPct val="100000"/>
              </a:lnSpc>
            </a:pPr>
            <a:r>
              <a:rPr lang="ru-RU" sz="1300">
                <a:solidFill>
                  <a:srgbClr val="000000"/>
                </a:solidFill>
                <a:latin typeface="Times New Roman"/>
              </a:rPr>
              <a:t>2015 воын сынӧд транспортлӧн сӧвмӧмыс петкӧдчис сыын, мый содiс дiнмуса самолётнӧй парк. Лизинг кузя сёрнитчӧмъяс серти Коми Республикаӧ воис «Эмбраер-145» 3 среднемагистральнӧй самолёт, мыйяс республикапытшса уна йӧза ылi маршрутъяс вылын (тайӧ Сыктывкар-Воркута, Сыктывкар-Усинск) вежисны      Л-410 самолётъяс, а сiдзжӧ сетiсны позянлун котыртны дiнмукостса авиаперевозкаяс Коми Республикаысь Россия Федерацияса сэтшӧм гырысь каръясӧ, кыдзи Москва, Санкт-Петербург, Самара, Екатеринбург, Уфа, Нарьян-Мар, Киров да гожӧмын Россияса лунвыв каръясӧ (Анапа, Сочи, Краснодар, Минеральные Воды). </a:t>
            </a:r>
            <a:endParaRPr/>
          </a:p>
          <a:p>
            <a:pPr algn="just">
              <a:lnSpc>
                <a:spcPct val="100000"/>
              </a:lnSpc>
            </a:pPr>
            <a:r>
              <a:rPr lang="ru-RU" sz="1300">
                <a:solidFill>
                  <a:srgbClr val="000000"/>
                </a:solidFill>
                <a:latin typeface="Times New Roman"/>
              </a:rPr>
              <a:t>Уджалӧ Сыктывкарысь республикаса 9 карӧ да районса шӧринӧ дiнмупытшса став авиарейсыс; 5 муниципальнӧй юкӧнӧ муниципалитет костын пассажирскӧй 4 авиамаршрут; 5 муниципальнӧй юкӧнын сьӧкыда воӧдчан олан пунктъясӧ муниципалитет костын пассажирскӧй авиамаршрутъяс. Коми Республикаса аэропортъясысь ставнас мӧдӧдӧма 401,7 сюрс мортӧс (2014 воын – 405,6 сюрс мортӧс).</a:t>
            </a:r>
            <a:endParaRPr/>
          </a:p>
          <a:p>
            <a:pPr algn="just">
              <a:lnSpc>
                <a:spcPct val="100000"/>
              </a:lnSpc>
            </a:pPr>
            <a:r>
              <a:rPr lang="ru-RU" sz="1300">
                <a:solidFill>
                  <a:srgbClr val="000000"/>
                </a:solidFill>
                <a:latin typeface="Times New Roman"/>
              </a:rPr>
              <a:t>2015 вося навигация дырйи котыртӧма муниципалитет пытшкын да муниципалитет костын Печора ю вывтi йӧзӧс вавыв транспортӧн новлӧдлӧм. Тайӧ маршрутӧ пырӧ Вуктыл, Чилимдiн да Изьва районса да Печора карса 28 олан пункт. Ставнас навигация кадколастӧ пытшкӧсса вавыв транспортӧн йӧзӧс новлӧдлысь организацияяс нуисны-вайисны 492,4 сюрс мортӧс (2014  воын – 529,4 сюрс мортӧс).</a:t>
            </a:r>
            <a:endParaRPr/>
          </a:p>
          <a:p>
            <a:pPr algn="just">
              <a:lnSpc>
                <a:spcPct val="100000"/>
              </a:lnSpc>
            </a:pPr>
            <a:r>
              <a:rPr lang="ru-RU" sz="1300">
                <a:solidFill>
                  <a:srgbClr val="000000"/>
                </a:solidFill>
                <a:latin typeface="Times New Roman"/>
              </a:rPr>
              <a:t>2015 воын ветлан везсӧ ыдждӧдӧм-бурмӧдӧм бӧрын автомашина транспорт услугаясӧн йӧзӧс могмӧдӧма муниципалитеткостса (карберса да каркостса) 39 маршрут вылын (2014 воын – 41 маршрут). Восьтӧма муниципалитет костын пыр ветлысь «Ухта-Сосногорск-Изьва» 555-а № выль автобус маршрут. Ставнас ӧтув вӧдитчан автобусъясӧн 2015 воын нуӧма-вайӧма 64,1 миллион мортӧс, мый колян во серти 1,1 прӧчент вылӧ этшаджык.</a:t>
            </a:r>
            <a:endParaRPr/>
          </a:p>
        </p:txBody>
      </p:sp>
      <p:sp>
        <p:nvSpPr>
          <p:cNvPr id="603" name="CustomShape 3"/>
          <p:cNvSpPr/>
          <p:nvPr/>
        </p:nvSpPr>
        <p:spPr>
          <a:xfrm>
            <a:off x="467640" y="692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4" name="TextShape 1"/>
          <p:cNvSpPr txBox="1"/>
          <p:nvPr/>
        </p:nvSpPr>
        <p:spPr>
          <a:xfrm>
            <a:off x="0" y="6492960"/>
            <a:ext cx="395280" cy="364680"/>
          </a:xfrm>
          <a:prstGeom prst="rect">
            <a:avLst/>
          </a:prstGeom>
        </p:spPr>
        <p:txBody>
          <a:bodyPr anchor="ctr"/>
          <a:p>
            <a:pPr>
              <a:lnSpc>
                <a:spcPct val="100000"/>
              </a:lnSpc>
            </a:pPr>
            <a:fld id="{3AA53A9D-91B6-46D9-AE5C-387920A9D47B}" type="slidenum">
              <a:rPr lang="ru-RU" sz="1200">
                <a:solidFill>
                  <a:srgbClr val="ffc000"/>
                </a:solidFill>
                <a:latin typeface="Calibri"/>
              </a:rPr>
              <a:t>&lt;номер&gt;</a:t>
            </a:fld>
            <a:endParaRPr/>
          </a:p>
        </p:txBody>
      </p:sp>
      <p:sp>
        <p:nvSpPr>
          <p:cNvPr id="605" name="CustomShape 2"/>
          <p:cNvSpPr/>
          <p:nvPr/>
        </p:nvSpPr>
        <p:spPr>
          <a:xfrm>
            <a:off x="467640" y="1168920"/>
            <a:ext cx="8309520" cy="4924440"/>
          </a:xfrm>
          <a:prstGeom prst="rect">
            <a:avLst/>
          </a:prstGeom>
          <a:noFill/>
          <a:ln>
            <a:noFill/>
          </a:ln>
        </p:spPr>
        <p:txBody>
          <a:bodyPr lIns="90000" rIns="90000" tIns="45000" bIns="45000"/>
          <a:p>
            <a:pPr algn="ctr">
              <a:lnSpc>
                <a:spcPct val="100000"/>
              </a:lnSpc>
            </a:pPr>
            <a:r>
              <a:rPr b="1" lang="ru-RU" sz="1600">
                <a:solidFill>
                  <a:srgbClr val="77933c"/>
                </a:solidFill>
                <a:latin typeface="Times New Roman"/>
              </a:rPr>
              <a:t>ТУЙ ОВМӦС</a:t>
            </a:r>
            <a:endParaRPr/>
          </a:p>
          <a:p>
            <a:pPr algn="just">
              <a:lnSpc>
                <a:spcPct val="114000"/>
              </a:lnSpc>
            </a:pPr>
            <a:r>
              <a:rPr lang="ru-RU" sz="1300">
                <a:solidFill>
                  <a:srgbClr val="000000"/>
                </a:solidFill>
                <a:latin typeface="Times New Roman"/>
              </a:rPr>
              <a:t>2015 воын могмӧдӧма дiнму да меставывса тӧдчанлуна ӧтув вӧдитчан автомашина туйяслысь вогӧгӧрся уджсӧ 7 сюрсысь унджык километр вылын, дiнму туйяс вылын лӧсьӧдӧма йи вывтi 20 вуджанiн, а сiдзжӧ уджӧдӧма меставывса тӧдчанлуна 1,5 сюрс километра тӧвся автомашина туйяс да на вылын йи вывтi 52 вуджанiн.</a:t>
            </a:r>
            <a:endParaRPr/>
          </a:p>
          <a:p>
            <a:pPr algn="just">
              <a:lnSpc>
                <a:spcPct val="114000"/>
              </a:lnSpc>
            </a:pPr>
            <a:r>
              <a:rPr lang="ru-RU" sz="1300">
                <a:solidFill>
                  <a:srgbClr val="000000"/>
                </a:solidFill>
                <a:latin typeface="Times New Roman"/>
              </a:rPr>
              <a:t>Капитальнӧя дзоньталӧма да дзоньталӧма дiнму тӧдчанлуна ӧтув вӧдитчан автомашина туйяссӧ 43,4 километр кузьта, дзоньталӧма 5 пос 655,4 погоннӧй метр ӧтувъя кузьтанас.</a:t>
            </a:r>
            <a:endParaRPr/>
          </a:p>
          <a:p>
            <a:pPr algn="just">
              <a:lnSpc>
                <a:spcPct val="114000"/>
              </a:lnSpc>
            </a:pPr>
            <a:r>
              <a:rPr lang="ru-RU" sz="1300">
                <a:solidFill>
                  <a:srgbClr val="000000"/>
                </a:solidFill>
                <a:latin typeface="Times New Roman"/>
              </a:rPr>
              <a:t>Помалӧма стрӧитны Кӧрткерӧс с. гӧгӧр автомашина туй, пыртӧма уджӧ асфальт веркӧса 6,134 км туй да Кия-ю вомӧн 44,2 метр кузьта ж/б пос.</a:t>
            </a:r>
            <a:endParaRPr/>
          </a:p>
          <a:p>
            <a:pPr algn="just">
              <a:lnSpc>
                <a:spcPct val="114000"/>
              </a:lnSpc>
            </a:pPr>
            <a:r>
              <a:rPr lang="ru-RU" sz="1300">
                <a:solidFill>
                  <a:srgbClr val="000000"/>
                </a:solidFill>
                <a:latin typeface="Times New Roman"/>
              </a:rPr>
              <a:t>Помалӧма выльмӧдны «Вятка» автомашина туйсянь «Куниб - Волся - Ягдор» автомашина туйлысь 0,641 км кузьта участок. </a:t>
            </a:r>
            <a:endParaRPr/>
          </a:p>
          <a:p>
            <a:pPr algn="just">
              <a:lnSpc>
                <a:spcPct val="114000"/>
              </a:lnSpc>
            </a:pPr>
            <a:r>
              <a:rPr lang="ru-RU" sz="1300">
                <a:solidFill>
                  <a:srgbClr val="000000"/>
                </a:solidFill>
                <a:latin typeface="Times New Roman"/>
              </a:rPr>
              <a:t>Аварийнӧй посъяс бырӧдан уджтас серти выльмӧдӧм бӧрын пыртӧма уджӧ кӧртысь пролётнӧй стрӧйбаяса 5 пос 108,3 погоннӧй метр ӧтувъя кузьтанас Удора, Княжпогост да Койгорт районъясса автомашина туйяс вылын, Княжпогост районын 2 метр диаметра кӧрт гофрируйтӧм труба отсӧгӧн выльысь лӧсьӧдӧма ӧти аварийнӧй пу пос.</a:t>
            </a:r>
            <a:endParaRPr/>
          </a:p>
          <a:p>
            <a:pPr algn="just">
              <a:lnSpc>
                <a:spcPct val="114000"/>
              </a:lnSpc>
            </a:pPr>
            <a:r>
              <a:rPr lang="ru-RU" sz="1300">
                <a:solidFill>
                  <a:srgbClr val="000000"/>
                </a:solidFill>
                <a:latin typeface="Times New Roman"/>
              </a:rPr>
              <a:t>Водзӧ нуӧдiсны Лыжа ю вомӧн пос стрӧитан да «Ухта - Мылдiн» автомашина туй участокъяс выльмӧдан уджъяс.</a:t>
            </a:r>
            <a:endParaRPr/>
          </a:p>
          <a:p>
            <a:pPr algn="just">
              <a:lnSpc>
                <a:spcPct val="114000"/>
              </a:lnSpc>
            </a:pPr>
            <a:r>
              <a:rPr lang="ru-RU" sz="1300">
                <a:solidFill>
                  <a:srgbClr val="000000"/>
                </a:solidFill>
                <a:latin typeface="Times New Roman"/>
              </a:rPr>
              <a:t>Муниципальнӧй везйын дзоньталӧма меставывса тӧдчанлуна ӧтув вӧдитчан 26 км автомашина туй (Воркута карса Кытш туйлысь участокъяс), выльмӧдӧма Вуктыл районын Гортъёль ю вомӧн 27,6 погоннӧй метр кузьта пос да Мылдiн районын Палью ю вомӧн 89,2 погоннӧй метр кузьта пос. </a:t>
            </a:r>
            <a:endParaRPr/>
          </a:p>
          <a:p>
            <a:pPr algn="just">
              <a:lnSpc>
                <a:spcPct val="114000"/>
              </a:lnSpc>
            </a:pPr>
            <a:r>
              <a:rPr lang="ru-RU" sz="1300">
                <a:solidFill>
                  <a:srgbClr val="000000"/>
                </a:solidFill>
                <a:latin typeface="Times New Roman"/>
              </a:rPr>
              <a:t>Туй юкӧнын татшӧм мераяс отсӧгӧн 2015 воын 2014 во серти содiс нормативнӧй корӧмъяслы лӧсялана ӧтув вӧдитчан автомашина туйяслӧн кузьтаыс ӧтув вӧдичан автомашина туйяслӧн ӧтувъя кузьта серти, 47,82 прӧчентсянь 48,45 прӧчентӧдз.</a:t>
            </a:r>
            <a:endParaRPr/>
          </a:p>
        </p:txBody>
      </p:sp>
      <p:sp>
        <p:nvSpPr>
          <p:cNvPr id="606" name="CustomShape 3"/>
          <p:cNvSpPr/>
          <p:nvPr/>
        </p:nvSpPr>
        <p:spPr>
          <a:xfrm>
            <a:off x="467640" y="692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7" name="TextShape 1"/>
          <p:cNvSpPr txBox="1"/>
          <p:nvPr/>
        </p:nvSpPr>
        <p:spPr>
          <a:xfrm>
            <a:off x="0" y="6492960"/>
            <a:ext cx="395280" cy="364680"/>
          </a:xfrm>
          <a:prstGeom prst="rect">
            <a:avLst/>
          </a:prstGeom>
        </p:spPr>
        <p:txBody>
          <a:bodyPr anchor="ctr"/>
          <a:p>
            <a:pPr>
              <a:lnSpc>
                <a:spcPct val="100000"/>
              </a:lnSpc>
            </a:pPr>
            <a:fld id="{B7F98548-A7C2-4E4B-A0DE-0DFA41CE85B7}" type="slidenum">
              <a:rPr lang="ru-RU" sz="1200">
                <a:solidFill>
                  <a:srgbClr val="ffc000"/>
                </a:solidFill>
                <a:latin typeface="Calibri"/>
              </a:rPr>
              <a:t>&lt;номер&gt;</a:t>
            </a:fld>
            <a:endParaRPr/>
          </a:p>
        </p:txBody>
      </p:sp>
      <p:sp>
        <p:nvSpPr>
          <p:cNvPr id="608" name="CustomShape 2"/>
          <p:cNvSpPr/>
          <p:nvPr/>
        </p:nvSpPr>
        <p:spPr>
          <a:xfrm>
            <a:off x="462240" y="1989000"/>
            <a:ext cx="8309520" cy="72972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a:t>
            </a:r>
            <a:r>
              <a:rPr lang="ru-RU" sz="1400">
                <a:solidFill>
                  <a:srgbClr val="000000"/>
                </a:solidFill>
                <a:latin typeface="Times New Roman"/>
              </a:rPr>
              <a:t>ӧдӧма Коми Республикаса Веськӧдлан котырлӧн 2012.09.28 лунся 424 №-а шуӧмӧн.</a:t>
            </a:r>
            <a:endParaRPr/>
          </a:p>
          <a:p>
            <a:pPr algn="ctr">
              <a:lnSpc>
                <a:spcPct val="100000"/>
              </a:lnSpc>
            </a:pPr>
            <a:r>
              <a:rPr lang="ru-RU" sz="1400">
                <a:solidFill>
                  <a:srgbClr val="000000"/>
                </a:solidFill>
                <a:latin typeface="Times New Roman"/>
              </a:rPr>
              <a:t>Шӧр мог – лӧсьӧдны условиеяс, медым зумыда сӧвмӧдны агропомышленнӧй, чери овмӧс комплексъяс</a:t>
            </a:r>
            <a:endParaRPr/>
          </a:p>
          <a:p>
            <a:pPr algn="ctr">
              <a:lnSpc>
                <a:spcPct val="100000"/>
              </a:lnSpc>
            </a:pPr>
            <a:r>
              <a:rPr lang="ru-RU" sz="1400">
                <a:solidFill>
                  <a:srgbClr val="000000"/>
                </a:solidFill>
                <a:latin typeface="Times New Roman"/>
              </a:rPr>
              <a:t>да сиктъяс. </a:t>
            </a:r>
            <a:endParaRPr/>
          </a:p>
        </p:txBody>
      </p:sp>
      <p:sp>
        <p:nvSpPr>
          <p:cNvPr id="609" name="CustomShape 3"/>
          <p:cNvSpPr/>
          <p:nvPr/>
        </p:nvSpPr>
        <p:spPr>
          <a:xfrm>
            <a:off x="2123640" y="692640"/>
            <a:ext cx="6664320" cy="106380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13. «КОМИ РЕСПУБЛИКАЫН ВИДЗ-МУ ОВМӦС СӦВМӦДӦМ</a:t>
            </a:r>
            <a:endParaRPr/>
          </a:p>
          <a:p>
            <a:pPr algn="ctr">
              <a:lnSpc>
                <a:spcPct val="100000"/>
              </a:lnSpc>
            </a:pPr>
            <a:r>
              <a:rPr b="1" lang="ru-RU" sz="1600">
                <a:solidFill>
                  <a:srgbClr val="000000"/>
                </a:solidFill>
                <a:latin typeface="Times New Roman"/>
              </a:rPr>
              <a:t>ДА ВИДЗ-МУ ОВМӦС ПРОДУКЦИЯ, СЫРЬЁ ДА СЁЯН-ЮАН РЫНОКЪЯС ЛАДМӦДӦМ, ЧЕРИ ОВМӦС КОМПЛЕКС СӦВМӦДӦМ» КОМИ РЕСПУБЛИКАСА КАНМУ УДЖТАС</a:t>
            </a:r>
            <a:endParaRPr/>
          </a:p>
        </p:txBody>
      </p:sp>
      <p:pic>
        <p:nvPicPr>
          <p:cNvPr id="610" name="Рисунок 10" descr=""/>
          <p:cNvPicPr/>
          <p:nvPr/>
        </p:nvPicPr>
        <p:blipFill>
          <a:blip r:embed="rId1"/>
          <a:srcRect l="165000" t="82500" r="165000" b="1405625"/>
          <a:stretch>
            <a:fillRect/>
          </a:stretch>
        </p:blipFill>
        <p:spPr>
          <a:xfrm>
            <a:off x="462240" y="692640"/>
            <a:ext cx="1437480" cy="1323000"/>
          </a:xfrm>
          <a:prstGeom prst="rect">
            <a:avLst/>
          </a:prstGeom>
          <a:ln>
            <a:noFill/>
          </a:ln>
        </p:spPr>
      </p:pic>
      <p:graphicFrame>
        <p:nvGraphicFramePr>
          <p:cNvPr id="611" name="Диаграмма 12"/>
          <p:cNvGraphicFramePr/>
          <p:nvPr/>
        </p:nvGraphicFramePr>
        <p:xfrm>
          <a:off x="467640" y="3213000"/>
          <a:ext cx="8304120" cy="3528000"/>
        </p:xfrm>
        <a:graphic>
          <a:graphicData uri="http://schemas.openxmlformats.org/drawingml/2006/chart">
            <c:chart xmlns:c="http://schemas.openxmlformats.org/drawingml/2006/chart" xmlns:r="http://schemas.openxmlformats.org/officeDocument/2006/relationships" r:id="rId2"/>
          </a:graphicData>
        </a:graphic>
      </p:graphicFrame>
      <p:sp>
        <p:nvSpPr>
          <p:cNvPr id="612" name="CustomShape 4"/>
          <p:cNvSpPr/>
          <p:nvPr/>
        </p:nvSpPr>
        <p:spPr>
          <a:xfrm>
            <a:off x="462240" y="2802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уджтасувсъяс серти, млн. шайт</a:t>
            </a:r>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3" name="TextShape 1"/>
          <p:cNvSpPr txBox="1"/>
          <p:nvPr/>
        </p:nvSpPr>
        <p:spPr>
          <a:xfrm>
            <a:off x="0" y="6492960"/>
            <a:ext cx="395280" cy="364680"/>
          </a:xfrm>
          <a:prstGeom prst="rect">
            <a:avLst/>
          </a:prstGeom>
        </p:spPr>
        <p:txBody>
          <a:bodyPr anchor="ctr"/>
          <a:p>
            <a:pPr>
              <a:lnSpc>
                <a:spcPct val="100000"/>
              </a:lnSpc>
            </a:pPr>
            <a:fld id="{7167A49A-9205-432E-AAEC-241826475B21}" type="slidenum">
              <a:rPr lang="ru-RU" sz="1200">
                <a:solidFill>
                  <a:srgbClr val="ffc000"/>
                </a:solidFill>
                <a:latin typeface="Calibri"/>
              </a:rPr>
              <a:t>&lt;номер&gt;</a:t>
            </a:fld>
            <a:endParaRPr/>
          </a:p>
        </p:txBody>
      </p:sp>
      <p:graphicFrame>
        <p:nvGraphicFramePr>
          <p:cNvPr id="614" name="Диаграмма 2"/>
          <p:cNvGraphicFramePr/>
          <p:nvPr/>
        </p:nvGraphicFramePr>
        <p:xfrm>
          <a:off x="457200" y="1196640"/>
          <a:ext cx="6341760" cy="1367640"/>
        </p:xfrm>
        <a:graphic>
          <a:graphicData uri="http://schemas.openxmlformats.org/drawingml/2006/chart">
            <c:chart xmlns:c="http://schemas.openxmlformats.org/drawingml/2006/chart" xmlns:r="http://schemas.openxmlformats.org/officeDocument/2006/relationships" r:id="rId1"/>
          </a:graphicData>
        </a:graphic>
      </p:graphicFrame>
      <p:sp>
        <p:nvSpPr>
          <p:cNvPr id="615" name="CustomShape 2"/>
          <p:cNvSpPr/>
          <p:nvPr/>
        </p:nvSpPr>
        <p:spPr>
          <a:xfrm>
            <a:off x="6876360" y="1268640"/>
            <a:ext cx="1899720" cy="1295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85,3 % вылӧ. </a:t>
            </a:r>
            <a:endParaRPr/>
          </a:p>
        </p:txBody>
      </p:sp>
      <p:sp>
        <p:nvSpPr>
          <p:cNvPr id="616" name="CustomShape 3"/>
          <p:cNvSpPr/>
          <p:nvPr/>
        </p:nvSpPr>
        <p:spPr>
          <a:xfrm>
            <a:off x="4622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млн. шайт</a:t>
            </a:r>
            <a:endParaRPr/>
          </a:p>
        </p:txBody>
      </p:sp>
      <p:sp>
        <p:nvSpPr>
          <p:cNvPr id="617" name="CustomShape 4"/>
          <p:cNvSpPr/>
          <p:nvPr/>
        </p:nvSpPr>
        <p:spPr>
          <a:xfrm>
            <a:off x="467640" y="2781000"/>
            <a:ext cx="83041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2015 воын видз-му овмӧс вузӧс вӧчысьяслы канмусянь отсӧг ыджда да тэчас,</a:t>
            </a:r>
            <a:endParaRPr/>
          </a:p>
          <a:p>
            <a:pPr algn="ctr">
              <a:lnSpc>
                <a:spcPct val="100000"/>
              </a:lnSpc>
            </a:pPr>
            <a:r>
              <a:rPr b="1" lang="ru-RU" sz="1600">
                <a:solidFill>
                  <a:srgbClr val="77933c"/>
                </a:solidFill>
                <a:latin typeface="Times New Roman"/>
              </a:rPr>
              <a:t>млн. шайт</a:t>
            </a:r>
            <a:endParaRPr/>
          </a:p>
        </p:txBody>
      </p:sp>
      <p:graphicFrame>
        <p:nvGraphicFramePr>
          <p:cNvPr id="618" name="Диаграмма 16"/>
          <p:cNvGraphicFramePr/>
          <p:nvPr/>
        </p:nvGraphicFramePr>
        <p:xfrm>
          <a:off x="457560" y="3429000"/>
          <a:ext cx="8304120" cy="2088000"/>
        </p:xfrm>
        <a:graphic>
          <a:graphicData uri="http://schemas.openxmlformats.org/drawingml/2006/chart">
            <c:chart xmlns:c="http://schemas.openxmlformats.org/drawingml/2006/chart" xmlns:r="http://schemas.openxmlformats.org/officeDocument/2006/relationships" r:id="rId2"/>
          </a:graphicData>
        </a:graphic>
      </p:graphicFrame>
      <p:sp>
        <p:nvSpPr>
          <p:cNvPr id="619" name="CustomShape 5"/>
          <p:cNvSpPr/>
          <p:nvPr/>
        </p:nvSpPr>
        <p:spPr>
          <a:xfrm>
            <a:off x="462240" y="5517360"/>
            <a:ext cx="8309520" cy="1151640"/>
          </a:xfrm>
          <a:prstGeom prst="upArrowCallout">
            <a:avLst>
              <a:gd name="adj1" fmla="val 25000"/>
              <a:gd name="adj2" fmla="val 25000"/>
              <a:gd name="adj3" fmla="val 25000"/>
              <a:gd name="adj4" fmla="val 64977"/>
            </a:avLst>
          </a:prstGeom>
          <a:gradFill>
            <a:gsLst>
              <a:gs pos="0">
                <a:srgbClr val="f5f8fa"/>
              </a:gs>
              <a:gs pos="100000">
                <a:srgbClr val="9fc9d9"/>
              </a:gs>
            </a:gsLst>
            <a:path path="circle"/>
          </a:gradFill>
          <a:ln w="9360">
            <a:solidFill>
              <a:srgbClr val="328093"/>
            </a:solidFill>
            <a:round/>
          </a:ln>
        </p:spPr>
        <p:txBody>
          <a:bodyPr lIns="90000" rIns="90000" tIns="45000" bIns="45000" anchor="ctr"/>
          <a:p>
            <a:pPr algn="ctr">
              <a:lnSpc>
                <a:spcPct val="100000"/>
              </a:lnSpc>
            </a:pPr>
            <a:r>
              <a:rPr lang="ru-RU" sz="1400">
                <a:solidFill>
                  <a:srgbClr val="000000"/>
                </a:solidFill>
                <a:latin typeface="Times New Roman"/>
              </a:rPr>
              <a:t>Канмусянь отсӧгсӧ босьтiс 75 видз-му овмӧс организация, 468 крестьяна (фермер) овмӧс да асшӧр уджалысь да матӧ 2500 аспом подсобнӧй овмӧс нуӧдысь граждана.</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TextShape 1"/>
          <p:cNvSpPr txBox="1"/>
          <p:nvPr/>
        </p:nvSpPr>
        <p:spPr>
          <a:xfrm>
            <a:off x="0" y="6492960"/>
            <a:ext cx="395280" cy="364680"/>
          </a:xfrm>
          <a:prstGeom prst="rect">
            <a:avLst/>
          </a:prstGeom>
        </p:spPr>
        <p:txBody>
          <a:bodyPr anchor="ctr"/>
          <a:p>
            <a:pPr algn="ctr">
              <a:lnSpc>
                <a:spcPct val="100000"/>
              </a:lnSpc>
            </a:pPr>
            <a:fld id="{641BD3A8-4838-4B37-A94A-2B65316A1138}" type="slidenum">
              <a:rPr lang="ru-RU" sz="1200">
                <a:solidFill>
                  <a:srgbClr val="ffc000"/>
                </a:solidFill>
                <a:latin typeface="Calibri"/>
              </a:rPr>
              <a:t>&lt;номер&gt;</a:t>
            </a:fld>
            <a:endParaRPr/>
          </a:p>
        </p:txBody>
      </p:sp>
      <p:sp>
        <p:nvSpPr>
          <p:cNvPr id="156" name="CustomShape 2"/>
          <p:cNvSpPr/>
          <p:nvPr/>
        </p:nvSpPr>
        <p:spPr>
          <a:xfrm>
            <a:off x="1386000" y="1134000"/>
            <a:ext cx="2736000" cy="1718640"/>
          </a:xfrm>
          <a:prstGeom prst="rect">
            <a:avLst/>
          </a:prstGeom>
          <a:solidFill>
            <a:srgbClr val="73bfd3"/>
          </a:solidFill>
          <a:ln w="25560">
            <a:noFill/>
          </a:ln>
        </p:spPr>
        <p:txBody>
          <a:bodyPr lIns="90000" rIns="90000" tIns="45000" bIns="45000" anchor="ctr"/>
          <a:p>
            <a:pPr algn="ctr">
              <a:lnSpc>
                <a:spcPct val="100000"/>
              </a:lnSpc>
            </a:pPr>
            <a:r>
              <a:rPr lang="ru-RU" sz="1100">
                <a:solidFill>
                  <a:srgbClr val="254061"/>
                </a:solidFill>
                <a:latin typeface="Arial"/>
                <a:ea typeface="Times New Roman"/>
              </a:rPr>
              <a:t>КР социальнӧй да экономика боксянь сӧвмӧдан прогноз лӧсьӧдӧм, республиканскӧй сьӧмкуд бала лӧсьӧдӧм, водзвыв арталӧмсӧ сӧгласуйтӧм да республиканскӧй сьӧмкуд йылысь оланпас бала дорӧ документъяс да материалъяс дасьтӧм – локтан финансӧвӧй во заводитчытӧдз 8 тӧлысьӧн водзджык</a:t>
            </a:r>
            <a:endParaRPr/>
          </a:p>
        </p:txBody>
      </p:sp>
      <p:sp>
        <p:nvSpPr>
          <p:cNvPr id="157" name="CustomShape 3"/>
          <p:cNvSpPr/>
          <p:nvPr/>
        </p:nvSpPr>
        <p:spPr>
          <a:xfrm>
            <a:off x="30600" y="3258720"/>
            <a:ext cx="2376000" cy="1511640"/>
          </a:xfrm>
          <a:prstGeom prst="rect">
            <a:avLst/>
          </a:prstGeom>
          <a:solidFill>
            <a:srgbClr val="73bfd3"/>
          </a:solidFill>
          <a:ln w="25560">
            <a:noFill/>
          </a:ln>
        </p:spPr>
        <p:txBody>
          <a:bodyPr lIns="90000" rIns="90000" tIns="45000" bIns="45000" anchor="ctr"/>
          <a:p>
            <a:pPr algn="ctr">
              <a:lnSpc>
                <a:spcPct val="100000"/>
              </a:lnSpc>
            </a:pPr>
            <a:r>
              <a:rPr lang="ru-RU" sz="1100">
                <a:solidFill>
                  <a:srgbClr val="254061"/>
                </a:solidFill>
                <a:latin typeface="Arial"/>
                <a:ea typeface="Times New Roman"/>
              </a:rPr>
              <a:t>Республиканскӧй сьӧмкуд йылысь оланпас КР олӧмӧ пӧртысь власьт органъясӧн збыльмӧдӧмсӧ котыртӧм да збыльмӧдӧм – во чӧжӧн</a:t>
            </a:r>
            <a:endParaRPr/>
          </a:p>
        </p:txBody>
      </p:sp>
      <p:sp>
        <p:nvSpPr>
          <p:cNvPr id="158" name="CustomShape 4"/>
          <p:cNvSpPr/>
          <p:nvPr/>
        </p:nvSpPr>
        <p:spPr>
          <a:xfrm>
            <a:off x="1766880" y="5163120"/>
            <a:ext cx="2376000" cy="1511640"/>
          </a:xfrm>
          <a:prstGeom prst="rect">
            <a:avLst/>
          </a:prstGeom>
          <a:solidFill>
            <a:srgbClr val="73bfd3"/>
          </a:solidFill>
          <a:ln w="25560">
            <a:noFill/>
          </a:ln>
        </p:spPr>
        <p:txBody>
          <a:bodyPr lIns="90000" rIns="90000" tIns="45000" bIns="45000" anchor="ctr"/>
          <a:p>
            <a:pPr algn="ctr">
              <a:lnSpc>
                <a:spcPct val="100000"/>
              </a:lnSpc>
            </a:pPr>
            <a:r>
              <a:rPr lang="ru-RU" sz="1100">
                <a:solidFill>
                  <a:srgbClr val="254061"/>
                </a:solidFill>
                <a:latin typeface="Arial"/>
                <a:ea typeface="Times New Roman"/>
              </a:rPr>
              <a:t>Республиканскӧй сьӧмкуд збыльмӧдӧм бӧрся контроль</a:t>
            </a:r>
            <a:endParaRPr/>
          </a:p>
          <a:p>
            <a:pPr algn="ctr">
              <a:lnSpc>
                <a:spcPct val="100000"/>
              </a:lnSpc>
            </a:pPr>
            <a:r>
              <a:rPr lang="ru-RU" sz="1100">
                <a:solidFill>
                  <a:srgbClr val="254061"/>
                </a:solidFill>
                <a:latin typeface="Arial"/>
                <a:ea typeface="Times New Roman"/>
              </a:rPr>
              <a:t>– </a:t>
            </a:r>
            <a:r>
              <a:rPr lang="ru-RU" sz="1100">
                <a:solidFill>
                  <a:srgbClr val="254061"/>
                </a:solidFill>
                <a:latin typeface="Arial"/>
                <a:ea typeface="Times New Roman"/>
              </a:rPr>
              <a:t>во чӧжӧн</a:t>
            </a:r>
            <a:endParaRPr/>
          </a:p>
        </p:txBody>
      </p:sp>
      <p:sp>
        <p:nvSpPr>
          <p:cNvPr id="159" name="CustomShape 5"/>
          <p:cNvSpPr/>
          <p:nvPr/>
        </p:nvSpPr>
        <p:spPr>
          <a:xfrm>
            <a:off x="5205240" y="1147680"/>
            <a:ext cx="2736000" cy="1718640"/>
          </a:xfrm>
          <a:prstGeom prst="rect">
            <a:avLst/>
          </a:prstGeom>
          <a:solidFill>
            <a:srgbClr val="73bfd3"/>
          </a:solidFill>
          <a:ln w="25560">
            <a:noFill/>
          </a:ln>
        </p:spPr>
        <p:txBody>
          <a:bodyPr lIns="90000" rIns="90000" tIns="45000" bIns="45000" anchor="ctr"/>
          <a:p>
            <a:pPr algn="ctr">
              <a:lnSpc>
                <a:spcPct val="100000"/>
              </a:lnSpc>
            </a:pPr>
            <a:r>
              <a:rPr lang="ru-RU" sz="1100">
                <a:solidFill>
                  <a:srgbClr val="254061"/>
                </a:solidFill>
                <a:latin typeface="Arial"/>
                <a:ea typeface="Times New Roman"/>
              </a:rPr>
              <a:t>КР Юралысьӧн республиканскӧй сьӧмкуд йылысь оланпас бала, сы дорӧ содтӧм докуменъяс да материалъяс КР Каналан Сӧветӧ да КР видзӧдан-арталан палатаӧ пыртӧм - локтан финансӧвӧй воӧдз мунысь вося вӧльгым тӧлысь 1 лунысь</a:t>
            </a:r>
            <a:endParaRPr/>
          </a:p>
          <a:p>
            <a:pPr algn="ctr">
              <a:lnSpc>
                <a:spcPct val="100000"/>
              </a:lnSpc>
            </a:pPr>
            <a:r>
              <a:rPr lang="ru-RU" sz="1100">
                <a:solidFill>
                  <a:srgbClr val="254061"/>
                </a:solidFill>
                <a:latin typeface="Arial"/>
                <a:ea typeface="Times New Roman"/>
              </a:rPr>
              <a:t>оз сёрджык</a:t>
            </a:r>
            <a:endParaRPr/>
          </a:p>
        </p:txBody>
      </p:sp>
      <p:sp>
        <p:nvSpPr>
          <p:cNvPr id="160" name="CustomShape 6"/>
          <p:cNvSpPr/>
          <p:nvPr/>
        </p:nvSpPr>
        <p:spPr>
          <a:xfrm>
            <a:off x="6649920" y="3295800"/>
            <a:ext cx="2376000" cy="1511640"/>
          </a:xfrm>
          <a:prstGeom prst="rect">
            <a:avLst/>
          </a:prstGeom>
          <a:solidFill>
            <a:srgbClr val="73bfd3"/>
          </a:solidFill>
          <a:ln w="25560">
            <a:noFill/>
          </a:ln>
        </p:spPr>
        <p:txBody>
          <a:bodyPr lIns="90000" rIns="90000" tIns="45000" bIns="45000" anchor="ctr"/>
          <a:p>
            <a:pPr algn="ctr">
              <a:lnSpc>
                <a:spcPct val="100000"/>
              </a:lnSpc>
            </a:pPr>
            <a:r>
              <a:rPr lang="ru-RU" sz="1100">
                <a:solidFill>
                  <a:srgbClr val="254061"/>
                </a:solidFill>
                <a:latin typeface="Arial"/>
                <a:ea typeface="Times New Roman"/>
              </a:rPr>
              <a:t>КР Каналан Сӧветӧн I чтение дырйи республиканскӧй сьӧмкуд йылысь оланпас бала видлалӧм - локтан финансӧвӧй воӧдз мунысь вося ӧшым тӧлысь 1 лунысь оз сёрджык</a:t>
            </a:r>
            <a:endParaRPr/>
          </a:p>
          <a:p>
            <a:pPr algn="ctr">
              <a:lnSpc>
                <a:spcPct val="100000"/>
              </a:lnSpc>
            </a:pPr>
            <a:endParaRPr/>
          </a:p>
        </p:txBody>
      </p:sp>
      <p:sp>
        <p:nvSpPr>
          <p:cNvPr id="161" name="CustomShape 7"/>
          <p:cNvSpPr/>
          <p:nvPr/>
        </p:nvSpPr>
        <p:spPr>
          <a:xfrm>
            <a:off x="3272040" y="3263760"/>
            <a:ext cx="2376000" cy="1511640"/>
          </a:xfrm>
          <a:prstGeom prst="rect">
            <a:avLst/>
          </a:prstGeom>
          <a:solidFill>
            <a:srgbClr val="73bfd3"/>
          </a:solidFill>
          <a:ln w="25560">
            <a:noFill/>
          </a:ln>
        </p:spPr>
        <p:txBody>
          <a:bodyPr lIns="90000" rIns="90000" tIns="45000" bIns="45000" anchor="ctr"/>
          <a:p>
            <a:pPr algn="ctr">
              <a:lnSpc>
                <a:spcPct val="100000"/>
              </a:lnSpc>
            </a:pPr>
            <a:r>
              <a:rPr lang="ru-RU" sz="1100">
                <a:solidFill>
                  <a:srgbClr val="254061"/>
                </a:solidFill>
                <a:latin typeface="Arial"/>
                <a:ea typeface="Times New Roman"/>
              </a:rPr>
              <a:t>КР Каналан Сӧветӧн II чтение дырйи республиканскӧй сьӧмкуд йылысь оланпас бала видлалӧм да сiйӧс вынсьӧдӧм - локтан финансӧвӧй воӧдз мунысь вося ӧшым тӧлысь 10 лунысь оз сёрджык</a:t>
            </a:r>
            <a:endParaRPr/>
          </a:p>
        </p:txBody>
      </p:sp>
      <p:sp>
        <p:nvSpPr>
          <p:cNvPr id="162" name="CustomShape 8"/>
          <p:cNvSpPr/>
          <p:nvPr/>
        </p:nvSpPr>
        <p:spPr>
          <a:xfrm>
            <a:off x="5292000" y="5193360"/>
            <a:ext cx="2376000" cy="1511640"/>
          </a:xfrm>
          <a:prstGeom prst="rect">
            <a:avLst/>
          </a:prstGeom>
          <a:solidFill>
            <a:srgbClr val="73bfd3"/>
          </a:solidFill>
          <a:ln w="25560">
            <a:noFill/>
          </a:ln>
        </p:spPr>
        <p:txBody>
          <a:bodyPr lIns="90000" rIns="90000" tIns="45000" bIns="45000" anchor="ctr"/>
          <a:p>
            <a:pPr algn="ctr">
              <a:lnSpc>
                <a:spcPct val="100000"/>
              </a:lnSpc>
            </a:pPr>
            <a:r>
              <a:rPr lang="ru-RU" sz="1100">
                <a:solidFill>
                  <a:srgbClr val="254061"/>
                </a:solidFill>
                <a:latin typeface="Arial"/>
                <a:ea typeface="Times New Roman"/>
              </a:rPr>
              <a:t>КР Юралысьӧн республиканскӧй сьӧмкуд збыльмӧдӧм йылысь оланпас бала КР Каналан Сӧветӧ да КР видзӧдан-арталан палатаӧ сетӧм – отчётнӧй во бӧрын мунысь вося лӧддза-номъя тӧлысь 1 лунысь оз сёрджык</a:t>
            </a:r>
            <a:endParaRPr/>
          </a:p>
        </p:txBody>
      </p:sp>
      <p:pic>
        <p:nvPicPr>
          <p:cNvPr id="163" name="Picture 4" descr=""/>
          <p:cNvPicPr/>
          <p:nvPr/>
        </p:nvPicPr>
        <p:blipFill>
          <a:blip r:embed="rId1"/>
          <a:stretch>
            <a:fillRect/>
          </a:stretch>
        </p:blipFill>
        <p:spPr>
          <a:xfrm>
            <a:off x="4092480" y="1469880"/>
            <a:ext cx="1146960" cy="1142640"/>
          </a:xfrm>
          <a:prstGeom prst="rect">
            <a:avLst/>
          </a:prstGeom>
          <a:ln>
            <a:noFill/>
          </a:ln>
        </p:spPr>
      </p:pic>
      <p:pic>
        <p:nvPicPr>
          <p:cNvPr id="164" name="Picture 6" descr=""/>
          <p:cNvPicPr/>
          <p:nvPr/>
        </p:nvPicPr>
        <p:blipFill>
          <a:blip r:embed="rId2"/>
          <a:stretch>
            <a:fillRect/>
          </a:stretch>
        </p:blipFill>
        <p:spPr>
          <a:xfrm rot="5400000">
            <a:off x="7791120" y="1951200"/>
            <a:ext cx="1438560" cy="1137240"/>
          </a:xfrm>
          <a:prstGeom prst="rect">
            <a:avLst/>
          </a:prstGeom>
          <a:ln>
            <a:noFill/>
          </a:ln>
        </p:spPr>
      </p:pic>
      <p:pic>
        <p:nvPicPr>
          <p:cNvPr id="165" name="Picture 4" descr=""/>
          <p:cNvPicPr/>
          <p:nvPr/>
        </p:nvPicPr>
        <p:blipFill>
          <a:blip r:embed="rId3"/>
          <a:stretch>
            <a:fillRect/>
          </a:stretch>
        </p:blipFill>
        <p:spPr>
          <a:xfrm rot="10800000">
            <a:off x="5599440" y="3435480"/>
            <a:ext cx="1069560" cy="1065240"/>
          </a:xfrm>
          <a:prstGeom prst="rect">
            <a:avLst/>
          </a:prstGeom>
          <a:ln>
            <a:noFill/>
          </a:ln>
        </p:spPr>
      </p:pic>
      <p:pic>
        <p:nvPicPr>
          <p:cNvPr id="166" name="Picture 4" descr=""/>
          <p:cNvPicPr/>
          <p:nvPr/>
        </p:nvPicPr>
        <p:blipFill>
          <a:blip r:embed="rId4"/>
          <a:stretch>
            <a:fillRect/>
          </a:stretch>
        </p:blipFill>
        <p:spPr>
          <a:xfrm rot="10800000">
            <a:off x="2270880" y="3519000"/>
            <a:ext cx="1069560" cy="1065240"/>
          </a:xfrm>
          <a:prstGeom prst="rect">
            <a:avLst/>
          </a:prstGeom>
          <a:ln>
            <a:noFill/>
          </a:ln>
        </p:spPr>
      </p:pic>
      <p:pic>
        <p:nvPicPr>
          <p:cNvPr id="167" name="Picture 8" descr=""/>
          <p:cNvPicPr/>
          <p:nvPr/>
        </p:nvPicPr>
        <p:blipFill>
          <a:blip r:embed="rId5"/>
          <a:stretch>
            <a:fillRect/>
          </a:stretch>
        </p:blipFill>
        <p:spPr>
          <a:xfrm rot="10800000">
            <a:off x="232920" y="4819320"/>
            <a:ext cx="1530720" cy="1210320"/>
          </a:xfrm>
          <a:prstGeom prst="rect">
            <a:avLst/>
          </a:prstGeom>
          <a:ln>
            <a:noFill/>
          </a:ln>
        </p:spPr>
      </p:pic>
      <p:pic>
        <p:nvPicPr>
          <p:cNvPr id="168" name="Picture 4" descr=""/>
          <p:cNvPicPr/>
          <p:nvPr/>
        </p:nvPicPr>
        <p:blipFill>
          <a:blip r:embed="rId6"/>
          <a:stretch>
            <a:fillRect/>
          </a:stretch>
        </p:blipFill>
        <p:spPr>
          <a:xfrm>
            <a:off x="4156560" y="5438160"/>
            <a:ext cx="1146960" cy="1142640"/>
          </a:xfrm>
          <a:prstGeom prst="rect">
            <a:avLst/>
          </a:prstGeom>
          <a:ln>
            <a:noFill/>
          </a:ln>
        </p:spPr>
      </p:pic>
      <p:sp>
        <p:nvSpPr>
          <p:cNvPr id="169" name="CustomShape 9"/>
          <p:cNvSpPr/>
          <p:nvPr/>
        </p:nvSpPr>
        <p:spPr>
          <a:xfrm>
            <a:off x="-36360" y="692640"/>
            <a:ext cx="9180000" cy="364680"/>
          </a:xfrm>
          <a:prstGeom prst="rect">
            <a:avLst/>
          </a:prstGeom>
          <a:noFill/>
          <a:ln>
            <a:noFill/>
          </a:ln>
        </p:spPr>
        <p:txBody>
          <a:bodyPr lIns="90000" rIns="90000" tIns="45000" bIns="45000"/>
          <a:p>
            <a:pPr algn="ctr">
              <a:lnSpc>
                <a:spcPct val="100000"/>
              </a:lnSpc>
            </a:pPr>
            <a:r>
              <a:rPr b="1" lang="ru-RU">
                <a:solidFill>
                  <a:srgbClr val="256474"/>
                </a:solidFill>
                <a:latin typeface="Times New Roman"/>
              </a:rPr>
              <a:t>КОМИ РЕСПУБЛИКАЫН СЬӦМКУД ПРОЦЕССЛӦН ШӦР ТШУПӦДЪЯС</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0" name="TextShape 1"/>
          <p:cNvSpPr txBox="1"/>
          <p:nvPr/>
        </p:nvSpPr>
        <p:spPr>
          <a:xfrm>
            <a:off x="0" y="6492960"/>
            <a:ext cx="395280" cy="364680"/>
          </a:xfrm>
          <a:prstGeom prst="rect">
            <a:avLst/>
          </a:prstGeom>
        </p:spPr>
        <p:txBody>
          <a:bodyPr anchor="ctr"/>
          <a:p>
            <a:pPr>
              <a:lnSpc>
                <a:spcPct val="100000"/>
              </a:lnSpc>
            </a:pPr>
            <a:fld id="{5BC25CEB-9B0F-46B1-8497-2FE1485E3D72}" type="slidenum">
              <a:rPr lang="ru-RU" sz="1200">
                <a:solidFill>
                  <a:srgbClr val="ffc000"/>
                </a:solidFill>
                <a:latin typeface="Calibri"/>
              </a:rPr>
              <a:t>&lt;номер&gt;</a:t>
            </a:fld>
            <a:endParaRPr/>
          </a:p>
        </p:txBody>
      </p:sp>
      <p:graphicFrame>
        <p:nvGraphicFramePr>
          <p:cNvPr id="621" name="Диаграмма 2"/>
          <p:cNvGraphicFramePr/>
          <p:nvPr/>
        </p:nvGraphicFramePr>
        <p:xfrm>
          <a:off x="395640" y="1556640"/>
          <a:ext cx="2736000" cy="21855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22" name="Диаграмма 3"/>
          <p:cNvGraphicFramePr/>
          <p:nvPr/>
        </p:nvGraphicFramePr>
        <p:xfrm>
          <a:off x="3276000" y="1556640"/>
          <a:ext cx="2736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23" name="Диаграмма 4"/>
          <p:cNvGraphicFramePr/>
          <p:nvPr/>
        </p:nvGraphicFramePr>
        <p:xfrm>
          <a:off x="6156000" y="1556640"/>
          <a:ext cx="2592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4" name="Диаграмма 5"/>
          <p:cNvGraphicFramePr/>
          <p:nvPr/>
        </p:nvGraphicFramePr>
        <p:xfrm>
          <a:off x="1187640" y="4005000"/>
          <a:ext cx="2880000" cy="223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5" name="Диаграмма 6"/>
          <p:cNvGraphicFramePr/>
          <p:nvPr/>
        </p:nvGraphicFramePr>
        <p:xfrm>
          <a:off x="4860000" y="4005000"/>
          <a:ext cx="2808000" cy="2232000"/>
        </p:xfrm>
        <a:graphic>
          <a:graphicData uri="http://schemas.openxmlformats.org/drawingml/2006/chart">
            <c:chart xmlns:c="http://schemas.openxmlformats.org/drawingml/2006/chart" xmlns:r="http://schemas.openxmlformats.org/officeDocument/2006/relationships" r:id="rId5"/>
          </a:graphicData>
        </a:graphic>
      </p:graphicFrame>
      <p:sp>
        <p:nvSpPr>
          <p:cNvPr id="626" name="CustomShape 2"/>
          <p:cNvSpPr/>
          <p:nvPr/>
        </p:nvSpPr>
        <p:spPr>
          <a:xfrm>
            <a:off x="467640" y="684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 шедӧдӧм йылысь тӧдмӧгъяс</a:t>
            </a:r>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7" name="TextShape 1"/>
          <p:cNvSpPr txBox="1"/>
          <p:nvPr/>
        </p:nvSpPr>
        <p:spPr>
          <a:xfrm>
            <a:off x="0" y="6492960"/>
            <a:ext cx="395280" cy="364680"/>
          </a:xfrm>
          <a:prstGeom prst="rect">
            <a:avLst/>
          </a:prstGeom>
        </p:spPr>
        <p:txBody>
          <a:bodyPr anchor="ctr"/>
          <a:p>
            <a:pPr>
              <a:lnSpc>
                <a:spcPct val="100000"/>
              </a:lnSpc>
            </a:pPr>
            <a:fld id="{5E132181-7535-4A1B-AF44-724233FF9AC3}" type="slidenum">
              <a:rPr lang="ru-RU" sz="1200">
                <a:solidFill>
                  <a:srgbClr val="ffc000"/>
                </a:solidFill>
                <a:latin typeface="Calibri"/>
              </a:rPr>
              <a:t>&lt;номер&gt;</a:t>
            </a:fld>
            <a:endParaRPr/>
          </a:p>
        </p:txBody>
      </p:sp>
      <p:sp>
        <p:nvSpPr>
          <p:cNvPr id="628" name="CustomShape 2"/>
          <p:cNvSpPr/>
          <p:nvPr/>
        </p:nvSpPr>
        <p:spPr>
          <a:xfrm>
            <a:off x="467640" y="1231200"/>
            <a:ext cx="6984360" cy="1295640"/>
          </a:xfrm>
          <a:prstGeom prst="roundRect">
            <a:avLst>
              <a:gd name="adj" fmla="val 16667"/>
            </a:avLst>
          </a:prstGeom>
          <a:gradFill>
            <a:gsLst>
              <a:gs pos="0">
                <a:srgbClr val="f8f9f5"/>
              </a:gs>
              <a:gs pos="100000">
                <a:srgbClr val="c0d2a3"/>
              </a:gs>
            </a:gsLst>
            <a:path path="circle"/>
          </a:gradFill>
          <a:ln w="9360">
            <a:solidFill>
              <a:srgbClr val="718b3c"/>
            </a:solidFill>
            <a:round/>
          </a:ln>
        </p:spPr>
        <p:txBody>
          <a:bodyPr lIns="90000" rIns="90000" tIns="45000" bIns="45000" anchor="ctr"/>
          <a:p>
            <a:pPr algn="just">
              <a:lnSpc>
                <a:spcPct val="100000"/>
              </a:lnSpc>
            </a:pPr>
            <a:r>
              <a:rPr lang="ru-RU" sz="1400">
                <a:solidFill>
                  <a:srgbClr val="000000"/>
                </a:solidFill>
                <a:latin typeface="Times New Roman"/>
              </a:rPr>
              <a:t>2015 воын скӧт видзан жыръяс стрӧитӧм да выльмӧдӧм серти инвестиция проектъяслы отсалӧм могысь, кутшӧмъясӧс пӧртӧны олӧмӧ «Скӧт видзӧм сӧвмӧдӧм» уджтасув серти, Коми Республикаса республиканскӧй сьӧмкудйысь сетӧма 40,0 млн. шайт</a:t>
            </a:r>
            <a:endParaRPr/>
          </a:p>
        </p:txBody>
      </p:sp>
      <p:sp>
        <p:nvSpPr>
          <p:cNvPr id="629" name="CustomShape 3"/>
          <p:cNvSpPr/>
          <p:nvPr/>
        </p:nvSpPr>
        <p:spPr>
          <a:xfrm>
            <a:off x="7452360" y="1852920"/>
            <a:ext cx="1295640" cy="3231720"/>
          </a:xfrm>
          <a:prstGeom prst="curvedLeftArrow">
            <a:avLst>
              <a:gd name="adj1" fmla="val 25000"/>
              <a:gd name="adj2" fmla="val 50000"/>
              <a:gd name="adj3" fmla="val 25000"/>
            </a:avLst>
          </a:prstGeom>
          <a:solidFill>
            <a:srgbClr val="b9cde5"/>
          </a:solidFill>
          <a:ln w="25560">
            <a:solidFill>
              <a:srgbClr val="3a5f8b"/>
            </a:solidFill>
            <a:round/>
          </a:ln>
        </p:spPr>
      </p:sp>
      <p:sp>
        <p:nvSpPr>
          <p:cNvPr id="630" name="CustomShape 4"/>
          <p:cNvSpPr/>
          <p:nvPr/>
        </p:nvSpPr>
        <p:spPr>
          <a:xfrm>
            <a:off x="467640" y="764640"/>
            <a:ext cx="83041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Инвестиция проектъяслы отсалӧм</a:t>
            </a:r>
            <a:endParaRPr/>
          </a:p>
        </p:txBody>
      </p:sp>
      <p:sp>
        <p:nvSpPr>
          <p:cNvPr id="631" name="CustomShape 5"/>
          <p:cNvSpPr/>
          <p:nvPr/>
        </p:nvSpPr>
        <p:spPr>
          <a:xfrm>
            <a:off x="467640" y="2699640"/>
            <a:ext cx="6984360" cy="3912840"/>
          </a:xfrm>
          <a:prstGeom prst="rect">
            <a:avLst/>
          </a:prstGeom>
          <a:solidFill>
            <a:srgbClr val="ebf1de"/>
          </a:solidFill>
          <a:ln w="9360">
            <a:solidFill>
              <a:srgbClr val="718b3c"/>
            </a:solidFill>
            <a:round/>
          </a:ln>
        </p:spPr>
        <p:txBody>
          <a:bodyPr lIns="90000" rIns="90000" tIns="45000" bIns="45000"/>
          <a:p>
            <a:pPr algn="just">
              <a:lnSpc>
                <a:spcPct val="114000"/>
              </a:lnSpc>
            </a:pPr>
            <a:r>
              <a:rPr lang="ru-RU" sz="1339">
                <a:solidFill>
                  <a:srgbClr val="000000"/>
                </a:solidFill>
                <a:latin typeface="Times New Roman"/>
              </a:rPr>
              <a:t>Скӧт видзан жыръяс стрӧитӧм да выльмӧдӧм вылӧ субсидияяссӧ босьтiс овмӧс нуӧдысь 9 субъект: </a:t>
            </a:r>
            <a:endParaRPr/>
          </a:p>
          <a:p>
            <a:pPr algn="just">
              <a:lnSpc>
                <a:spcPct val="114000"/>
              </a:lnSpc>
            </a:pPr>
            <a:r>
              <a:rPr lang="ru-RU" sz="1300">
                <a:solidFill>
                  <a:srgbClr val="000000"/>
                </a:solidFill>
                <a:latin typeface="Times New Roman"/>
              </a:rPr>
              <a:t>- «Северная Нива» ИКК (йӧв вӧчан блока 297 юр вылӧ мӧс видзанiн стрӧитӧм) – 9,5 млн. шайт;       </a:t>
            </a:r>
            <a:endParaRPr/>
          </a:p>
          <a:p>
            <a:pPr algn="just">
              <a:lnSpc>
                <a:spcPct val="114000"/>
              </a:lnSpc>
            </a:pPr>
            <a:r>
              <a:rPr lang="ru-RU" sz="1300">
                <a:solidFill>
                  <a:srgbClr val="000000"/>
                </a:solidFill>
                <a:latin typeface="Times New Roman"/>
              </a:rPr>
              <a:t>- «Заречье» ИКК (208 юр гырысь скӧт вылӧ йӧв вузалан ферма стрӧитӧм) – 2,5 млн. шайт;</a:t>
            </a:r>
            <a:endParaRPr/>
          </a:p>
          <a:p>
            <a:pPr algn="just">
              <a:lnSpc>
                <a:spcPct val="114000"/>
              </a:lnSpc>
            </a:pPr>
            <a:r>
              <a:rPr lang="ru-RU" sz="1300">
                <a:solidFill>
                  <a:srgbClr val="000000"/>
                </a:solidFill>
                <a:latin typeface="Times New Roman"/>
              </a:rPr>
              <a:t>- «Шойнаты-1» СПК (200 юр гырысь скӧт вылӧ мӧс видзанiн выльмӧдӧм) – 6,0 млн. шайт;</a:t>
            </a:r>
            <a:endParaRPr/>
          </a:p>
          <a:p>
            <a:pPr algn="just">
              <a:lnSpc>
                <a:spcPct val="114000"/>
              </a:lnSpc>
            </a:pPr>
            <a:r>
              <a:rPr lang="ru-RU" sz="1300">
                <a:solidFill>
                  <a:srgbClr val="000000"/>
                </a:solidFill>
                <a:latin typeface="Times New Roman"/>
              </a:rPr>
              <a:t>- «АГРОресурс» ИКК (237 юр вылӧ кукань видзанiн лысьтан-йӧв вӧчан блока 165 юр вылӧ мӧс видзанiн улӧ выльмӧдӧм) – 1,1 млн. шайт;</a:t>
            </a:r>
            <a:endParaRPr/>
          </a:p>
          <a:p>
            <a:pPr algn="just">
              <a:lnSpc>
                <a:spcPct val="114000"/>
              </a:lnSpc>
            </a:pPr>
            <a:r>
              <a:rPr lang="ru-RU" sz="1300">
                <a:solidFill>
                  <a:srgbClr val="000000"/>
                </a:solidFill>
                <a:latin typeface="Times New Roman"/>
              </a:rPr>
              <a:t>- «Пожӧг» СПК (200 юр гырысь скӧт вылӧ йӧв вӧчан блока мӧс видзанiн выльмӧдӧм) – 6,4 млн. шайт;</a:t>
            </a:r>
            <a:endParaRPr/>
          </a:p>
          <a:p>
            <a:pPr algn="just">
              <a:lnSpc>
                <a:spcPct val="114000"/>
              </a:lnSpc>
            </a:pPr>
            <a:r>
              <a:rPr lang="ru-RU" sz="1300">
                <a:solidFill>
                  <a:srgbClr val="000000"/>
                </a:solidFill>
                <a:latin typeface="Times New Roman"/>
              </a:rPr>
              <a:t>- «Исток» СПК (порсь видзанiн 120 юр вылӧ мӧс видзанiн улӧ выльмӧдӧм) – 0,5 млн. шайт;</a:t>
            </a:r>
            <a:endParaRPr/>
          </a:p>
          <a:p>
            <a:pPr algn="just">
              <a:lnSpc>
                <a:spcPct val="114000"/>
              </a:lnSpc>
            </a:pPr>
            <a:r>
              <a:rPr lang="ru-RU" sz="1300">
                <a:solidFill>
                  <a:srgbClr val="000000"/>
                </a:solidFill>
                <a:latin typeface="Times New Roman"/>
              </a:rPr>
              <a:t>- «Помӧсдiн» СПК (200 юр вылӧ мӧс видзанiн выльмӧдӧм) – 1,5 млн. шайт;</a:t>
            </a:r>
            <a:endParaRPr/>
          </a:p>
          <a:p>
            <a:pPr algn="just">
              <a:lnSpc>
                <a:spcPct val="114000"/>
              </a:lnSpc>
            </a:pPr>
            <a:r>
              <a:rPr lang="ru-RU" sz="1300">
                <a:solidFill>
                  <a:srgbClr val="000000"/>
                </a:solidFill>
                <a:latin typeface="Times New Roman"/>
              </a:rPr>
              <a:t>- «Куратов» ИКК (204 юр вылӧ мӧс видзанiн выльмӧдӧм) – 5,1 млн. шайт;</a:t>
            </a:r>
            <a:endParaRPr/>
          </a:p>
          <a:p>
            <a:pPr algn="just">
              <a:lnSpc>
                <a:spcPct val="114000"/>
              </a:lnSpc>
            </a:pPr>
            <a:r>
              <a:rPr lang="ru-RU" sz="1300">
                <a:solidFill>
                  <a:srgbClr val="000000"/>
                </a:solidFill>
                <a:latin typeface="Times New Roman"/>
              </a:rPr>
              <a:t>- «Койгорт» ИКК (200 юр вылӧ мӧс видзанiн выльмӧдӧм) – 7,4 млн. шайт.</a:t>
            </a:r>
            <a:endParaRPr/>
          </a:p>
        </p:txBody>
      </p:sp>
    </p:spTree>
  </p:cSld>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2" name="TextShape 1"/>
          <p:cNvSpPr txBox="1"/>
          <p:nvPr/>
        </p:nvSpPr>
        <p:spPr>
          <a:xfrm>
            <a:off x="0" y="6492960"/>
            <a:ext cx="395280" cy="364680"/>
          </a:xfrm>
          <a:prstGeom prst="rect">
            <a:avLst/>
          </a:prstGeom>
        </p:spPr>
        <p:txBody>
          <a:bodyPr anchor="ctr"/>
          <a:p>
            <a:pPr>
              <a:lnSpc>
                <a:spcPct val="100000"/>
              </a:lnSpc>
            </a:pPr>
            <a:fld id="{3E7CDC35-414C-4598-9685-3508CAE8B29E}" type="slidenum">
              <a:rPr lang="ru-RU" sz="1200">
                <a:solidFill>
                  <a:srgbClr val="ffc000"/>
                </a:solidFill>
                <a:latin typeface="Calibri"/>
              </a:rPr>
              <a:t>&lt;номер&gt;</a:t>
            </a:fld>
            <a:endParaRPr/>
          </a:p>
        </p:txBody>
      </p:sp>
      <p:sp>
        <p:nvSpPr>
          <p:cNvPr id="633" name="CustomShape 2"/>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
        <p:nvSpPr>
          <p:cNvPr id="634" name="CustomShape 3"/>
          <p:cNvSpPr/>
          <p:nvPr/>
        </p:nvSpPr>
        <p:spPr>
          <a:xfrm>
            <a:off x="467640" y="1185840"/>
            <a:ext cx="8309520" cy="5472360"/>
          </a:xfrm>
          <a:prstGeom prst="roundRect">
            <a:avLst>
              <a:gd name="adj" fmla="val 16667"/>
            </a:avLst>
          </a:prstGeom>
          <a:gradFill>
            <a:gsLst>
              <a:gs pos="0">
                <a:srgbClr val="f5f8fa"/>
              </a:gs>
              <a:gs pos="100000">
                <a:srgbClr val="9fc9d9"/>
              </a:gs>
            </a:gsLst>
            <a:path path="circle"/>
          </a:gradFill>
          <a:ln w="9360">
            <a:solidFill>
              <a:srgbClr val="328093"/>
            </a:solidFill>
            <a:round/>
          </a:ln>
        </p:spPr>
        <p:txBody>
          <a:bodyPr lIns="90000" rIns="90000" tIns="45000" bIns="45000" anchor="ctr"/>
          <a:p>
            <a:pPr algn="just">
              <a:lnSpc>
                <a:spcPct val="100000"/>
              </a:lnSpc>
            </a:pPr>
            <a:endParaRPr/>
          </a:p>
          <a:p>
            <a:pPr algn="just">
              <a:lnSpc>
                <a:spcPct val="100000"/>
              </a:lnSpc>
              <a:buFont typeface="StarSymbol"/>
              <a:buChar char="-"/>
            </a:pPr>
            <a:r>
              <a:rPr lang="ru-RU" sz="1400">
                <a:solidFill>
                  <a:srgbClr val="000000"/>
                </a:solidFill>
                <a:latin typeface="Times New Roman"/>
              </a:rPr>
              <a:t>Коми Республикаса 13 районын оланiн стрӧитӧм либӧ ньӧбӧм вылӧ социальнӧй мынтӧмъяс отсӧгӧн бурмӧдӧма сиктын олысь 81 гражданинлысь, том семьялысь да том специалистлысь сиктын олан условиеяссӧ;</a:t>
            </a:r>
            <a:endParaRPr/>
          </a:p>
          <a:p>
            <a:pPr algn="just">
              <a:lnSpc>
                <a:spcPct val="100000"/>
              </a:lnSpc>
            </a:pPr>
            <a:endParaRPr/>
          </a:p>
          <a:p>
            <a:pPr algn="just">
              <a:lnSpc>
                <a:spcPct val="100000"/>
              </a:lnSpc>
              <a:buFont typeface="StarSymbol"/>
              <a:buChar char="-"/>
            </a:pPr>
            <a:r>
              <a:rPr lang="ru-RU" sz="1400">
                <a:solidFill>
                  <a:srgbClr val="000000"/>
                </a:solidFill>
                <a:latin typeface="Times New Roman"/>
              </a:rPr>
              <a:t>пыртӧма уджӧ сиктын олысь гражданалы (семьяяслы), том семьяяслы да том специалистъяслы 20,4 сюрс квадратнӧй метра олан керка;</a:t>
            </a:r>
            <a:endParaRPr/>
          </a:p>
          <a:p>
            <a:pPr algn="just">
              <a:lnSpc>
                <a:spcPct val="100000"/>
              </a:lnSpc>
            </a:pPr>
            <a:endParaRPr/>
          </a:p>
          <a:p>
            <a:pPr algn="just">
              <a:lnSpc>
                <a:spcPct val="100000"/>
              </a:lnSpc>
              <a:buFont typeface="StarSymbol"/>
              <a:buChar char="-"/>
            </a:pPr>
            <a:r>
              <a:rPr lang="ru-RU" sz="1400">
                <a:solidFill>
                  <a:srgbClr val="000000"/>
                </a:solidFill>
                <a:latin typeface="Times New Roman"/>
              </a:rPr>
              <a:t>пыртӧма уджӧ сиктса олан пунктъясын посёлокпытшса 6,7 км биару вез;</a:t>
            </a:r>
            <a:endParaRPr/>
          </a:p>
          <a:p>
            <a:pPr algn="just">
              <a:lnSpc>
                <a:spcPct val="100000"/>
              </a:lnSpc>
            </a:pPr>
            <a:endParaRPr/>
          </a:p>
          <a:p>
            <a:pPr algn="just">
              <a:lnSpc>
                <a:spcPct val="100000"/>
              </a:lnSpc>
              <a:buFont typeface="StarSymbol"/>
              <a:buChar char="-"/>
            </a:pPr>
            <a:r>
              <a:rPr lang="ru-RU" sz="1400">
                <a:solidFill>
                  <a:srgbClr val="000000"/>
                </a:solidFill>
                <a:latin typeface="Times New Roman"/>
              </a:rPr>
              <a:t>пыртӧма уджӧ сиктса олан пунктъясын 8,94 км ва вез;</a:t>
            </a:r>
            <a:endParaRPr/>
          </a:p>
          <a:p>
            <a:pPr algn="just">
              <a:lnSpc>
                <a:spcPct val="100000"/>
              </a:lnSpc>
            </a:pPr>
            <a:endParaRPr/>
          </a:p>
          <a:p>
            <a:pPr algn="just">
              <a:lnSpc>
                <a:spcPct val="100000"/>
              </a:lnSpc>
              <a:buFont typeface="StarSymbol"/>
              <a:buChar char="-"/>
            </a:pPr>
            <a:r>
              <a:rPr lang="ru-RU" sz="1400">
                <a:solidFill>
                  <a:srgbClr val="000000"/>
                </a:solidFill>
                <a:latin typeface="Times New Roman"/>
              </a:rPr>
              <a:t>пыртӧма уджӧ 0,64 км чорыд веркӧса ӧтув вӧдитчан автомашина туй, кутшӧм нуӧдӧ автомашина туй везсянь сиктса олан пунктъяслӧн йӧзлы тӧдчана медматысса объектъяс дорӧ, видз-му овмӧс продукция вӧчан да переработайтан объектъяс дорӧ (выльмӧдӧма Куниб-Волся-Ягдор автомашина туй);</a:t>
            </a:r>
            <a:endParaRPr/>
          </a:p>
          <a:p>
            <a:pPr algn="just">
              <a:lnSpc>
                <a:spcPct val="100000"/>
              </a:lnSpc>
            </a:pPr>
            <a:endParaRPr/>
          </a:p>
          <a:p>
            <a:pPr algn="just">
              <a:lnSpc>
                <a:spcPct val="100000"/>
              </a:lnSpc>
              <a:buFont typeface="StarSymbol"/>
              <a:buChar char="-"/>
            </a:pPr>
            <a:r>
              <a:rPr lang="ru-RU" sz="1400">
                <a:solidFill>
                  <a:srgbClr val="000000"/>
                </a:solidFill>
                <a:latin typeface="Times New Roman"/>
              </a:rPr>
              <a:t>пыртӧма уджӧ Луздор районса Летка сиктын 400 велӧдчан места вылӧ общеобразовательнӧй школа;</a:t>
            </a:r>
            <a:endParaRPr/>
          </a:p>
          <a:p>
            <a:pPr algn="just">
              <a:lnSpc>
                <a:spcPct val="100000"/>
              </a:lnSpc>
            </a:pPr>
            <a:endParaRPr/>
          </a:p>
          <a:p>
            <a:pPr algn="just">
              <a:lnSpc>
                <a:spcPct val="100000"/>
              </a:lnSpc>
              <a:buFont typeface="StarSymbol"/>
              <a:buChar char="-"/>
            </a:pPr>
            <a:r>
              <a:rPr lang="ru-RU" sz="1400">
                <a:solidFill>
                  <a:srgbClr val="000000"/>
                </a:solidFill>
                <a:latin typeface="Times New Roman"/>
              </a:rPr>
              <a:t>збыльмӧдӧма сиктса олан пунктъясын олысь гражданалысь, кодъяслы сетӧма грантӧн отсӧг, меставывса водзмӧстчӧм серти 13 проект. </a:t>
            </a:r>
            <a:endParaRPr/>
          </a:p>
        </p:txBody>
      </p:sp>
    </p:spTree>
  </p:cSld>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5" name="TextShape 1"/>
          <p:cNvSpPr txBox="1"/>
          <p:nvPr/>
        </p:nvSpPr>
        <p:spPr>
          <a:xfrm>
            <a:off x="0" y="6492960"/>
            <a:ext cx="395280" cy="364680"/>
          </a:xfrm>
          <a:prstGeom prst="rect">
            <a:avLst/>
          </a:prstGeom>
        </p:spPr>
        <p:txBody>
          <a:bodyPr anchor="ctr"/>
          <a:p>
            <a:pPr>
              <a:lnSpc>
                <a:spcPct val="100000"/>
              </a:lnSpc>
            </a:pPr>
            <a:fld id="{C264B514-11A6-45CF-83FE-8D6E6074CB95}" type="slidenum">
              <a:rPr lang="ru-RU" sz="1200">
                <a:solidFill>
                  <a:srgbClr val="ffc000"/>
                </a:solidFill>
                <a:latin typeface="Calibri"/>
              </a:rPr>
              <a:t>&lt;номер&gt;</a:t>
            </a:fld>
            <a:endParaRPr/>
          </a:p>
        </p:txBody>
      </p:sp>
      <p:sp>
        <p:nvSpPr>
          <p:cNvPr id="636" name="CustomShape 2"/>
          <p:cNvSpPr/>
          <p:nvPr/>
        </p:nvSpPr>
        <p:spPr>
          <a:xfrm>
            <a:off x="1884240" y="1380600"/>
            <a:ext cx="7152120" cy="94284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Вынсьӧдӧма Коми Республикаса Веськӧдлан котырлӧн 2012.09.28 лунся 414 №-а шуӧмӧн.</a:t>
            </a:r>
            <a:endParaRPr/>
          </a:p>
          <a:p>
            <a:pPr algn="ctr">
              <a:lnSpc>
                <a:spcPct val="150000"/>
              </a:lnSpc>
            </a:pPr>
            <a:r>
              <a:rPr lang="ru-RU" sz="1400">
                <a:solidFill>
                  <a:srgbClr val="000000"/>
                </a:solidFill>
                <a:latin typeface="Times New Roman"/>
              </a:rPr>
              <a:t>Шӧр мог – кыпӧдны вӧр-ва озырлунӧн вӧдитчан окталунсӧ, видзны экология баланс</a:t>
            </a:r>
            <a:endParaRPr/>
          </a:p>
          <a:p>
            <a:pPr algn="ctr">
              <a:lnSpc>
                <a:spcPct val="150000"/>
              </a:lnSpc>
            </a:pPr>
            <a:r>
              <a:rPr lang="ru-RU" sz="1400">
                <a:solidFill>
                  <a:srgbClr val="000000"/>
                </a:solidFill>
                <a:latin typeface="Times New Roman"/>
              </a:rPr>
              <a:t>да бур гӧгӧртас. </a:t>
            </a:r>
            <a:endParaRPr/>
          </a:p>
        </p:txBody>
      </p:sp>
      <p:sp>
        <p:nvSpPr>
          <p:cNvPr id="637" name="CustomShape 3"/>
          <p:cNvSpPr/>
          <p:nvPr/>
        </p:nvSpPr>
        <p:spPr>
          <a:xfrm>
            <a:off x="2123640" y="620640"/>
            <a:ext cx="6664320" cy="82044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14. «ВӦР-ВА РЕСУРСЪЯС ВЫЛЬМӦДӦМ</a:t>
            </a:r>
            <a:endParaRPr/>
          </a:p>
          <a:p>
            <a:pPr algn="ctr">
              <a:lnSpc>
                <a:spcPct val="100000"/>
              </a:lnSpc>
            </a:pPr>
            <a:r>
              <a:rPr b="1" lang="ru-RU" sz="1600">
                <a:solidFill>
                  <a:srgbClr val="000000"/>
                </a:solidFill>
                <a:latin typeface="Times New Roman"/>
              </a:rPr>
              <a:t>ДА НАӦН ВӦДИТЧӦМ ДА ГӦГӦРТАС ВИДЗӦМ»</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638" name="Диаграмма 21"/>
          <p:cNvGraphicFramePr/>
          <p:nvPr/>
        </p:nvGraphicFramePr>
        <p:xfrm>
          <a:off x="466560" y="5445360"/>
          <a:ext cx="6553440" cy="1223640"/>
        </p:xfrm>
        <a:graphic>
          <a:graphicData uri="http://schemas.openxmlformats.org/drawingml/2006/chart">
            <c:chart xmlns:c="http://schemas.openxmlformats.org/drawingml/2006/chart" xmlns:r="http://schemas.openxmlformats.org/officeDocument/2006/relationships" r:id="rId1"/>
          </a:graphicData>
        </a:graphic>
      </p:graphicFrame>
      <p:sp>
        <p:nvSpPr>
          <p:cNvPr id="639" name="CustomShape 4"/>
          <p:cNvSpPr/>
          <p:nvPr/>
        </p:nvSpPr>
        <p:spPr>
          <a:xfrm>
            <a:off x="6876360" y="5517360"/>
            <a:ext cx="1899720" cy="1142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83,6 % вылӧ. </a:t>
            </a:r>
            <a:endParaRPr/>
          </a:p>
        </p:txBody>
      </p:sp>
      <p:sp>
        <p:nvSpPr>
          <p:cNvPr id="640" name="CustomShape 5"/>
          <p:cNvSpPr/>
          <p:nvPr/>
        </p:nvSpPr>
        <p:spPr>
          <a:xfrm>
            <a:off x="462240" y="2442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уджтасувсъяс серти да ставнас, млн. шайт</a:t>
            </a:r>
            <a:endParaRPr/>
          </a:p>
        </p:txBody>
      </p:sp>
      <p:graphicFrame>
        <p:nvGraphicFramePr>
          <p:cNvPr id="641" name="Диаграмма 20"/>
          <p:cNvGraphicFramePr/>
          <p:nvPr/>
        </p:nvGraphicFramePr>
        <p:xfrm>
          <a:off x="455760" y="2853000"/>
          <a:ext cx="8320320" cy="2520000"/>
        </p:xfrm>
        <a:graphic>
          <a:graphicData uri="http://schemas.openxmlformats.org/drawingml/2006/chart">
            <c:chart xmlns:c="http://schemas.openxmlformats.org/drawingml/2006/chart" xmlns:r="http://schemas.openxmlformats.org/officeDocument/2006/relationships" r:id="rId2"/>
          </a:graphicData>
        </a:graphic>
      </p:graphicFrame>
      <p:pic>
        <p:nvPicPr>
          <p:cNvPr id="642" name="Рисунок 10" descr=""/>
          <p:cNvPicPr/>
          <p:nvPr/>
        </p:nvPicPr>
        <p:blipFill>
          <a:blip r:embed="rId3"/>
          <a:srcRect l="298750" t="82500" r="197500" b="1495625"/>
          <a:stretch>
            <a:fillRect/>
          </a:stretch>
        </p:blipFill>
        <p:spPr>
          <a:xfrm>
            <a:off x="468360" y="692640"/>
            <a:ext cx="1415160" cy="1295640"/>
          </a:xfrm>
          <a:prstGeom prst="rect">
            <a:avLst/>
          </a:prstGeom>
          <a:ln>
            <a:noFill/>
          </a:ln>
        </p:spPr>
      </p:pic>
    </p:spTree>
  </p:cSld>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3" name="CustomShape 1"/>
          <p:cNvSpPr/>
          <p:nvPr/>
        </p:nvSpPr>
        <p:spPr>
          <a:xfrm>
            <a:off x="467640" y="684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 шедӧдӧм йылысь тӧдмӧгъяс</a:t>
            </a:r>
            <a:endParaRPr/>
          </a:p>
        </p:txBody>
      </p:sp>
      <p:sp>
        <p:nvSpPr>
          <p:cNvPr id="644" name="TextShape 2"/>
          <p:cNvSpPr txBox="1"/>
          <p:nvPr/>
        </p:nvSpPr>
        <p:spPr>
          <a:xfrm>
            <a:off x="0" y="6492960"/>
            <a:ext cx="395280" cy="364680"/>
          </a:xfrm>
          <a:prstGeom prst="rect">
            <a:avLst/>
          </a:prstGeom>
        </p:spPr>
        <p:txBody>
          <a:bodyPr anchor="ctr"/>
          <a:p>
            <a:pPr>
              <a:lnSpc>
                <a:spcPct val="100000"/>
              </a:lnSpc>
            </a:pPr>
            <a:fld id="{EC9EE90B-2268-4F80-B5BB-4B7A06390320}" type="slidenum">
              <a:rPr lang="ru-RU" sz="1200">
                <a:solidFill>
                  <a:srgbClr val="ffc000"/>
                </a:solidFill>
                <a:latin typeface="Calibri"/>
              </a:rPr>
              <a:t>&lt;номер&gt;</a:t>
            </a:fld>
            <a:endParaRPr/>
          </a:p>
        </p:txBody>
      </p:sp>
      <p:graphicFrame>
        <p:nvGraphicFramePr>
          <p:cNvPr id="645" name="Диаграмма 20"/>
          <p:cNvGraphicFramePr/>
          <p:nvPr/>
        </p:nvGraphicFramePr>
        <p:xfrm>
          <a:off x="467640" y="1340640"/>
          <a:ext cx="8309520" cy="5256360"/>
        </p:xfrm>
        <a:graphic>
          <a:graphicData uri="http://schemas.openxmlformats.org/drawingml/2006/chart">
            <c:chart xmlns:c="http://schemas.openxmlformats.org/drawingml/2006/chart" xmlns:r="http://schemas.openxmlformats.org/officeDocument/2006/relationships" r:id="rId1"/>
          </a:graphicData>
        </a:graphic>
      </p:graphicFrame>
      <p:sp>
        <p:nvSpPr>
          <p:cNvPr id="646" name="CustomShape 3"/>
          <p:cNvSpPr/>
          <p:nvPr/>
        </p:nvSpPr>
        <p:spPr>
          <a:xfrm>
            <a:off x="6948360" y="4869000"/>
            <a:ext cx="56664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100 %</a:t>
            </a:r>
            <a:endParaRPr/>
          </a:p>
        </p:txBody>
      </p:sp>
      <p:sp>
        <p:nvSpPr>
          <p:cNvPr id="647" name="CustomShape 4"/>
          <p:cNvSpPr/>
          <p:nvPr/>
        </p:nvSpPr>
        <p:spPr>
          <a:xfrm>
            <a:off x="5344920" y="3848040"/>
            <a:ext cx="56664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100 %</a:t>
            </a:r>
            <a:endParaRPr/>
          </a:p>
        </p:txBody>
      </p:sp>
      <p:sp>
        <p:nvSpPr>
          <p:cNvPr id="648" name="CustomShape 5"/>
          <p:cNvSpPr/>
          <p:nvPr/>
        </p:nvSpPr>
        <p:spPr>
          <a:xfrm>
            <a:off x="5202000" y="2912040"/>
            <a:ext cx="56664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100 %</a:t>
            </a:r>
            <a:endParaRPr/>
          </a:p>
        </p:txBody>
      </p:sp>
      <p:sp>
        <p:nvSpPr>
          <p:cNvPr id="649" name="CustomShape 6"/>
          <p:cNvSpPr/>
          <p:nvPr/>
        </p:nvSpPr>
        <p:spPr>
          <a:xfrm>
            <a:off x="7671240" y="5805360"/>
            <a:ext cx="601560" cy="257760"/>
          </a:xfrm>
          <a:prstGeom prst="rect">
            <a:avLst/>
          </a:prstGeom>
          <a:noFill/>
          <a:ln>
            <a:noFill/>
          </a:ln>
        </p:spPr>
        <p:txBody>
          <a:bodyPr wrap="none" lIns="90000" rIns="90000" tIns="45000" bIns="45000"/>
          <a:p>
            <a:pPr>
              <a:lnSpc>
                <a:spcPct val="100000"/>
              </a:lnSpc>
            </a:pPr>
            <a:r>
              <a:rPr b="1" lang="ru-RU" sz="1100">
                <a:solidFill>
                  <a:srgbClr val="000000"/>
                </a:solidFill>
                <a:latin typeface="Times New Roman"/>
              </a:rPr>
              <a:t>91,3 %</a:t>
            </a:r>
            <a:endParaRPr/>
          </a:p>
        </p:txBody>
      </p:sp>
      <p:pic>
        <p:nvPicPr>
          <p:cNvPr id="650" name="Picture 2" descr=""/>
          <p:cNvPicPr/>
          <p:nvPr/>
        </p:nvPicPr>
        <p:blipFill>
          <a:blip r:embed="rId2"/>
          <a:stretch>
            <a:fillRect/>
          </a:stretch>
        </p:blipFill>
        <p:spPr>
          <a:xfrm>
            <a:off x="6516360" y="1340640"/>
            <a:ext cx="2260800" cy="1893240"/>
          </a:xfrm>
          <a:prstGeom prst="rect">
            <a:avLst/>
          </a:prstGeom>
          <a:ln>
            <a:noFill/>
          </a:ln>
        </p:spPr>
      </p:pic>
    </p:spTree>
  </p:cSld>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1" name="TextShape 1"/>
          <p:cNvSpPr txBox="1"/>
          <p:nvPr/>
        </p:nvSpPr>
        <p:spPr>
          <a:xfrm>
            <a:off x="0" y="6492960"/>
            <a:ext cx="395280" cy="364680"/>
          </a:xfrm>
          <a:prstGeom prst="rect">
            <a:avLst/>
          </a:prstGeom>
        </p:spPr>
        <p:txBody>
          <a:bodyPr anchor="ctr"/>
          <a:p>
            <a:pPr>
              <a:lnSpc>
                <a:spcPct val="100000"/>
              </a:lnSpc>
            </a:pPr>
            <a:fld id="{E48819E5-8C2C-4057-87FC-CD7F063883AA}" type="slidenum">
              <a:rPr lang="ru-RU" sz="1200">
                <a:solidFill>
                  <a:srgbClr val="ffc000"/>
                </a:solidFill>
                <a:latin typeface="Calibri"/>
              </a:rPr>
              <a:t>&lt;номер&gt;</a:t>
            </a:fld>
            <a:endParaRPr/>
          </a:p>
        </p:txBody>
      </p:sp>
      <p:sp>
        <p:nvSpPr>
          <p:cNvPr id="652" name="CustomShape 2"/>
          <p:cNvSpPr/>
          <p:nvPr/>
        </p:nvSpPr>
        <p:spPr>
          <a:xfrm>
            <a:off x="179640" y="1231560"/>
            <a:ext cx="8597520" cy="5178960"/>
          </a:xfrm>
          <a:prstGeom prst="rect">
            <a:avLst/>
          </a:prstGeom>
          <a:noFill/>
          <a:ln>
            <a:noFill/>
          </a:ln>
        </p:spPr>
        <p:txBody>
          <a:bodyPr lIns="90000" rIns="90000" tIns="45000" bIns="45000"/>
          <a:p>
            <a:pPr algn="just">
              <a:lnSpc>
                <a:spcPct val="130000"/>
              </a:lnSpc>
              <a:buFont typeface="StarSymbol"/>
              <a:buAutoNum type="arabicPeriod"/>
            </a:pPr>
            <a:r>
              <a:rPr lang="ru-RU" sz="1300">
                <a:solidFill>
                  <a:srgbClr val="000000"/>
                </a:solidFill>
                <a:latin typeface="Times New Roman"/>
              </a:rPr>
              <a:t>Нуӧдӧма ресурснӧй позянлунъяс серти ревизия да донъялӧма сiйӧс «Койгорт» МР МЮ-са паськыда тӧдса мупытшса озырлунъяслӧн минерально-сырьевӧй базаӧн ёна вӧдитчанiнъясын, донъялӧма углеводороднӧй сырьёлӧн минерально-сырьевӧй базалысь водзӧ сӧвмӧмсӧ.</a:t>
            </a:r>
            <a:endParaRPr/>
          </a:p>
          <a:p>
            <a:pPr algn="just">
              <a:lnSpc>
                <a:spcPct val="130000"/>
              </a:lnSpc>
              <a:buFont typeface="StarSymbol"/>
              <a:buAutoNum type="arabicPeriod"/>
            </a:pPr>
            <a:r>
              <a:rPr lang="ru-RU" sz="1300">
                <a:solidFill>
                  <a:srgbClr val="000000"/>
                </a:solidFill>
                <a:latin typeface="Times New Roman"/>
              </a:rPr>
              <a:t>Дасьтӧма минерально-сырьевӧй озырлун запасъяс, медым могмӧдны стрӧитчан да горнодобывающӧй предприятиеяслысь уджсӧ, 128,7 млн. куб. м (2014 во серти 5 пӧв унжык).</a:t>
            </a:r>
            <a:endParaRPr/>
          </a:p>
          <a:p>
            <a:pPr algn="just">
              <a:lnSpc>
                <a:spcPct val="130000"/>
              </a:lnSpc>
              <a:buFont typeface="StarSymbol"/>
              <a:buAutoNum type="arabicPeriod"/>
            </a:pPr>
            <a:r>
              <a:rPr lang="ru-RU" sz="1300">
                <a:solidFill>
                  <a:srgbClr val="000000"/>
                </a:solidFill>
                <a:latin typeface="Times New Roman"/>
              </a:rPr>
              <a:t>Помалӧма мутасъясын охотустройство серти удж республикаса став муниципальнӧй юкӧнын. Дасьтӧма да мӧдӧдӧма сӧгласуйтӧм вылӧ Россия Федерацияса вӧр-ва озырлун да экология министерствоӧ Коми Республикаса вӧралан угоддьӧяс меститан, наӧн вӧдитчан да найӧс видзан схема.</a:t>
            </a:r>
            <a:endParaRPr/>
          </a:p>
          <a:p>
            <a:pPr algn="just">
              <a:lnSpc>
                <a:spcPct val="130000"/>
              </a:lnSpc>
              <a:buFont typeface="StarSymbol"/>
              <a:buAutoNum type="arabicPeriod"/>
            </a:pPr>
            <a:r>
              <a:rPr lang="ru-RU" sz="1300">
                <a:solidFill>
                  <a:srgbClr val="000000"/>
                </a:solidFill>
                <a:latin typeface="Times New Roman"/>
              </a:rPr>
              <a:t>Нуӧдӧм аукционъяслӧн бӧртасъяс серти охотпользовательяслы сетӧма кӧртымӧ 374,8 сюрс га вӧралан угоддьӧ, мый 2014 во серти 81 прӧчент вылӧ унджык. </a:t>
            </a:r>
            <a:endParaRPr/>
          </a:p>
          <a:p>
            <a:pPr algn="just">
              <a:lnSpc>
                <a:spcPct val="130000"/>
              </a:lnSpc>
              <a:buFont typeface="StarSymbol"/>
              <a:buAutoNum type="arabicPeriod"/>
            </a:pPr>
            <a:r>
              <a:rPr lang="ru-RU" sz="1300">
                <a:solidFill>
                  <a:srgbClr val="000000"/>
                </a:solidFill>
                <a:latin typeface="Times New Roman"/>
              </a:rPr>
              <a:t>Республикаса ва объектъяс бурмӧдӧм могысь урчитӧма Сыктывдiн, Кулӧмдiн да Емдiн районъяс мутасын Эжва юлӧн ва видзан зонаяслысь мудоръяс да берегдорса видзан визьяслысь мудоръяс берегдорса мутаслӧн 250 км вылӧ. </a:t>
            </a:r>
            <a:endParaRPr/>
          </a:p>
          <a:p>
            <a:pPr algn="just">
              <a:lnSpc>
                <a:spcPct val="130000"/>
              </a:lnSpc>
              <a:buFont typeface="StarSymbol"/>
              <a:buAutoNum type="arabicPeriod"/>
            </a:pPr>
            <a:r>
              <a:rPr lang="ru-RU" sz="1300">
                <a:solidFill>
                  <a:srgbClr val="000000"/>
                </a:solidFill>
                <a:latin typeface="Times New Roman"/>
              </a:rPr>
              <a:t>Вӧр-ва видзан мероприятиеясын да экологическӧй акцияясын участвуйтiс 77 сюрс гӧгӧр морт, мый 2014 во серти 7 прӧчент вылӧ унджык. Нуӧдӧма «Марш парков», «Речная лента», «Пикник «Маевка» быдвося экологическӧй акцияяс да мероприятиеяс. </a:t>
            </a:r>
            <a:endParaRPr/>
          </a:p>
          <a:p>
            <a:pPr algn="just">
              <a:lnSpc>
                <a:spcPct val="130000"/>
              </a:lnSpc>
              <a:buFont typeface="StarSymbol"/>
              <a:buAutoNum type="arabicPeriod"/>
            </a:pPr>
            <a:r>
              <a:rPr lang="ru-RU" sz="1300">
                <a:solidFill>
                  <a:srgbClr val="000000"/>
                </a:solidFill>
                <a:latin typeface="Times New Roman"/>
              </a:rPr>
              <a:t>Помалӧма стрӧитны Изьва районса Сизяб с. чорыд бытӧвӧй шыбласъяс иналан площадка да бурмӧдӧма Воркута карын чорыд бытӧвӧй шыбласъяс иналан ӧнiя полигон. </a:t>
            </a:r>
            <a:endParaRPr/>
          </a:p>
          <a:p>
            <a:pPr algn="just">
              <a:lnSpc>
                <a:spcPct val="130000"/>
              </a:lnSpc>
              <a:buFont typeface="StarSymbol"/>
              <a:buAutoNum type="arabicPeriod"/>
            </a:pPr>
            <a:r>
              <a:rPr lang="ru-RU" sz="1300">
                <a:solidFill>
                  <a:srgbClr val="000000"/>
                </a:solidFill>
                <a:latin typeface="Times New Roman"/>
              </a:rPr>
              <a:t>Водзӧ стрӧитӧны Сыктывкарса Киров нима паркын Сыктыв ю вылын берег зумыдмӧдан да буждӧмысь видзан сооружениеяс. Объект стрӧитӧмсӧ индӧма помавны 2016 воын.</a:t>
            </a:r>
            <a:endParaRPr/>
          </a:p>
        </p:txBody>
      </p:sp>
      <p:sp>
        <p:nvSpPr>
          <p:cNvPr id="653" name="CustomShape 3"/>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Отчётнӧй кадколастӧ канму уджтас збыльмӧдӧмысь шӧр бӧртасъяс</a:t>
            </a:r>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4" name="TextShape 1"/>
          <p:cNvSpPr txBox="1"/>
          <p:nvPr/>
        </p:nvSpPr>
        <p:spPr>
          <a:xfrm>
            <a:off x="0" y="6492960"/>
            <a:ext cx="395280" cy="364680"/>
          </a:xfrm>
          <a:prstGeom prst="rect">
            <a:avLst/>
          </a:prstGeom>
        </p:spPr>
        <p:txBody>
          <a:bodyPr anchor="ctr"/>
          <a:p>
            <a:pPr>
              <a:lnSpc>
                <a:spcPct val="100000"/>
              </a:lnSpc>
            </a:pPr>
            <a:fld id="{60D526D6-4996-491A-9A43-C0C1E57F2929}" type="slidenum">
              <a:rPr lang="ru-RU" sz="1200">
                <a:solidFill>
                  <a:srgbClr val="000000"/>
                </a:solidFill>
                <a:latin typeface="Calibri"/>
              </a:rPr>
              <a:t>&lt;номер&gt;</a:t>
            </a:fld>
            <a:endParaRPr/>
          </a:p>
        </p:txBody>
      </p:sp>
      <p:sp>
        <p:nvSpPr>
          <p:cNvPr id="655" name="CustomShape 2"/>
          <p:cNvSpPr/>
          <p:nvPr/>
        </p:nvSpPr>
        <p:spPr>
          <a:xfrm>
            <a:off x="467640" y="7646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Медтӧдчана мероприятиеяс сьӧмӧн могмӧдӧм, млн. шайт</a:t>
            </a:r>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656" name="Table 1"/>
          <p:cNvGraphicFramePr/>
          <p:nvPr/>
        </p:nvGraphicFramePr>
        <p:xfrm>
          <a:off x="468360" y="2565000"/>
          <a:ext cx="8319240" cy="2592000"/>
        </p:xfrm>
        <a:graphic>
          <a:graphicData uri="http://schemas.openxmlformats.org/drawingml/2006/table">
            <a:tbl>
              <a:tblPr/>
              <a:tblGrid>
                <a:gridCol w="2773080"/>
                <a:gridCol w="2773080"/>
                <a:gridCol w="2773080"/>
              </a:tblGrid>
              <a:tr h="2592000">
                <a:tc>
                  <a:tcPr/>
                </a:tc>
                <a:tc>
                  <a:tcPr/>
                </a:tc>
                <a:tc>
                  <a:tcPr/>
                </a:tc>
              </a:tr>
            </a:tbl>
          </a:graphicData>
        </a:graphic>
      </p:graphicFrame>
      <p:pic>
        <p:nvPicPr>
          <p:cNvPr id="657" name="Picture 2" descr=""/>
          <p:cNvPicPr/>
          <p:nvPr/>
        </p:nvPicPr>
        <p:blipFill>
          <a:blip r:embed="rId1"/>
          <a:stretch>
            <a:fillRect/>
          </a:stretch>
        </p:blipFill>
        <p:spPr>
          <a:xfrm>
            <a:off x="468360" y="692640"/>
            <a:ext cx="1415160" cy="1295640"/>
          </a:xfrm>
          <a:prstGeom prst="rect">
            <a:avLst/>
          </a:prstGeom>
          <a:ln>
            <a:noFill/>
          </a:ln>
        </p:spPr>
      </p:pic>
      <p:sp>
        <p:nvSpPr>
          <p:cNvPr id="658" name="TextShape 2"/>
          <p:cNvSpPr txBox="1"/>
          <p:nvPr/>
        </p:nvSpPr>
        <p:spPr>
          <a:xfrm>
            <a:off x="0" y="6492960"/>
            <a:ext cx="395280" cy="364680"/>
          </a:xfrm>
          <a:prstGeom prst="rect">
            <a:avLst/>
          </a:prstGeom>
        </p:spPr>
        <p:txBody>
          <a:bodyPr anchor="ctr"/>
          <a:p>
            <a:pPr>
              <a:lnSpc>
                <a:spcPct val="100000"/>
              </a:lnSpc>
            </a:pPr>
            <a:fld id="{5D57D9B6-E08B-49F2-8936-FD929B271FEC}" type="slidenum">
              <a:rPr lang="ru-RU" sz="1200">
                <a:solidFill>
                  <a:srgbClr val="ffc000"/>
                </a:solidFill>
                <a:latin typeface="Calibri"/>
              </a:rPr>
              <a:t>&lt;номер&gt;</a:t>
            </a:fld>
            <a:endParaRPr/>
          </a:p>
        </p:txBody>
      </p:sp>
      <p:sp>
        <p:nvSpPr>
          <p:cNvPr id="659" name="CustomShape 3"/>
          <p:cNvSpPr/>
          <p:nvPr/>
        </p:nvSpPr>
        <p:spPr>
          <a:xfrm>
            <a:off x="1945800" y="1268640"/>
            <a:ext cx="7090200" cy="729720"/>
          </a:xfrm>
          <a:prstGeom prst="rect">
            <a:avLst/>
          </a:prstGeom>
          <a:noFill/>
          <a:ln>
            <a:noFill/>
          </a:ln>
        </p:spPr>
        <p:txBody>
          <a:bodyPr lIns="90000" rIns="90000" tIns="45000" bIns="45000"/>
          <a:p>
            <a:pPr algn="ctr">
              <a:lnSpc>
                <a:spcPct val="150000"/>
              </a:lnSpc>
            </a:pPr>
            <a:r>
              <a:rPr lang="ru-RU" sz="1400">
                <a:solidFill>
                  <a:srgbClr val="000000"/>
                </a:solidFill>
                <a:latin typeface="Times New Roman"/>
              </a:rPr>
              <a:t>Вынсьӧдӧма Коми Республикаса Веськӧдлан котырлӧн 2012.09.28 лунся 415 №-а шуӧмӧн.</a:t>
            </a:r>
            <a:endParaRPr/>
          </a:p>
          <a:p>
            <a:pPr algn="ctr">
              <a:lnSpc>
                <a:spcPct val="100000"/>
              </a:lnSpc>
            </a:pPr>
            <a:r>
              <a:rPr lang="ru-RU" sz="1400">
                <a:solidFill>
                  <a:srgbClr val="000000"/>
                </a:solidFill>
                <a:latin typeface="Times New Roman"/>
              </a:rPr>
              <a:t>Шӧр мог – кыпӧдны вӧръясӧн вӧдитчӧмысь чӧжӧс ваян позянлунсӧ</a:t>
            </a:r>
            <a:endParaRPr/>
          </a:p>
          <a:p>
            <a:pPr algn="ctr">
              <a:lnSpc>
                <a:spcPct val="100000"/>
              </a:lnSpc>
            </a:pPr>
            <a:r>
              <a:rPr lang="ru-RU" sz="1400">
                <a:solidFill>
                  <a:srgbClr val="000000"/>
                </a:solidFill>
                <a:latin typeface="Times New Roman"/>
              </a:rPr>
              <a:t>налысь экологическӧй, социальнӧй да экономическӧй донсӧ видзӧмӧн</a:t>
            </a:r>
            <a:endParaRPr/>
          </a:p>
        </p:txBody>
      </p:sp>
      <p:sp>
        <p:nvSpPr>
          <p:cNvPr id="660" name="CustomShape 4"/>
          <p:cNvSpPr/>
          <p:nvPr/>
        </p:nvSpPr>
        <p:spPr>
          <a:xfrm>
            <a:off x="2123640" y="692640"/>
            <a:ext cx="66643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000000"/>
                </a:solidFill>
                <a:latin typeface="Times New Roman"/>
              </a:rPr>
              <a:t>15. «ВӦР-ВА ОВМӦС СӦВМӦДӦМ»</a:t>
            </a:r>
            <a:endParaRPr/>
          </a:p>
          <a:p>
            <a:pPr algn="ctr">
              <a:lnSpc>
                <a:spcPct val="100000"/>
              </a:lnSpc>
            </a:pPr>
            <a:r>
              <a:rPr b="1" lang="ru-RU" sz="1600">
                <a:solidFill>
                  <a:srgbClr val="000000"/>
                </a:solidFill>
                <a:latin typeface="Times New Roman"/>
              </a:rPr>
              <a:t>КОМИ РЕСПУБЛИКАСА КАНМУ УДЖТАС</a:t>
            </a:r>
            <a:endParaRPr/>
          </a:p>
        </p:txBody>
      </p:sp>
      <p:graphicFrame>
        <p:nvGraphicFramePr>
          <p:cNvPr id="661" name="Диаграмма 21"/>
          <p:cNvGraphicFramePr/>
          <p:nvPr/>
        </p:nvGraphicFramePr>
        <p:xfrm>
          <a:off x="558360" y="5436360"/>
          <a:ext cx="6553440" cy="1223640"/>
        </p:xfrm>
        <a:graphic>
          <a:graphicData uri="http://schemas.openxmlformats.org/drawingml/2006/chart">
            <c:chart xmlns:c="http://schemas.openxmlformats.org/drawingml/2006/chart" xmlns:r="http://schemas.openxmlformats.org/officeDocument/2006/relationships" r:id="rId2"/>
          </a:graphicData>
        </a:graphic>
      </p:graphicFrame>
      <p:sp>
        <p:nvSpPr>
          <p:cNvPr id="662" name="CustomShape 5"/>
          <p:cNvSpPr/>
          <p:nvPr/>
        </p:nvSpPr>
        <p:spPr>
          <a:xfrm>
            <a:off x="6876360" y="5517360"/>
            <a:ext cx="1899720" cy="1142640"/>
          </a:xfrm>
          <a:prstGeom prst="snip2DiagRect">
            <a:avLst>
              <a:gd name="adj1" fmla="val 0"/>
              <a:gd name="adj2" fmla="val 16667"/>
            </a:avLst>
          </a:prstGeom>
          <a:gradFill>
            <a:gsLst>
              <a:gs pos="0">
                <a:srgbClr val="f5f6f9"/>
              </a:gs>
              <a:gs pos="100000">
                <a:srgbClr val="a1b3d3"/>
              </a:gs>
            </a:gsLst>
            <a:path path="circle"/>
          </a:gradFill>
          <a:ln w="9360">
            <a:solidFill>
              <a:srgbClr val="355d8d"/>
            </a:solidFill>
            <a:round/>
          </a:ln>
        </p:spPr>
        <p:txBody>
          <a:bodyPr lIns="90000" rIns="90000" tIns="45000" bIns="45000" anchor="ctr"/>
          <a:p>
            <a:pPr algn="ctr">
              <a:lnSpc>
                <a:spcPct val="100000"/>
              </a:lnSpc>
            </a:pPr>
            <a:r>
              <a:rPr lang="ru-RU" sz="1200">
                <a:solidFill>
                  <a:srgbClr val="000000"/>
                </a:solidFill>
                <a:latin typeface="Times New Roman"/>
              </a:rPr>
              <a:t>Канму уджтассӧ збыльмӧдӧма планын индӧм серти</a:t>
            </a:r>
            <a:endParaRPr/>
          </a:p>
          <a:p>
            <a:pPr algn="ctr">
              <a:lnSpc>
                <a:spcPct val="100000"/>
              </a:lnSpc>
            </a:pPr>
            <a:r>
              <a:rPr lang="ru-RU" sz="1200">
                <a:solidFill>
                  <a:srgbClr val="000000"/>
                </a:solidFill>
                <a:latin typeface="Times New Roman"/>
              </a:rPr>
              <a:t>95,8 % вылӧ. </a:t>
            </a:r>
            <a:endParaRPr/>
          </a:p>
        </p:txBody>
      </p:sp>
      <p:sp>
        <p:nvSpPr>
          <p:cNvPr id="663" name="CustomShape 6"/>
          <p:cNvSpPr/>
          <p:nvPr/>
        </p:nvSpPr>
        <p:spPr>
          <a:xfrm>
            <a:off x="599040" y="215424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Уджтас сьӧмӧн могмӧдӧм уджтасувсъяс серти да ставнас, млн. шайт</a:t>
            </a:r>
            <a:endParaRPr/>
          </a:p>
        </p:txBody>
      </p:sp>
      <p:graphicFrame>
        <p:nvGraphicFramePr>
          <p:cNvPr id="664" name="Диаграмма 13"/>
          <p:cNvGraphicFramePr/>
          <p:nvPr/>
        </p:nvGraphicFramePr>
        <p:xfrm>
          <a:off x="456120" y="2493000"/>
          <a:ext cx="2626920" cy="26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65" name="Диаграмма 14"/>
          <p:cNvGraphicFramePr/>
          <p:nvPr/>
        </p:nvGraphicFramePr>
        <p:xfrm>
          <a:off x="3348000" y="2484360"/>
          <a:ext cx="2626920" cy="26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66" name="Диаграмма 15"/>
          <p:cNvGraphicFramePr/>
          <p:nvPr/>
        </p:nvGraphicFramePr>
        <p:xfrm>
          <a:off x="6144840" y="2496240"/>
          <a:ext cx="2626920" cy="2664000"/>
        </p:xfrm>
        <a:graphic>
          <a:graphicData uri="http://schemas.openxmlformats.org/drawingml/2006/chart">
            <c:chart xmlns:c="http://schemas.openxmlformats.org/drawingml/2006/chart" xmlns:r="http://schemas.openxmlformats.org/officeDocument/2006/relationships" r:id="rId5"/>
          </a:graphicData>
        </a:graphic>
      </p:graphicFrame>
      <p:sp>
        <p:nvSpPr>
          <p:cNvPr id="667" name="CustomShape 7"/>
          <p:cNvSpPr/>
          <p:nvPr/>
        </p:nvSpPr>
        <p:spPr>
          <a:xfrm>
            <a:off x="3852000" y="4972680"/>
            <a:ext cx="143640" cy="143640"/>
          </a:xfrm>
          <a:prstGeom prst="rect">
            <a:avLst/>
          </a:prstGeom>
          <a:solidFill>
            <a:srgbClr val="00b050"/>
          </a:solidFill>
          <a:ln>
            <a:noFill/>
          </a:ln>
        </p:spPr>
      </p:sp>
      <p:sp>
        <p:nvSpPr>
          <p:cNvPr id="668" name="CustomShape 8"/>
          <p:cNvSpPr/>
          <p:nvPr/>
        </p:nvSpPr>
        <p:spPr>
          <a:xfrm>
            <a:off x="4754160" y="4969440"/>
            <a:ext cx="143640" cy="143640"/>
          </a:xfrm>
          <a:prstGeom prst="rect">
            <a:avLst/>
          </a:prstGeom>
          <a:solidFill>
            <a:srgbClr val="77933c"/>
          </a:solidFill>
          <a:ln>
            <a:noFill/>
          </a:ln>
        </p:spPr>
      </p:sp>
      <p:sp>
        <p:nvSpPr>
          <p:cNvPr id="669" name="CustomShape 9"/>
          <p:cNvSpPr/>
          <p:nvPr/>
        </p:nvSpPr>
        <p:spPr>
          <a:xfrm>
            <a:off x="3926160" y="4876560"/>
            <a:ext cx="755640" cy="303480"/>
          </a:xfrm>
          <a:prstGeom prst="rect">
            <a:avLst/>
          </a:prstGeom>
          <a:noFill/>
          <a:ln>
            <a:noFill/>
          </a:ln>
        </p:spPr>
        <p:txBody>
          <a:bodyPr lIns="90000" rIns="90000" tIns="45000" bIns="45000"/>
          <a:p>
            <a:pPr>
              <a:lnSpc>
                <a:spcPct val="100000"/>
              </a:lnSpc>
            </a:pPr>
            <a:r>
              <a:rPr lang="ru-RU" sz="1400">
                <a:solidFill>
                  <a:srgbClr val="000000"/>
                </a:solidFill>
                <a:latin typeface="Times New Roman"/>
              </a:rPr>
              <a:t> </a:t>
            </a:r>
            <a:r>
              <a:rPr b="1" lang="ru-RU" sz="1200">
                <a:solidFill>
                  <a:srgbClr val="000000"/>
                </a:solidFill>
                <a:latin typeface="Times New Roman"/>
              </a:rPr>
              <a:t>- план</a:t>
            </a:r>
            <a:endParaRPr/>
          </a:p>
        </p:txBody>
      </p:sp>
      <p:sp>
        <p:nvSpPr>
          <p:cNvPr id="670" name="CustomShape 10"/>
          <p:cNvSpPr/>
          <p:nvPr/>
        </p:nvSpPr>
        <p:spPr>
          <a:xfrm>
            <a:off x="4898160" y="4869000"/>
            <a:ext cx="897840" cy="303480"/>
          </a:xfrm>
          <a:prstGeom prst="rect">
            <a:avLst/>
          </a:prstGeom>
          <a:noFill/>
          <a:ln>
            <a:noFill/>
          </a:ln>
        </p:spPr>
        <p:txBody>
          <a:bodyPr lIns="90000" rIns="90000" tIns="45000" bIns="45000"/>
          <a:p>
            <a:pPr>
              <a:lnSpc>
                <a:spcPct val="100000"/>
              </a:lnSpc>
            </a:pPr>
            <a:r>
              <a:rPr lang="ru-RU" sz="1400">
                <a:solidFill>
                  <a:srgbClr val="000000"/>
                </a:solidFill>
                <a:latin typeface="Times New Roman"/>
              </a:rPr>
              <a:t> </a:t>
            </a:r>
            <a:r>
              <a:rPr b="1" lang="ru-RU" sz="1200">
                <a:solidFill>
                  <a:srgbClr val="000000"/>
                </a:solidFill>
                <a:latin typeface="Times New Roman"/>
              </a:rPr>
              <a:t>- вӧчӧма</a:t>
            </a:r>
            <a:endParaRPr/>
          </a:p>
        </p:txBody>
      </p:sp>
      <p:sp>
        <p:nvSpPr>
          <p:cNvPr id="671" name="CustomShape 11"/>
          <p:cNvSpPr/>
          <p:nvPr/>
        </p:nvSpPr>
        <p:spPr>
          <a:xfrm>
            <a:off x="971640" y="4945320"/>
            <a:ext cx="143640" cy="143640"/>
          </a:xfrm>
          <a:prstGeom prst="rect">
            <a:avLst/>
          </a:prstGeom>
          <a:solidFill>
            <a:srgbClr val="00b050"/>
          </a:solidFill>
          <a:ln>
            <a:noFill/>
          </a:ln>
        </p:spPr>
      </p:sp>
      <p:sp>
        <p:nvSpPr>
          <p:cNvPr id="672" name="CustomShape 12"/>
          <p:cNvSpPr/>
          <p:nvPr/>
        </p:nvSpPr>
        <p:spPr>
          <a:xfrm>
            <a:off x="1873800" y="4942080"/>
            <a:ext cx="143640" cy="143640"/>
          </a:xfrm>
          <a:prstGeom prst="rect">
            <a:avLst/>
          </a:prstGeom>
          <a:solidFill>
            <a:srgbClr val="77933c"/>
          </a:solidFill>
          <a:ln>
            <a:noFill/>
          </a:ln>
        </p:spPr>
      </p:sp>
      <p:sp>
        <p:nvSpPr>
          <p:cNvPr id="673" name="CustomShape 13"/>
          <p:cNvSpPr/>
          <p:nvPr/>
        </p:nvSpPr>
        <p:spPr>
          <a:xfrm>
            <a:off x="1045800" y="4849200"/>
            <a:ext cx="755640" cy="303480"/>
          </a:xfrm>
          <a:prstGeom prst="rect">
            <a:avLst/>
          </a:prstGeom>
          <a:noFill/>
          <a:ln>
            <a:noFill/>
          </a:ln>
        </p:spPr>
        <p:txBody>
          <a:bodyPr lIns="90000" rIns="90000" tIns="45000" bIns="45000"/>
          <a:p>
            <a:pPr>
              <a:lnSpc>
                <a:spcPct val="100000"/>
              </a:lnSpc>
            </a:pPr>
            <a:r>
              <a:rPr lang="ru-RU" sz="1400">
                <a:solidFill>
                  <a:srgbClr val="000000"/>
                </a:solidFill>
                <a:latin typeface="Times New Roman"/>
              </a:rPr>
              <a:t> </a:t>
            </a:r>
            <a:r>
              <a:rPr b="1" lang="ru-RU" sz="1200">
                <a:solidFill>
                  <a:srgbClr val="000000"/>
                </a:solidFill>
                <a:latin typeface="Times New Roman"/>
              </a:rPr>
              <a:t>- план</a:t>
            </a:r>
            <a:endParaRPr/>
          </a:p>
        </p:txBody>
      </p:sp>
      <p:sp>
        <p:nvSpPr>
          <p:cNvPr id="674" name="CustomShape 14"/>
          <p:cNvSpPr/>
          <p:nvPr/>
        </p:nvSpPr>
        <p:spPr>
          <a:xfrm>
            <a:off x="2017800" y="4842000"/>
            <a:ext cx="825840" cy="303480"/>
          </a:xfrm>
          <a:prstGeom prst="rect">
            <a:avLst/>
          </a:prstGeom>
          <a:noFill/>
          <a:ln>
            <a:noFill/>
          </a:ln>
        </p:spPr>
        <p:txBody>
          <a:bodyPr lIns="90000" rIns="90000" tIns="45000" bIns="45000"/>
          <a:p>
            <a:pPr>
              <a:lnSpc>
                <a:spcPct val="100000"/>
              </a:lnSpc>
            </a:pPr>
            <a:r>
              <a:rPr lang="ru-RU" sz="1400">
                <a:solidFill>
                  <a:srgbClr val="000000"/>
                </a:solidFill>
                <a:latin typeface="Times New Roman"/>
              </a:rPr>
              <a:t> </a:t>
            </a:r>
            <a:r>
              <a:rPr b="1" lang="ru-RU" sz="1200">
                <a:solidFill>
                  <a:srgbClr val="000000"/>
                </a:solidFill>
                <a:latin typeface="Times New Roman"/>
              </a:rPr>
              <a:t>- вӧчӧма</a:t>
            </a:r>
            <a:endParaRPr/>
          </a:p>
        </p:txBody>
      </p:sp>
      <p:sp>
        <p:nvSpPr>
          <p:cNvPr id="675" name="CustomShape 15"/>
          <p:cNvSpPr/>
          <p:nvPr/>
        </p:nvSpPr>
        <p:spPr>
          <a:xfrm>
            <a:off x="6660360" y="4967640"/>
            <a:ext cx="143640" cy="143640"/>
          </a:xfrm>
          <a:prstGeom prst="rect">
            <a:avLst/>
          </a:prstGeom>
          <a:solidFill>
            <a:srgbClr val="00b050"/>
          </a:solidFill>
          <a:ln>
            <a:noFill/>
          </a:ln>
        </p:spPr>
      </p:sp>
      <p:sp>
        <p:nvSpPr>
          <p:cNvPr id="676" name="CustomShape 16"/>
          <p:cNvSpPr/>
          <p:nvPr/>
        </p:nvSpPr>
        <p:spPr>
          <a:xfrm>
            <a:off x="7562520" y="4964400"/>
            <a:ext cx="143640" cy="143640"/>
          </a:xfrm>
          <a:prstGeom prst="rect">
            <a:avLst/>
          </a:prstGeom>
          <a:solidFill>
            <a:srgbClr val="77933c"/>
          </a:solidFill>
          <a:ln>
            <a:noFill/>
          </a:ln>
        </p:spPr>
      </p:sp>
      <p:sp>
        <p:nvSpPr>
          <p:cNvPr id="677" name="CustomShape 17"/>
          <p:cNvSpPr/>
          <p:nvPr/>
        </p:nvSpPr>
        <p:spPr>
          <a:xfrm>
            <a:off x="6734160" y="4871520"/>
            <a:ext cx="755640" cy="303480"/>
          </a:xfrm>
          <a:prstGeom prst="rect">
            <a:avLst/>
          </a:prstGeom>
          <a:noFill/>
          <a:ln>
            <a:noFill/>
          </a:ln>
        </p:spPr>
        <p:txBody>
          <a:bodyPr lIns="90000" rIns="90000" tIns="45000" bIns="45000"/>
          <a:p>
            <a:pPr>
              <a:lnSpc>
                <a:spcPct val="100000"/>
              </a:lnSpc>
            </a:pPr>
            <a:r>
              <a:rPr lang="ru-RU" sz="1400">
                <a:solidFill>
                  <a:srgbClr val="000000"/>
                </a:solidFill>
                <a:latin typeface="Times New Roman"/>
              </a:rPr>
              <a:t> </a:t>
            </a:r>
            <a:r>
              <a:rPr b="1" lang="ru-RU" sz="1200">
                <a:solidFill>
                  <a:srgbClr val="000000"/>
                </a:solidFill>
                <a:latin typeface="Times New Roman"/>
              </a:rPr>
              <a:t>- план</a:t>
            </a:r>
            <a:endParaRPr/>
          </a:p>
        </p:txBody>
      </p:sp>
      <p:sp>
        <p:nvSpPr>
          <p:cNvPr id="678" name="CustomShape 18"/>
          <p:cNvSpPr/>
          <p:nvPr/>
        </p:nvSpPr>
        <p:spPr>
          <a:xfrm>
            <a:off x="7706520" y="4863960"/>
            <a:ext cx="1069560" cy="303480"/>
          </a:xfrm>
          <a:prstGeom prst="rect">
            <a:avLst/>
          </a:prstGeom>
          <a:noFill/>
          <a:ln>
            <a:noFill/>
          </a:ln>
        </p:spPr>
        <p:txBody>
          <a:bodyPr lIns="90000" rIns="90000" tIns="45000" bIns="45000"/>
          <a:p>
            <a:pPr>
              <a:lnSpc>
                <a:spcPct val="100000"/>
              </a:lnSpc>
            </a:pPr>
            <a:r>
              <a:rPr lang="ru-RU" sz="1400">
                <a:solidFill>
                  <a:srgbClr val="000000"/>
                </a:solidFill>
                <a:latin typeface="Times New Roman"/>
              </a:rPr>
              <a:t> </a:t>
            </a:r>
            <a:r>
              <a:rPr b="1" lang="ru-RU" sz="1200">
                <a:solidFill>
                  <a:srgbClr val="000000"/>
                </a:solidFill>
                <a:latin typeface="Times New Roman"/>
              </a:rPr>
              <a:t>- вӧчӧма</a:t>
            </a:r>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9" name="CustomShape 1"/>
          <p:cNvSpPr/>
          <p:nvPr/>
        </p:nvSpPr>
        <p:spPr>
          <a:xfrm>
            <a:off x="467640" y="684000"/>
            <a:ext cx="8309520" cy="33372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Канму уджтасса торъя мога петкӧдласъяс (индикаторъяс) шедӧдӧм йылысь тӧдмӧгъяс</a:t>
            </a:r>
            <a:endParaRPr/>
          </a:p>
        </p:txBody>
      </p:sp>
      <p:sp>
        <p:nvSpPr>
          <p:cNvPr id="680" name="TextShape 2"/>
          <p:cNvSpPr txBox="1"/>
          <p:nvPr/>
        </p:nvSpPr>
        <p:spPr>
          <a:xfrm>
            <a:off x="0" y="6492960"/>
            <a:ext cx="395280" cy="364680"/>
          </a:xfrm>
          <a:prstGeom prst="rect">
            <a:avLst/>
          </a:prstGeom>
        </p:spPr>
        <p:txBody>
          <a:bodyPr anchor="ctr"/>
          <a:p>
            <a:pPr>
              <a:lnSpc>
                <a:spcPct val="100000"/>
              </a:lnSpc>
            </a:pPr>
            <a:fld id="{72F81856-059E-4E54-8488-DB2C460F5960}" type="slidenum">
              <a:rPr lang="ru-RU" sz="1200">
                <a:solidFill>
                  <a:srgbClr val="ffc000"/>
                </a:solidFill>
                <a:latin typeface="Calibri"/>
              </a:rPr>
              <a:t>&lt;номер&gt;</a:t>
            </a:fld>
            <a:endParaRPr/>
          </a:p>
        </p:txBody>
      </p:sp>
      <p:graphicFrame>
        <p:nvGraphicFramePr>
          <p:cNvPr id="681" name="Диаграмма 20"/>
          <p:cNvGraphicFramePr/>
          <p:nvPr/>
        </p:nvGraphicFramePr>
        <p:xfrm>
          <a:off x="467640" y="3573000"/>
          <a:ext cx="8309520" cy="3096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82" name="Диаграмма 9"/>
          <p:cNvGraphicFramePr/>
          <p:nvPr/>
        </p:nvGraphicFramePr>
        <p:xfrm>
          <a:off x="467640" y="1412640"/>
          <a:ext cx="8309520" cy="2088000"/>
        </p:xfrm>
        <a:graphic>
          <a:graphicData uri="http://schemas.openxmlformats.org/drawingml/2006/chart">
            <c:chart xmlns:c="http://schemas.openxmlformats.org/drawingml/2006/chart" xmlns:r="http://schemas.openxmlformats.org/officeDocument/2006/relationships" r:id="rId2"/>
          </a:graphicData>
        </a:graphic>
      </p:graphicFrame>
      <p:sp>
        <p:nvSpPr>
          <p:cNvPr id="683" name="CustomShape 3"/>
          <p:cNvSpPr/>
          <p:nvPr/>
        </p:nvSpPr>
        <p:spPr>
          <a:xfrm>
            <a:off x="4877280" y="1903680"/>
            <a:ext cx="573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100 %</a:t>
            </a:r>
            <a:endParaRPr/>
          </a:p>
        </p:txBody>
      </p:sp>
      <p:sp>
        <p:nvSpPr>
          <p:cNvPr id="684" name="CustomShape 4"/>
          <p:cNvSpPr/>
          <p:nvPr/>
        </p:nvSpPr>
        <p:spPr>
          <a:xfrm>
            <a:off x="5945400" y="4050720"/>
            <a:ext cx="7196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100 %</a:t>
            </a:r>
            <a:endParaRPr/>
          </a:p>
        </p:txBody>
      </p:sp>
      <p:sp>
        <p:nvSpPr>
          <p:cNvPr id="685" name="CustomShape 5"/>
          <p:cNvSpPr/>
          <p:nvPr/>
        </p:nvSpPr>
        <p:spPr>
          <a:xfrm>
            <a:off x="7884360" y="5000040"/>
            <a:ext cx="7196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121,2 %</a:t>
            </a:r>
            <a:endParaRPr/>
          </a:p>
        </p:txBody>
      </p:sp>
      <p:sp>
        <p:nvSpPr>
          <p:cNvPr id="686" name="CustomShape 6"/>
          <p:cNvSpPr/>
          <p:nvPr/>
        </p:nvSpPr>
        <p:spPr>
          <a:xfrm>
            <a:off x="6115680" y="5898600"/>
            <a:ext cx="7196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92,0 %</a:t>
            </a:r>
            <a:endParaRPr/>
          </a:p>
        </p:txBody>
      </p:sp>
      <p:sp>
        <p:nvSpPr>
          <p:cNvPr id="687" name="CustomShape 7"/>
          <p:cNvSpPr/>
          <p:nvPr/>
        </p:nvSpPr>
        <p:spPr>
          <a:xfrm>
            <a:off x="8188200" y="2754360"/>
            <a:ext cx="573840" cy="257760"/>
          </a:xfrm>
          <a:prstGeom prst="rect">
            <a:avLst/>
          </a:prstGeom>
          <a:noFill/>
          <a:ln>
            <a:noFill/>
          </a:ln>
        </p:spPr>
        <p:txBody>
          <a:bodyPr lIns="90000" rIns="90000" tIns="45000" bIns="45000"/>
          <a:p>
            <a:pPr>
              <a:lnSpc>
                <a:spcPct val="100000"/>
              </a:lnSpc>
            </a:pPr>
            <a:r>
              <a:rPr b="1" lang="ru-RU" sz="1100">
                <a:solidFill>
                  <a:srgbClr val="000000"/>
                </a:solidFill>
                <a:latin typeface="Times New Roman"/>
              </a:rPr>
              <a:t>144 %</a:t>
            </a:r>
            <a:endParaRPr/>
          </a:p>
        </p:txBody>
      </p:sp>
    </p:spTree>
  </p:cSld>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8" name="CustomShape 1"/>
          <p:cNvSpPr/>
          <p:nvPr/>
        </p:nvSpPr>
        <p:spPr>
          <a:xfrm>
            <a:off x="467640" y="684000"/>
            <a:ext cx="8309520" cy="577080"/>
          </a:xfrm>
          <a:prstGeom prst="rect">
            <a:avLst/>
          </a:prstGeom>
          <a:solidFill>
            <a:srgbClr val="ebf1de"/>
          </a:solidFill>
          <a:ln w="9360">
            <a:solidFill>
              <a:srgbClr val="718b3c"/>
            </a:solidFill>
            <a:round/>
          </a:ln>
        </p:spPr>
        <p:txBody>
          <a:bodyPr lIns="90000" rIns="90000" tIns="45000" bIns="45000"/>
          <a:p>
            <a:pPr algn="ctr">
              <a:lnSpc>
                <a:spcPct val="100000"/>
              </a:lnSpc>
            </a:pPr>
            <a:r>
              <a:rPr b="1" lang="ru-RU" sz="1600">
                <a:solidFill>
                  <a:srgbClr val="77933c"/>
                </a:solidFill>
                <a:latin typeface="Times New Roman"/>
              </a:rPr>
              <a:t>Торъя, медтӧдчана шӧр мероприятиеяс серти сьӧмӧн могмӧдан ыджда,</a:t>
            </a:r>
            <a:endParaRPr/>
          </a:p>
          <a:p>
            <a:pPr algn="ctr">
              <a:lnSpc>
                <a:spcPct val="100000"/>
              </a:lnSpc>
            </a:pPr>
            <a:r>
              <a:rPr b="1" lang="ru-RU" sz="1600">
                <a:solidFill>
                  <a:srgbClr val="77933c"/>
                </a:solidFill>
                <a:latin typeface="Times New Roman"/>
              </a:rPr>
              <a:t>млн. шайт</a:t>
            </a:r>
            <a:endParaRPr/>
          </a:p>
        </p:txBody>
      </p:sp>
      <p:sp>
        <p:nvSpPr>
          <p:cNvPr id="689" name="TextShape 2"/>
          <p:cNvSpPr txBox="1"/>
          <p:nvPr/>
        </p:nvSpPr>
        <p:spPr>
          <a:xfrm>
            <a:off x="0" y="6492960"/>
            <a:ext cx="395280" cy="364680"/>
          </a:xfrm>
          <a:prstGeom prst="rect">
            <a:avLst/>
          </a:prstGeom>
        </p:spPr>
        <p:txBody>
          <a:bodyPr anchor="ctr"/>
          <a:p>
            <a:pPr>
              <a:lnSpc>
                <a:spcPct val="100000"/>
              </a:lnSpc>
            </a:pPr>
            <a:fld id="{102F2572-75E6-4232-8342-108E705CF4A7}" type="slidenum">
              <a:rPr lang="ru-RU" sz="1200">
                <a:solidFill>
                  <a:srgbClr val="ffc000"/>
                </a:solidFill>
                <a:latin typeface="Calibri"/>
              </a:rPr>
              <a:t>&lt;номер&gt;</a:t>
            </a:fld>
            <a:endParaRPr/>
          </a:p>
        </p:txBody>
      </p:sp>
      <p:graphicFrame>
        <p:nvGraphicFramePr>
          <p:cNvPr id="690" name="Диаграмма 20"/>
          <p:cNvGraphicFramePr/>
          <p:nvPr/>
        </p:nvGraphicFramePr>
        <p:xfrm>
          <a:off x="467640" y="1340640"/>
          <a:ext cx="8309520" cy="5328360"/>
        </p:xfrm>
        <a:graphic>
          <a:graphicData uri="http://schemas.openxmlformats.org/drawingml/2006/chart">
            <c:chart xmlns:c="http://schemas.openxmlformats.org/drawingml/2006/chart" xmlns:r="http://schemas.openxmlformats.org/officeDocument/2006/relationships" r:id="rId1"/>
          </a:graphicData>
        </a:graphic>
      </p:graphicFrame>
      <p:pic>
        <p:nvPicPr>
          <p:cNvPr id="691" name="Picture 2" descr=""/>
          <p:cNvPicPr/>
          <p:nvPr/>
        </p:nvPicPr>
        <p:blipFill>
          <a:blip r:embed="rId2"/>
          <a:stretch>
            <a:fillRect/>
          </a:stretch>
        </p:blipFill>
        <p:spPr>
          <a:xfrm>
            <a:off x="5400000" y="4293000"/>
            <a:ext cx="3060000" cy="203976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